
<file path=[Content_Types].xml><?xml version="1.0" encoding="utf-8"?>
<Types xmlns="http://schemas.openxmlformats.org/package/2006/content-types"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61" r:id="rId3"/>
    <p:sldId id="258" r:id="rId4"/>
    <p:sldId id="259" r:id="rId5"/>
    <p:sldId id="260" r:id="rId6"/>
    <p:sldId id="25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/>
    <p:restoredTop sz="94536"/>
  </p:normalViewPr>
  <p:slideViewPr>
    <p:cSldViewPr snapToGrid="0" snapToObjects="1">
      <p:cViewPr>
        <p:scale>
          <a:sx n="86" d="100"/>
          <a:sy n="86" d="100"/>
        </p:scale>
        <p:origin x="62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90738-6C56-8C4E-B5F0-4B98F5476FF4}" type="datetimeFigureOut">
              <a:rPr lang="en-US" smtClean="0"/>
              <a:t>7/14/20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07A7C-2E33-8242-828E-9A6A2C9C6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94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Once an adoption rate is established we will make a judgement as to whether Bitcoin is a long term asset class or an opportunity to profit off of volatility.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07A7C-2E33-8242-828E-9A6A2C9C67D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9AB8A66-B302-A744-902B-5BF318A222CD}" type="datetimeFigureOut">
              <a:rPr lang="en-US" smtClean="0"/>
              <a:t>7/11/20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EA8996E-3F1D-8944-9788-8F9852E3D0B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1958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B8A66-B302-A744-902B-5BF318A222CD}" type="datetimeFigureOut">
              <a:rPr lang="en-US" smtClean="0"/>
              <a:t>7/11/20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8996E-3F1D-8944-9788-8F9852E3D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982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B8A66-B302-A744-902B-5BF318A222CD}" type="datetimeFigureOut">
              <a:rPr lang="en-US" smtClean="0"/>
              <a:t>7/11/20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8996E-3F1D-8944-9788-8F9852E3D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64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B8A66-B302-A744-902B-5BF318A222CD}" type="datetimeFigureOut">
              <a:rPr lang="en-US" smtClean="0"/>
              <a:t>7/11/20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8996E-3F1D-8944-9788-8F9852E3D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891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9AB8A66-B302-A744-902B-5BF318A222CD}" type="datetimeFigureOut">
              <a:rPr lang="en-US" smtClean="0"/>
              <a:t>7/11/20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EA8996E-3F1D-8944-9788-8F9852E3D0B7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264474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B8A66-B302-A744-902B-5BF318A222CD}" type="datetimeFigureOut">
              <a:rPr lang="en-US" smtClean="0"/>
              <a:t>7/11/20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8996E-3F1D-8944-9788-8F9852E3D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642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B8A66-B302-A744-902B-5BF318A222CD}" type="datetimeFigureOut">
              <a:rPr lang="en-US" smtClean="0"/>
              <a:t>7/11/20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8996E-3F1D-8944-9788-8F9852E3D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9956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B8A66-B302-A744-902B-5BF318A222CD}" type="datetimeFigureOut">
              <a:rPr lang="en-US" smtClean="0"/>
              <a:t>7/11/20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8996E-3F1D-8944-9788-8F9852E3D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30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B8A66-B302-A744-902B-5BF318A222CD}" type="datetimeFigureOut">
              <a:rPr lang="en-US" smtClean="0"/>
              <a:t>7/11/20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8996E-3F1D-8944-9788-8F9852E3D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968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F9AB8A66-B302-A744-902B-5BF318A222CD}" type="datetimeFigureOut">
              <a:rPr lang="en-US" smtClean="0"/>
              <a:t>7/11/20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0EA8996E-3F1D-8944-9788-8F9852E3D0B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60947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F9AB8A66-B302-A744-902B-5BF318A222CD}" type="datetimeFigureOut">
              <a:rPr lang="en-US" smtClean="0"/>
              <a:t>7/11/20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0EA8996E-3F1D-8944-9788-8F9852E3D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845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9AB8A66-B302-A744-902B-5BF318A222CD}" type="datetimeFigureOut">
              <a:rPr lang="en-US" smtClean="0"/>
              <a:t>7/11/20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EA8996E-3F1D-8944-9788-8F9852E3D0B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90803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1">
            <a:extLst>
              <a:ext uri="{FF2B5EF4-FFF2-40B4-BE49-F238E27FC236}">
                <a16:creationId xmlns:a16="http://schemas.microsoft.com/office/drawing/2014/main" id="{89868916-58B2-48F0-B6C8-D995E8977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D7F9F8-D3FC-3D40-9E70-8A4E03E920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14" r="21953"/>
          <a:stretch/>
        </p:blipFill>
        <p:spPr>
          <a:xfrm>
            <a:off x="8362943" y="10"/>
            <a:ext cx="3829057" cy="6857990"/>
          </a:xfrm>
          <a:prstGeom prst="rect">
            <a:avLst/>
          </a:prstGeom>
        </p:spPr>
      </p:pic>
      <p:sp>
        <p:nvSpPr>
          <p:cNvPr id="19" name="Freeform 13">
            <a:extLst>
              <a:ext uri="{FF2B5EF4-FFF2-40B4-BE49-F238E27FC236}">
                <a16:creationId xmlns:a16="http://schemas.microsoft.com/office/drawing/2014/main" id="{BB82496C-9AD4-4916-BAB7-FF3CC04B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0" y="0"/>
            <a:ext cx="9807836" cy="6858000"/>
          </a:xfrm>
          <a:custGeom>
            <a:avLst/>
            <a:gdLst>
              <a:gd name="connsiteX0" fmla="*/ 9807836 w 9807836"/>
              <a:gd name="connsiteY0" fmla="*/ 0 h 6858000"/>
              <a:gd name="connsiteX1" fmla="*/ 0 w 9807836"/>
              <a:gd name="connsiteY1" fmla="*/ 0 h 6858000"/>
              <a:gd name="connsiteX2" fmla="*/ 26987 w 9807836"/>
              <a:gd name="connsiteY2" fmla="*/ 87312 h 6858000"/>
              <a:gd name="connsiteX3" fmla="*/ 52387 w 9807836"/>
              <a:gd name="connsiteY3" fmla="*/ 174625 h 6858000"/>
              <a:gd name="connsiteX4" fmla="*/ 77787 w 9807836"/>
              <a:gd name="connsiteY4" fmla="*/ 263525 h 6858000"/>
              <a:gd name="connsiteX5" fmla="*/ 100012 w 9807836"/>
              <a:gd name="connsiteY5" fmla="*/ 354012 h 6858000"/>
              <a:gd name="connsiteX6" fmla="*/ 127000 w 9807836"/>
              <a:gd name="connsiteY6" fmla="*/ 441325 h 6858000"/>
              <a:gd name="connsiteX7" fmla="*/ 155575 w 9807836"/>
              <a:gd name="connsiteY7" fmla="*/ 525462 h 6858000"/>
              <a:gd name="connsiteX8" fmla="*/ 192087 w 9807836"/>
              <a:gd name="connsiteY8" fmla="*/ 604837 h 6858000"/>
              <a:gd name="connsiteX9" fmla="*/ 234950 w 9807836"/>
              <a:gd name="connsiteY9" fmla="*/ 677862 h 6858000"/>
              <a:gd name="connsiteX10" fmla="*/ 282575 w 9807836"/>
              <a:gd name="connsiteY10" fmla="*/ 739775 h 6858000"/>
              <a:gd name="connsiteX11" fmla="*/ 334962 w 9807836"/>
              <a:gd name="connsiteY11" fmla="*/ 798512 h 6858000"/>
              <a:gd name="connsiteX12" fmla="*/ 395287 w 9807836"/>
              <a:gd name="connsiteY12" fmla="*/ 852487 h 6858000"/>
              <a:gd name="connsiteX13" fmla="*/ 458787 w 9807836"/>
              <a:gd name="connsiteY13" fmla="*/ 906462 h 6858000"/>
              <a:gd name="connsiteX14" fmla="*/ 525462 w 9807836"/>
              <a:gd name="connsiteY14" fmla="*/ 957262 h 6858000"/>
              <a:gd name="connsiteX15" fmla="*/ 592137 w 9807836"/>
              <a:gd name="connsiteY15" fmla="*/ 1008062 h 6858000"/>
              <a:gd name="connsiteX16" fmla="*/ 660400 w 9807836"/>
              <a:gd name="connsiteY16" fmla="*/ 1060450 h 6858000"/>
              <a:gd name="connsiteX17" fmla="*/ 725487 w 9807836"/>
              <a:gd name="connsiteY17" fmla="*/ 1111250 h 6858000"/>
              <a:gd name="connsiteX18" fmla="*/ 787400 w 9807836"/>
              <a:gd name="connsiteY18" fmla="*/ 1165225 h 6858000"/>
              <a:gd name="connsiteX19" fmla="*/ 844550 w 9807836"/>
              <a:gd name="connsiteY19" fmla="*/ 1223962 h 6858000"/>
              <a:gd name="connsiteX20" fmla="*/ 896937 w 9807836"/>
              <a:gd name="connsiteY20" fmla="*/ 1282700 h 6858000"/>
              <a:gd name="connsiteX21" fmla="*/ 939800 w 9807836"/>
              <a:gd name="connsiteY21" fmla="*/ 1346200 h 6858000"/>
              <a:gd name="connsiteX22" fmla="*/ 976312 w 9807836"/>
              <a:gd name="connsiteY22" fmla="*/ 1417637 h 6858000"/>
              <a:gd name="connsiteX23" fmla="*/ 998537 w 9807836"/>
              <a:gd name="connsiteY23" fmla="*/ 1487487 h 6858000"/>
              <a:gd name="connsiteX24" fmla="*/ 1012825 w 9807836"/>
              <a:gd name="connsiteY24" fmla="*/ 1565275 h 6858000"/>
              <a:gd name="connsiteX25" fmla="*/ 1019175 w 9807836"/>
              <a:gd name="connsiteY25" fmla="*/ 1641475 h 6858000"/>
              <a:gd name="connsiteX26" fmla="*/ 1017587 w 9807836"/>
              <a:gd name="connsiteY26" fmla="*/ 1722437 h 6858000"/>
              <a:gd name="connsiteX27" fmla="*/ 1011237 w 9807836"/>
              <a:gd name="connsiteY27" fmla="*/ 1803400 h 6858000"/>
              <a:gd name="connsiteX28" fmla="*/ 1003300 w 9807836"/>
              <a:gd name="connsiteY28" fmla="*/ 1887537 h 6858000"/>
              <a:gd name="connsiteX29" fmla="*/ 992187 w 9807836"/>
              <a:gd name="connsiteY29" fmla="*/ 1971675 h 6858000"/>
              <a:gd name="connsiteX30" fmla="*/ 979487 w 9807836"/>
              <a:gd name="connsiteY30" fmla="*/ 2055812 h 6858000"/>
              <a:gd name="connsiteX31" fmla="*/ 969962 w 9807836"/>
              <a:gd name="connsiteY31" fmla="*/ 2139950 h 6858000"/>
              <a:gd name="connsiteX32" fmla="*/ 963612 w 9807836"/>
              <a:gd name="connsiteY32" fmla="*/ 2224087 h 6858000"/>
              <a:gd name="connsiteX33" fmla="*/ 958850 w 9807836"/>
              <a:gd name="connsiteY33" fmla="*/ 2305050 h 6858000"/>
              <a:gd name="connsiteX34" fmla="*/ 963612 w 9807836"/>
              <a:gd name="connsiteY34" fmla="*/ 2384425 h 6858000"/>
              <a:gd name="connsiteX35" fmla="*/ 973137 w 9807836"/>
              <a:gd name="connsiteY35" fmla="*/ 2462212 h 6858000"/>
              <a:gd name="connsiteX36" fmla="*/ 993775 w 9807836"/>
              <a:gd name="connsiteY36" fmla="*/ 2543175 h 6858000"/>
              <a:gd name="connsiteX37" fmla="*/ 1025525 w 9807836"/>
              <a:gd name="connsiteY37" fmla="*/ 2622550 h 6858000"/>
              <a:gd name="connsiteX38" fmla="*/ 1063625 w 9807836"/>
              <a:gd name="connsiteY38" fmla="*/ 2701925 h 6858000"/>
              <a:gd name="connsiteX39" fmla="*/ 1106487 w 9807836"/>
              <a:gd name="connsiteY39" fmla="*/ 2781300 h 6858000"/>
              <a:gd name="connsiteX40" fmla="*/ 1150937 w 9807836"/>
              <a:gd name="connsiteY40" fmla="*/ 2859087 h 6858000"/>
              <a:gd name="connsiteX41" fmla="*/ 1198562 w 9807836"/>
              <a:gd name="connsiteY41" fmla="*/ 2938462 h 6858000"/>
              <a:gd name="connsiteX42" fmla="*/ 1241425 w 9807836"/>
              <a:gd name="connsiteY42" fmla="*/ 3017837 h 6858000"/>
              <a:gd name="connsiteX43" fmla="*/ 1284288 w 9807836"/>
              <a:gd name="connsiteY43" fmla="*/ 3098800 h 6858000"/>
              <a:gd name="connsiteX44" fmla="*/ 1320800 w 9807836"/>
              <a:gd name="connsiteY44" fmla="*/ 3179762 h 6858000"/>
              <a:gd name="connsiteX45" fmla="*/ 1349375 w 9807836"/>
              <a:gd name="connsiteY45" fmla="*/ 3260725 h 6858000"/>
              <a:gd name="connsiteX46" fmla="*/ 1365250 w 9807836"/>
              <a:gd name="connsiteY46" fmla="*/ 3343275 h 6858000"/>
              <a:gd name="connsiteX47" fmla="*/ 1374775 w 9807836"/>
              <a:gd name="connsiteY47" fmla="*/ 3429000 h 6858000"/>
              <a:gd name="connsiteX48" fmla="*/ 1365250 w 9807836"/>
              <a:gd name="connsiteY48" fmla="*/ 3514725 h 6858000"/>
              <a:gd name="connsiteX49" fmla="*/ 1349375 w 9807836"/>
              <a:gd name="connsiteY49" fmla="*/ 3597275 h 6858000"/>
              <a:gd name="connsiteX50" fmla="*/ 1320800 w 9807836"/>
              <a:gd name="connsiteY50" fmla="*/ 3678237 h 6858000"/>
              <a:gd name="connsiteX51" fmla="*/ 1284288 w 9807836"/>
              <a:gd name="connsiteY51" fmla="*/ 3759200 h 6858000"/>
              <a:gd name="connsiteX52" fmla="*/ 1241425 w 9807836"/>
              <a:gd name="connsiteY52" fmla="*/ 3840162 h 6858000"/>
              <a:gd name="connsiteX53" fmla="*/ 1198562 w 9807836"/>
              <a:gd name="connsiteY53" fmla="*/ 3919537 h 6858000"/>
              <a:gd name="connsiteX54" fmla="*/ 1150937 w 9807836"/>
              <a:gd name="connsiteY54" fmla="*/ 3998912 h 6858000"/>
              <a:gd name="connsiteX55" fmla="*/ 1106487 w 9807836"/>
              <a:gd name="connsiteY55" fmla="*/ 4076700 h 6858000"/>
              <a:gd name="connsiteX56" fmla="*/ 1063625 w 9807836"/>
              <a:gd name="connsiteY56" fmla="*/ 4156075 h 6858000"/>
              <a:gd name="connsiteX57" fmla="*/ 1025525 w 9807836"/>
              <a:gd name="connsiteY57" fmla="*/ 4235450 h 6858000"/>
              <a:gd name="connsiteX58" fmla="*/ 993775 w 9807836"/>
              <a:gd name="connsiteY58" fmla="*/ 4314825 h 6858000"/>
              <a:gd name="connsiteX59" fmla="*/ 973137 w 9807836"/>
              <a:gd name="connsiteY59" fmla="*/ 4395787 h 6858000"/>
              <a:gd name="connsiteX60" fmla="*/ 963612 w 9807836"/>
              <a:gd name="connsiteY60" fmla="*/ 4473575 h 6858000"/>
              <a:gd name="connsiteX61" fmla="*/ 958850 w 9807836"/>
              <a:gd name="connsiteY61" fmla="*/ 4552950 h 6858000"/>
              <a:gd name="connsiteX62" fmla="*/ 963612 w 9807836"/>
              <a:gd name="connsiteY62" fmla="*/ 4633912 h 6858000"/>
              <a:gd name="connsiteX63" fmla="*/ 969962 w 9807836"/>
              <a:gd name="connsiteY63" fmla="*/ 4718050 h 6858000"/>
              <a:gd name="connsiteX64" fmla="*/ 979487 w 9807836"/>
              <a:gd name="connsiteY64" fmla="*/ 4802187 h 6858000"/>
              <a:gd name="connsiteX65" fmla="*/ 992187 w 9807836"/>
              <a:gd name="connsiteY65" fmla="*/ 4886325 h 6858000"/>
              <a:gd name="connsiteX66" fmla="*/ 1003300 w 9807836"/>
              <a:gd name="connsiteY66" fmla="*/ 4970462 h 6858000"/>
              <a:gd name="connsiteX67" fmla="*/ 1011237 w 9807836"/>
              <a:gd name="connsiteY67" fmla="*/ 5054600 h 6858000"/>
              <a:gd name="connsiteX68" fmla="*/ 1017587 w 9807836"/>
              <a:gd name="connsiteY68" fmla="*/ 5135562 h 6858000"/>
              <a:gd name="connsiteX69" fmla="*/ 1019175 w 9807836"/>
              <a:gd name="connsiteY69" fmla="*/ 5216525 h 6858000"/>
              <a:gd name="connsiteX70" fmla="*/ 1012825 w 9807836"/>
              <a:gd name="connsiteY70" fmla="*/ 5292725 h 6858000"/>
              <a:gd name="connsiteX71" fmla="*/ 998537 w 9807836"/>
              <a:gd name="connsiteY71" fmla="*/ 5370512 h 6858000"/>
              <a:gd name="connsiteX72" fmla="*/ 976312 w 9807836"/>
              <a:gd name="connsiteY72" fmla="*/ 5440362 h 6858000"/>
              <a:gd name="connsiteX73" fmla="*/ 939800 w 9807836"/>
              <a:gd name="connsiteY73" fmla="*/ 5511800 h 6858000"/>
              <a:gd name="connsiteX74" fmla="*/ 896937 w 9807836"/>
              <a:gd name="connsiteY74" fmla="*/ 5575300 h 6858000"/>
              <a:gd name="connsiteX75" fmla="*/ 844550 w 9807836"/>
              <a:gd name="connsiteY75" fmla="*/ 5634037 h 6858000"/>
              <a:gd name="connsiteX76" fmla="*/ 787400 w 9807836"/>
              <a:gd name="connsiteY76" fmla="*/ 5692775 h 6858000"/>
              <a:gd name="connsiteX77" fmla="*/ 725487 w 9807836"/>
              <a:gd name="connsiteY77" fmla="*/ 5746750 h 6858000"/>
              <a:gd name="connsiteX78" fmla="*/ 660400 w 9807836"/>
              <a:gd name="connsiteY78" fmla="*/ 5797550 h 6858000"/>
              <a:gd name="connsiteX79" fmla="*/ 592137 w 9807836"/>
              <a:gd name="connsiteY79" fmla="*/ 5849937 h 6858000"/>
              <a:gd name="connsiteX80" fmla="*/ 525462 w 9807836"/>
              <a:gd name="connsiteY80" fmla="*/ 5900737 h 6858000"/>
              <a:gd name="connsiteX81" fmla="*/ 458787 w 9807836"/>
              <a:gd name="connsiteY81" fmla="*/ 5951537 h 6858000"/>
              <a:gd name="connsiteX82" fmla="*/ 395287 w 9807836"/>
              <a:gd name="connsiteY82" fmla="*/ 6005512 h 6858000"/>
              <a:gd name="connsiteX83" fmla="*/ 334962 w 9807836"/>
              <a:gd name="connsiteY83" fmla="*/ 6059487 h 6858000"/>
              <a:gd name="connsiteX84" fmla="*/ 282575 w 9807836"/>
              <a:gd name="connsiteY84" fmla="*/ 6118225 h 6858000"/>
              <a:gd name="connsiteX85" fmla="*/ 234950 w 9807836"/>
              <a:gd name="connsiteY85" fmla="*/ 6180137 h 6858000"/>
              <a:gd name="connsiteX86" fmla="*/ 192087 w 9807836"/>
              <a:gd name="connsiteY86" fmla="*/ 6253162 h 6858000"/>
              <a:gd name="connsiteX87" fmla="*/ 155575 w 9807836"/>
              <a:gd name="connsiteY87" fmla="*/ 6332537 h 6858000"/>
              <a:gd name="connsiteX88" fmla="*/ 127000 w 9807836"/>
              <a:gd name="connsiteY88" fmla="*/ 6416675 h 6858000"/>
              <a:gd name="connsiteX89" fmla="*/ 100012 w 9807836"/>
              <a:gd name="connsiteY89" fmla="*/ 6503987 h 6858000"/>
              <a:gd name="connsiteX90" fmla="*/ 77787 w 9807836"/>
              <a:gd name="connsiteY90" fmla="*/ 6594475 h 6858000"/>
              <a:gd name="connsiteX91" fmla="*/ 52387 w 9807836"/>
              <a:gd name="connsiteY91" fmla="*/ 6683375 h 6858000"/>
              <a:gd name="connsiteX92" fmla="*/ 26987 w 9807836"/>
              <a:gd name="connsiteY92" fmla="*/ 6770687 h 6858000"/>
              <a:gd name="connsiteX93" fmla="*/ 0 w 9807836"/>
              <a:gd name="connsiteY93" fmla="*/ 6858000 h 6858000"/>
              <a:gd name="connsiteX94" fmla="*/ 9807836 w 9807836"/>
              <a:gd name="connsiteY94" fmla="*/ 6858000 h 6858000"/>
              <a:gd name="connsiteX95" fmla="*/ 9807836 w 9807836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9807836" h="6858000">
                <a:moveTo>
                  <a:pt x="9807836" y="0"/>
                </a:moveTo>
                <a:lnTo>
                  <a:pt x="0" y="0"/>
                </a:lnTo>
                <a:lnTo>
                  <a:pt x="26987" y="87312"/>
                </a:lnTo>
                <a:lnTo>
                  <a:pt x="52387" y="174625"/>
                </a:lnTo>
                <a:lnTo>
                  <a:pt x="77787" y="263525"/>
                </a:lnTo>
                <a:lnTo>
                  <a:pt x="100012" y="354012"/>
                </a:lnTo>
                <a:lnTo>
                  <a:pt x="127000" y="441325"/>
                </a:lnTo>
                <a:lnTo>
                  <a:pt x="155575" y="525462"/>
                </a:lnTo>
                <a:lnTo>
                  <a:pt x="192087" y="604837"/>
                </a:lnTo>
                <a:lnTo>
                  <a:pt x="234950" y="677862"/>
                </a:lnTo>
                <a:lnTo>
                  <a:pt x="282575" y="739775"/>
                </a:lnTo>
                <a:lnTo>
                  <a:pt x="334962" y="798512"/>
                </a:lnTo>
                <a:lnTo>
                  <a:pt x="395287" y="852487"/>
                </a:lnTo>
                <a:lnTo>
                  <a:pt x="458787" y="906462"/>
                </a:lnTo>
                <a:lnTo>
                  <a:pt x="525462" y="957262"/>
                </a:lnTo>
                <a:lnTo>
                  <a:pt x="592137" y="1008062"/>
                </a:lnTo>
                <a:lnTo>
                  <a:pt x="660400" y="1060450"/>
                </a:lnTo>
                <a:lnTo>
                  <a:pt x="725487" y="1111250"/>
                </a:lnTo>
                <a:lnTo>
                  <a:pt x="787400" y="1165225"/>
                </a:lnTo>
                <a:lnTo>
                  <a:pt x="844550" y="1223962"/>
                </a:lnTo>
                <a:lnTo>
                  <a:pt x="896937" y="1282700"/>
                </a:lnTo>
                <a:lnTo>
                  <a:pt x="939800" y="1346200"/>
                </a:lnTo>
                <a:lnTo>
                  <a:pt x="976312" y="1417637"/>
                </a:lnTo>
                <a:lnTo>
                  <a:pt x="998537" y="1487487"/>
                </a:lnTo>
                <a:lnTo>
                  <a:pt x="1012825" y="1565275"/>
                </a:lnTo>
                <a:lnTo>
                  <a:pt x="1019175" y="1641475"/>
                </a:lnTo>
                <a:lnTo>
                  <a:pt x="1017587" y="1722437"/>
                </a:lnTo>
                <a:lnTo>
                  <a:pt x="1011237" y="1803400"/>
                </a:lnTo>
                <a:lnTo>
                  <a:pt x="1003300" y="1887537"/>
                </a:lnTo>
                <a:lnTo>
                  <a:pt x="992187" y="1971675"/>
                </a:lnTo>
                <a:lnTo>
                  <a:pt x="979487" y="2055812"/>
                </a:lnTo>
                <a:lnTo>
                  <a:pt x="969962" y="2139950"/>
                </a:lnTo>
                <a:lnTo>
                  <a:pt x="963612" y="2224087"/>
                </a:lnTo>
                <a:lnTo>
                  <a:pt x="958850" y="2305050"/>
                </a:lnTo>
                <a:lnTo>
                  <a:pt x="963612" y="2384425"/>
                </a:lnTo>
                <a:lnTo>
                  <a:pt x="973137" y="2462212"/>
                </a:lnTo>
                <a:lnTo>
                  <a:pt x="993775" y="2543175"/>
                </a:lnTo>
                <a:lnTo>
                  <a:pt x="1025525" y="2622550"/>
                </a:lnTo>
                <a:lnTo>
                  <a:pt x="1063625" y="2701925"/>
                </a:lnTo>
                <a:lnTo>
                  <a:pt x="1106487" y="2781300"/>
                </a:lnTo>
                <a:lnTo>
                  <a:pt x="1150937" y="2859087"/>
                </a:lnTo>
                <a:lnTo>
                  <a:pt x="1198562" y="2938462"/>
                </a:lnTo>
                <a:lnTo>
                  <a:pt x="1241425" y="3017837"/>
                </a:lnTo>
                <a:lnTo>
                  <a:pt x="1284288" y="3098800"/>
                </a:lnTo>
                <a:lnTo>
                  <a:pt x="1320800" y="3179762"/>
                </a:lnTo>
                <a:lnTo>
                  <a:pt x="1349375" y="3260725"/>
                </a:lnTo>
                <a:lnTo>
                  <a:pt x="1365250" y="3343275"/>
                </a:lnTo>
                <a:lnTo>
                  <a:pt x="1374775" y="3429000"/>
                </a:lnTo>
                <a:lnTo>
                  <a:pt x="1365250" y="3514725"/>
                </a:lnTo>
                <a:lnTo>
                  <a:pt x="1349375" y="3597275"/>
                </a:lnTo>
                <a:lnTo>
                  <a:pt x="1320800" y="3678237"/>
                </a:lnTo>
                <a:lnTo>
                  <a:pt x="1284288" y="3759200"/>
                </a:lnTo>
                <a:lnTo>
                  <a:pt x="1241425" y="3840162"/>
                </a:lnTo>
                <a:lnTo>
                  <a:pt x="1198562" y="3919537"/>
                </a:lnTo>
                <a:lnTo>
                  <a:pt x="1150937" y="3998912"/>
                </a:lnTo>
                <a:lnTo>
                  <a:pt x="1106487" y="4076700"/>
                </a:lnTo>
                <a:lnTo>
                  <a:pt x="1063625" y="4156075"/>
                </a:lnTo>
                <a:lnTo>
                  <a:pt x="1025525" y="4235450"/>
                </a:lnTo>
                <a:lnTo>
                  <a:pt x="993775" y="4314825"/>
                </a:lnTo>
                <a:lnTo>
                  <a:pt x="973137" y="4395787"/>
                </a:lnTo>
                <a:lnTo>
                  <a:pt x="963612" y="4473575"/>
                </a:lnTo>
                <a:lnTo>
                  <a:pt x="958850" y="4552950"/>
                </a:lnTo>
                <a:lnTo>
                  <a:pt x="963612" y="4633912"/>
                </a:lnTo>
                <a:lnTo>
                  <a:pt x="969962" y="4718050"/>
                </a:lnTo>
                <a:lnTo>
                  <a:pt x="979487" y="4802187"/>
                </a:lnTo>
                <a:lnTo>
                  <a:pt x="992187" y="4886325"/>
                </a:lnTo>
                <a:lnTo>
                  <a:pt x="1003300" y="4970462"/>
                </a:lnTo>
                <a:lnTo>
                  <a:pt x="1011237" y="5054600"/>
                </a:lnTo>
                <a:lnTo>
                  <a:pt x="1017587" y="5135562"/>
                </a:lnTo>
                <a:lnTo>
                  <a:pt x="1019175" y="5216525"/>
                </a:lnTo>
                <a:lnTo>
                  <a:pt x="1012825" y="5292725"/>
                </a:lnTo>
                <a:lnTo>
                  <a:pt x="998537" y="5370512"/>
                </a:lnTo>
                <a:lnTo>
                  <a:pt x="976312" y="5440362"/>
                </a:lnTo>
                <a:lnTo>
                  <a:pt x="939800" y="5511800"/>
                </a:lnTo>
                <a:lnTo>
                  <a:pt x="896937" y="5575300"/>
                </a:lnTo>
                <a:lnTo>
                  <a:pt x="844550" y="5634037"/>
                </a:lnTo>
                <a:lnTo>
                  <a:pt x="787400" y="5692775"/>
                </a:lnTo>
                <a:lnTo>
                  <a:pt x="725487" y="5746750"/>
                </a:lnTo>
                <a:lnTo>
                  <a:pt x="660400" y="5797550"/>
                </a:lnTo>
                <a:lnTo>
                  <a:pt x="592137" y="5849937"/>
                </a:lnTo>
                <a:lnTo>
                  <a:pt x="525462" y="5900737"/>
                </a:lnTo>
                <a:lnTo>
                  <a:pt x="458787" y="5951537"/>
                </a:lnTo>
                <a:lnTo>
                  <a:pt x="395287" y="6005512"/>
                </a:lnTo>
                <a:lnTo>
                  <a:pt x="334962" y="6059487"/>
                </a:lnTo>
                <a:lnTo>
                  <a:pt x="282575" y="6118225"/>
                </a:lnTo>
                <a:lnTo>
                  <a:pt x="234950" y="6180137"/>
                </a:lnTo>
                <a:lnTo>
                  <a:pt x="192087" y="6253162"/>
                </a:lnTo>
                <a:lnTo>
                  <a:pt x="155575" y="6332537"/>
                </a:lnTo>
                <a:lnTo>
                  <a:pt x="127000" y="6416675"/>
                </a:lnTo>
                <a:lnTo>
                  <a:pt x="100012" y="6503987"/>
                </a:lnTo>
                <a:lnTo>
                  <a:pt x="77787" y="6594475"/>
                </a:lnTo>
                <a:lnTo>
                  <a:pt x="52387" y="6683375"/>
                </a:lnTo>
                <a:lnTo>
                  <a:pt x="26987" y="6770687"/>
                </a:lnTo>
                <a:lnTo>
                  <a:pt x="0" y="6858000"/>
                </a:lnTo>
                <a:lnTo>
                  <a:pt x="9807836" y="6858000"/>
                </a:lnTo>
                <a:lnTo>
                  <a:pt x="9807836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931918-D104-624F-B77D-0D884C81F2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4403" y="954157"/>
            <a:ext cx="7818540" cy="4539219"/>
          </a:xfrm>
        </p:spPr>
        <p:txBody>
          <a:bodyPr>
            <a:normAutofit/>
          </a:bodyPr>
          <a:lstStyle/>
          <a:p>
            <a:pPr algn="l"/>
            <a:r>
              <a:rPr lang="en-US" sz="8000" dirty="0"/>
              <a:t>Bitcoin: Sentiment Price &amp; Adoption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04FEDF-3CF0-494C-B3DB-819E4FA25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403" y="5563388"/>
            <a:ext cx="7818540" cy="742279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2"/>
                </a:solidFill>
              </a:rPr>
              <a:t>Corey </a:t>
            </a:r>
            <a:r>
              <a:rPr lang="en-US" dirty="0" err="1">
                <a:solidFill>
                  <a:schemeClr val="bg2"/>
                </a:solidFill>
              </a:rPr>
              <a:t>Recai</a:t>
            </a:r>
            <a:r>
              <a:rPr lang="en-US" dirty="0">
                <a:solidFill>
                  <a:schemeClr val="bg2"/>
                </a:solidFill>
              </a:rPr>
              <a:t>, Ernest subah, Whelan Power, Rachel Solomon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7C1286-B472-4907-9B47-E8C9FE290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28B35564-38A4-457A-BD01-15D6F1659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33061" y="0"/>
            <a:ext cx="1646238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761032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4BEBE-3905-0D41-986D-00D5AFFB6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94005" y="815824"/>
            <a:ext cx="8385853" cy="5226352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Bitcoin is a relatively new “asset class” which many believe to have significant potential both as an investment and form of digital currency. 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Given the buzz surrounding bitcoin we wanted to investigate bitcoin price volatility and adoption rates to gain insight into its viability as both a short term and long-term investment.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 order to achieve this we have used natural language processing and predictive analytics.</a:t>
            </a:r>
          </a:p>
        </p:txBody>
      </p:sp>
    </p:spTree>
    <p:extLst>
      <p:ext uri="{BB962C8B-B14F-4D97-AF65-F5344CB8AC3E}">
        <p14:creationId xmlns:p14="http://schemas.microsoft.com/office/powerpoint/2010/main" val="1139364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C1686-8A4A-1A40-BCD0-82613834F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E287A0-9BDD-524A-B5B7-CF15252E45E6}"/>
              </a:ext>
            </a:extLst>
          </p:cNvPr>
          <p:cNvSpPr/>
          <p:nvPr/>
        </p:nvSpPr>
        <p:spPr>
          <a:xfrm>
            <a:off x="1251677" y="1616262"/>
            <a:ext cx="9462705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4292E"/>
                </a:solidFill>
              </a:rPr>
              <a:t>Determine the relationship between mentions of Bitcoin in the mainstream media and Bitcoin price.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24292E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4292E"/>
                </a:solidFill>
              </a:rPr>
              <a:t>Analyze if and how public discourse signals Bitcoin price fluctuations.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24292E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4292E"/>
                </a:solidFill>
              </a:rPr>
              <a:t>Create an algorithm that uses this signal to trade Bitcoin and profit on short-term price volatility.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24292E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4292E"/>
                </a:solidFill>
              </a:rPr>
              <a:t>Incorporate Bitcoin wallet data to determine Bitcoin adoption rates and viability as a long-term asset.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70154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926BB-D5A5-2145-B90F-CABBD4D86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– layered approach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4F5BF1-7B65-1348-A9C1-0A1A8E0E9A4D}"/>
              </a:ext>
            </a:extLst>
          </p:cNvPr>
          <p:cNvSpPr/>
          <p:nvPr/>
        </p:nvSpPr>
        <p:spPr>
          <a:xfrm>
            <a:off x="1251677" y="1616262"/>
            <a:ext cx="9688645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the </a:t>
            </a:r>
            <a:r>
              <a:rPr lang="en-US" b="1" i="1" dirty="0"/>
              <a:t>New York Times Articles API </a:t>
            </a:r>
            <a:r>
              <a:rPr lang="en-US" dirty="0"/>
              <a:t>as a data source for Bitcoin news articles.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</a:t>
            </a:r>
            <a:r>
              <a:rPr lang="en-US" b="1" i="1" dirty="0"/>
              <a:t>keyword analysis</a:t>
            </a:r>
            <a:r>
              <a:rPr lang="en-US" b="1" dirty="0"/>
              <a:t> </a:t>
            </a:r>
            <a:r>
              <a:rPr lang="en-US" dirty="0"/>
              <a:t>to determine correlation between number of Bitcoin mentions in news and Bitcoin closing prices.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Incorporated</a:t>
            </a:r>
            <a:r>
              <a:rPr lang="en-US" i="1" dirty="0"/>
              <a:t> </a:t>
            </a:r>
            <a:r>
              <a:rPr lang="en-US" b="1" i="1" dirty="0"/>
              <a:t>sentiment analysis</a:t>
            </a:r>
            <a:r>
              <a:rPr lang="en-US" b="1" dirty="0"/>
              <a:t> </a:t>
            </a:r>
            <a:r>
              <a:rPr lang="en-US" dirty="0"/>
              <a:t>to determine whether statements made about Bitcoin were positive, negative or neutral.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Created a </a:t>
            </a:r>
            <a:r>
              <a:rPr lang="en-US" b="1" i="1" dirty="0"/>
              <a:t>classification report/confusion matrix </a:t>
            </a:r>
            <a:r>
              <a:rPr lang="en-US" dirty="0"/>
              <a:t>based on Bitcoin price data.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Established a </a:t>
            </a:r>
            <a:r>
              <a:rPr lang="en-US" b="1" i="1" dirty="0"/>
              <a:t>Bitcoin adoption rate </a:t>
            </a:r>
            <a:r>
              <a:rPr lang="en-US" dirty="0"/>
              <a:t>to evaluate bitcoin as a long-term asset class.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(Adoption rate = number of wallets created vs number of wallets already existing compared to population size).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Solved for </a:t>
            </a:r>
            <a:r>
              <a:rPr lang="en-US" b="1" dirty="0"/>
              <a:t>Bitcoin</a:t>
            </a:r>
            <a:r>
              <a:rPr lang="en-US" dirty="0"/>
              <a:t> </a:t>
            </a:r>
            <a:r>
              <a:rPr lang="en-US" b="1" dirty="0"/>
              <a:t>adoption rate</a:t>
            </a:r>
            <a:r>
              <a:rPr lang="en-US" dirty="0"/>
              <a:t> needed for world-wide adoption based on amount of years it would take to mine all Bitcoins.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248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69481-280B-744E-96DB-38DC147F1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E7430D-9847-8740-B4D6-ACE45DA1167C}"/>
              </a:ext>
            </a:extLst>
          </p:cNvPr>
          <p:cNvSpPr txBox="1"/>
          <p:nvPr/>
        </p:nvSpPr>
        <p:spPr>
          <a:xfrm>
            <a:off x="1476530" y="3059668"/>
            <a:ext cx="8643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want to test the relationship between Bitcoin price, news sentiment and adoption rate.</a:t>
            </a:r>
          </a:p>
        </p:txBody>
      </p:sp>
    </p:spTree>
    <p:extLst>
      <p:ext uri="{BB962C8B-B14F-4D97-AF65-F5344CB8AC3E}">
        <p14:creationId xmlns:p14="http://schemas.microsoft.com/office/powerpoint/2010/main" val="1781292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8B1CA-68C4-6F4F-83DE-04AF29779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B1927E-3F6C-7240-AC95-E30176195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947" y="3224415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2601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4739</TotalTime>
  <Words>320</Words>
  <Application>Microsoft Macintosh PowerPoint</Application>
  <PresentationFormat>Widescreen</PresentationFormat>
  <Paragraphs>32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Gill Sans MT</vt:lpstr>
      <vt:lpstr>Impact</vt:lpstr>
      <vt:lpstr>Badge</vt:lpstr>
      <vt:lpstr>Bitcoin: Sentiment Price &amp; Adoption </vt:lpstr>
      <vt:lpstr>PowerPoint Presentation</vt:lpstr>
      <vt:lpstr>Project Objective </vt:lpstr>
      <vt:lpstr>Strategy – layered approach </vt:lpstr>
      <vt:lpstr>Parameters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Bitcoin Sentiment &amp; Price </dc:title>
  <dc:creator>rach.solo7@icloud.com</dc:creator>
  <cp:lastModifiedBy>rach.solo7@icloud.com</cp:lastModifiedBy>
  <cp:revision>13</cp:revision>
  <dcterms:created xsi:type="dcterms:W3CDTF">2020-07-11T16:32:58Z</dcterms:created>
  <dcterms:modified xsi:type="dcterms:W3CDTF">2020-07-14T23:32:32Z</dcterms:modified>
</cp:coreProperties>
</file>