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sldIdLst>
    <p:sldId id="257" r:id="rId2"/>
    <p:sldId id="258" r:id="rId3"/>
    <p:sldId id="307" r:id="rId4"/>
    <p:sldId id="259" r:id="rId5"/>
    <p:sldId id="260" r:id="rId6"/>
    <p:sldId id="288" r:id="rId7"/>
    <p:sldId id="308" r:id="rId8"/>
    <p:sldId id="264" r:id="rId9"/>
    <p:sldId id="292" r:id="rId10"/>
    <p:sldId id="309" r:id="rId11"/>
    <p:sldId id="266" r:id="rId12"/>
    <p:sldId id="293" r:id="rId13"/>
    <p:sldId id="286" r:id="rId14"/>
    <p:sldId id="310" r:id="rId15"/>
    <p:sldId id="271" r:id="rId16"/>
    <p:sldId id="272" r:id="rId17"/>
    <p:sldId id="287" r:id="rId18"/>
    <p:sldId id="311" r:id="rId19"/>
    <p:sldId id="277" r:id="rId20"/>
    <p:sldId id="305" r:id="rId21"/>
    <p:sldId id="278" r:id="rId22"/>
    <p:sldId id="280" r:id="rId23"/>
    <p:sldId id="295" r:id="rId24"/>
    <p:sldId id="300" r:id="rId25"/>
    <p:sldId id="302" r:id="rId26"/>
    <p:sldId id="282" r:id="rId27"/>
    <p:sldId id="283" r:id="rId28"/>
    <p:sldId id="306" r:id="rId29"/>
    <p:sldId id="303" r:id="rId30"/>
    <p:sldId id="294" r:id="rId31"/>
    <p:sldId id="296" r:id="rId32"/>
    <p:sldId id="304" r:id="rId33"/>
    <p:sldId id="298" r:id="rId34"/>
    <p:sldId id="313" r:id="rId35"/>
    <p:sldId id="299" r:id="rId3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99" autoAdjust="0"/>
  </p:normalViewPr>
  <p:slideViewPr>
    <p:cSldViewPr>
      <p:cViewPr varScale="1">
        <p:scale>
          <a:sx n="78" d="100"/>
          <a:sy n="78" d="100"/>
        </p:scale>
        <p:origin x="171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a:t>Simple reflex agents</a:t>
          </a:r>
          <a:endParaRPr lang="en-US" dirty="0"/>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dirty="0"/>
            <a:t>Environment</a:t>
          </a:r>
          <a:endParaRPr lang="en-US" dirty="0"/>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dirty="0"/>
            <a:t>Actuators</a:t>
          </a:r>
          <a:endParaRPr lang="en-US" dirty="0"/>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r>
            <a:rPr lang="en-US" dirty="0"/>
            <a:t>Time to clean 95%</a:t>
          </a:r>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31AC0936-13A7-4206-A04C-633A232996C4}">
      <dgm:prSet/>
      <dgm:spPr/>
      <dgm:t>
        <a:bodyPr/>
        <a:lstStyle/>
        <a:p>
          <a:r>
            <a:rPr lang="en-US" dirty="0"/>
            <a:t>Does it get stuck?</a:t>
          </a:r>
        </a:p>
      </dgm:t>
    </dgm:pt>
    <dgm:pt modelId="{8477092A-2C17-4EB6-AC91-8D7FED19D23C}" type="parTrans" cxnId="{D4C5A42B-EDA1-41D5-8B8B-37FF404423F8}">
      <dgm:prSet/>
      <dgm:spPr/>
      <dgm:t>
        <a:bodyPr/>
        <a:lstStyle/>
        <a:p>
          <a:endParaRPr lang="en-US"/>
        </a:p>
      </dgm:t>
    </dgm:pt>
    <dgm:pt modelId="{482F6E00-E232-4B46-9304-64094FC5B909}" type="sibTrans" cxnId="{D4C5A42B-EDA1-41D5-8B8B-37FF404423F8}">
      <dgm:prSet/>
      <dgm:spPr/>
      <dgm:t>
        <a:bodyPr/>
        <a:lstStyle/>
        <a:p>
          <a:endParaRPr lang="en-US"/>
        </a:p>
      </dgm:t>
    </dgm:pt>
    <dgm:pt modelId="{16734475-5CDF-4DE8-B3D6-E6776C437C28}">
      <dgm:prSet/>
      <dgm:spPr/>
      <dgm:t>
        <a:bodyPr/>
        <a:lstStyle/>
        <a:p>
          <a:r>
            <a:rPr lang="en-US" dirty="0"/>
            <a:t>Rooms</a:t>
          </a:r>
        </a:p>
      </dgm:t>
    </dgm:pt>
    <dgm:pt modelId="{AC37943D-D661-41A5-83C7-8BCCD514B5BB}" type="parTrans" cxnId="{F8AEC5BA-9C30-4B1C-950F-1870A68BBEDA}">
      <dgm:prSet/>
      <dgm:spPr/>
      <dgm:t>
        <a:bodyPr/>
        <a:lstStyle/>
        <a:p>
          <a:endParaRPr lang="en-US"/>
        </a:p>
      </dgm:t>
    </dgm:pt>
    <dgm:pt modelId="{36BFD2D3-3DE9-4E62-9852-C018C35AF226}" type="sibTrans" cxnId="{F8AEC5BA-9C30-4B1C-950F-1870A68BBEDA}">
      <dgm:prSet/>
      <dgm:spPr/>
      <dgm:t>
        <a:bodyPr/>
        <a:lstStyle/>
        <a:p>
          <a:endParaRPr lang="en-US"/>
        </a:p>
      </dgm:t>
    </dgm:pt>
    <dgm:pt modelId="{B03617E0-D21E-45F1-8438-2B2150A939F4}">
      <dgm:prSet/>
      <dgm:spPr/>
      <dgm:t>
        <a:bodyPr/>
        <a:lstStyle/>
        <a:p>
          <a:r>
            <a:rPr lang="en-US" dirty="0"/>
            <a:t>Obstacles</a:t>
          </a:r>
        </a:p>
      </dgm:t>
    </dgm:pt>
    <dgm:pt modelId="{6ABA8E75-8569-4EA8-8C02-921E91F9C397}" type="parTrans" cxnId="{BE97554D-1673-45B8-B968-708F51EBDC75}">
      <dgm:prSet/>
      <dgm:spPr/>
      <dgm:t>
        <a:bodyPr/>
        <a:lstStyle/>
        <a:p>
          <a:endParaRPr lang="en-US"/>
        </a:p>
      </dgm:t>
    </dgm:pt>
    <dgm:pt modelId="{72BE4F6D-71A6-4A3B-9825-BD08F95CF8A2}" type="sibTrans" cxnId="{BE97554D-1673-45B8-B968-708F51EBDC75}">
      <dgm:prSet/>
      <dgm:spPr/>
      <dgm:t>
        <a:bodyPr/>
        <a:lstStyle/>
        <a:p>
          <a:endParaRPr lang="en-US"/>
        </a:p>
      </dgm:t>
    </dgm:pt>
    <dgm:pt modelId="{1F9FF2BA-D2EA-4541-8408-E1D108357AE9}">
      <dgm:prSet/>
      <dgm:spPr/>
      <dgm:t>
        <a:bodyPr/>
        <a:lstStyle/>
        <a:p>
          <a:r>
            <a:rPr lang="en-US" dirty="0"/>
            <a:t>Dirt</a:t>
          </a:r>
        </a:p>
      </dgm:t>
    </dgm:pt>
    <dgm:pt modelId="{6447DFDE-64EC-47ED-939B-AB8693F399A0}" type="parTrans" cxnId="{8338331E-9EFB-4F86-AA1C-DD612591A23C}">
      <dgm:prSet/>
      <dgm:spPr/>
      <dgm:t>
        <a:bodyPr/>
        <a:lstStyle/>
        <a:p>
          <a:endParaRPr lang="en-US"/>
        </a:p>
      </dgm:t>
    </dgm:pt>
    <dgm:pt modelId="{4B47E289-91C5-4D2E-ADE3-BA27F970CDB5}" type="sibTrans" cxnId="{8338331E-9EFB-4F86-AA1C-DD612591A23C}">
      <dgm:prSet/>
      <dgm:spPr/>
      <dgm:t>
        <a:bodyPr/>
        <a:lstStyle/>
        <a:p>
          <a:endParaRPr lang="en-US"/>
        </a:p>
      </dgm:t>
    </dgm:pt>
    <dgm:pt modelId="{871A38E3-74E0-4745-8B09-1A60D188BCF6}">
      <dgm:prSet/>
      <dgm:spPr/>
      <dgm:t>
        <a:bodyPr/>
        <a:lstStyle/>
        <a:p>
          <a:r>
            <a:rPr lang="en-US" dirty="0"/>
            <a:t>People/pets</a:t>
          </a:r>
        </a:p>
      </dgm:t>
    </dgm:pt>
    <dgm:pt modelId="{2E8EBF7C-B372-4C9A-A8E2-465D617D9121}" type="parTrans" cxnId="{66DBF67B-43A9-4EAC-A18F-3ACCA58E7925}">
      <dgm:prSet/>
      <dgm:spPr/>
      <dgm:t>
        <a:bodyPr/>
        <a:lstStyle/>
        <a:p>
          <a:endParaRPr lang="en-US"/>
        </a:p>
      </dgm:t>
    </dgm:pt>
    <dgm:pt modelId="{338F40A2-B5D0-49BC-A7CF-0EEEBDD731AF}" type="sibTrans" cxnId="{66DBF67B-43A9-4EAC-A18F-3ACCA58E7925}">
      <dgm:prSet/>
      <dgm:spPr/>
      <dgm:t>
        <a:bodyPr/>
        <a:lstStyle/>
        <a:p>
          <a:endParaRPr lang="en-US"/>
        </a:p>
      </dgm:t>
    </dgm:pt>
    <dgm:pt modelId="{6875EFEF-76C5-4903-AB44-52979C759519}">
      <dgm:prSet/>
      <dgm:spPr/>
      <dgm:t>
        <a:bodyPr/>
        <a:lstStyle/>
        <a:p>
          <a:r>
            <a:rPr lang="en-US" dirty="0"/>
            <a:t>Wheels</a:t>
          </a:r>
        </a:p>
      </dgm:t>
    </dgm:pt>
    <dgm:pt modelId="{4AD0DD12-3AA0-45C7-8F50-B2A1EE659EF2}" type="parTrans" cxnId="{8AAA0347-7FAD-48FE-906A-76BFD46FAA7B}">
      <dgm:prSet/>
      <dgm:spPr/>
      <dgm:t>
        <a:bodyPr/>
        <a:lstStyle/>
        <a:p>
          <a:endParaRPr lang="en-US"/>
        </a:p>
      </dgm:t>
    </dgm:pt>
    <dgm:pt modelId="{9F2C37C4-D33A-4D1A-8150-0F53A30D125C}" type="sibTrans" cxnId="{8AAA0347-7FAD-48FE-906A-76BFD46FAA7B}">
      <dgm:prSet/>
      <dgm:spPr/>
      <dgm:t>
        <a:bodyPr/>
        <a:lstStyle/>
        <a:p>
          <a:endParaRPr lang="en-US"/>
        </a:p>
      </dgm:t>
    </dgm:pt>
    <dgm:pt modelId="{C7189516-FFE6-443D-8B23-253F63968BEA}">
      <dgm:prSet/>
      <dgm:spPr/>
      <dgm:t>
        <a:bodyPr/>
        <a:lstStyle/>
        <a:p>
          <a:r>
            <a:rPr lang="en-US" dirty="0"/>
            <a:t>Brushes</a:t>
          </a:r>
        </a:p>
      </dgm:t>
    </dgm:pt>
    <dgm:pt modelId="{F7DAA453-E9AB-47AC-8BD6-BF9541683A8D}" type="parTrans" cxnId="{143F1762-4AAA-4A2D-BB2B-AD5403F9EA26}">
      <dgm:prSet/>
      <dgm:spPr/>
      <dgm:t>
        <a:bodyPr/>
        <a:lstStyle/>
        <a:p>
          <a:endParaRPr lang="en-US"/>
        </a:p>
      </dgm:t>
    </dgm:pt>
    <dgm:pt modelId="{FD98C49A-3076-41AF-B90B-76A948595168}" type="sibTrans" cxnId="{143F1762-4AAA-4A2D-BB2B-AD5403F9EA26}">
      <dgm:prSet/>
      <dgm:spPr/>
      <dgm:t>
        <a:bodyPr/>
        <a:lstStyle/>
        <a:p>
          <a:endParaRPr lang="en-US"/>
        </a:p>
      </dgm:t>
    </dgm:pt>
    <dgm:pt modelId="{AA7DF014-7EC0-4E12-8215-DD0BC80E8287}">
      <dgm:prSet/>
      <dgm:spPr/>
      <dgm:t>
        <a:bodyPr/>
        <a:lstStyle/>
        <a:p>
          <a:r>
            <a:rPr lang="en-US" dirty="0"/>
            <a:t>Blower</a:t>
          </a:r>
        </a:p>
      </dgm:t>
    </dgm:pt>
    <dgm:pt modelId="{35E2BBFA-F1D4-4556-A59B-931B6E4D5BF7}" type="parTrans" cxnId="{B25498E5-57B2-493B-A47B-4FDEA0B31ECD}">
      <dgm:prSet/>
      <dgm:spPr/>
      <dgm:t>
        <a:bodyPr/>
        <a:lstStyle/>
        <a:p>
          <a:endParaRPr lang="en-US"/>
        </a:p>
      </dgm:t>
    </dgm:pt>
    <dgm:pt modelId="{A3B16BB2-3650-4457-91A1-88429F4BA1B3}" type="sibTrans" cxnId="{B25498E5-57B2-493B-A47B-4FDEA0B31ECD}">
      <dgm:prSet/>
      <dgm:spPr/>
      <dgm:t>
        <a:bodyPr/>
        <a:lstStyle/>
        <a:p>
          <a:endParaRPr lang="en-US"/>
        </a:p>
      </dgm:t>
    </dgm:pt>
    <dgm:pt modelId="{24569300-9A32-41EC-B113-D830F5123263}">
      <dgm:prSet/>
      <dgm:spPr/>
      <dgm:t>
        <a:bodyPr/>
        <a:lstStyle/>
        <a:p>
          <a:r>
            <a:rPr lang="en-US" dirty="0"/>
            <a:t>Sound</a:t>
          </a:r>
        </a:p>
      </dgm:t>
    </dgm:pt>
    <dgm:pt modelId="{9104BDB8-9651-4F0C-B7A0-2B7DA289FD17}" type="parTrans" cxnId="{762A147C-64CB-448F-960C-A92C33F19418}">
      <dgm:prSet/>
      <dgm:spPr/>
      <dgm:t>
        <a:bodyPr/>
        <a:lstStyle/>
        <a:p>
          <a:endParaRPr lang="en-US"/>
        </a:p>
      </dgm:t>
    </dgm:pt>
    <dgm:pt modelId="{DA81D14B-6DA5-4D55-9494-EEC874A0ACF5}" type="sibTrans" cxnId="{762A147C-64CB-448F-960C-A92C33F19418}">
      <dgm:prSet/>
      <dgm:spPr/>
      <dgm:t>
        <a:bodyPr/>
        <a:lstStyle/>
        <a:p>
          <a:endParaRPr lang="en-US"/>
        </a:p>
      </dgm:t>
    </dgm:pt>
    <dgm:pt modelId="{9272A81D-6387-4B29-8FAF-78FBAEB17CC9}">
      <dgm:prSet/>
      <dgm:spPr/>
      <dgm:t>
        <a:bodyPr/>
        <a:lstStyle/>
        <a:p>
          <a:r>
            <a:rPr lang="en-US" dirty="0"/>
            <a:t>Communicate to server/app</a:t>
          </a:r>
        </a:p>
      </dgm:t>
    </dgm:pt>
    <dgm:pt modelId="{E912E733-7D14-4446-8B79-086C3AF77F44}" type="parTrans" cxnId="{8286C441-6ADC-4F8F-A4D8-5DC19A6EBAB3}">
      <dgm:prSet/>
      <dgm:spPr/>
      <dgm:t>
        <a:bodyPr/>
        <a:lstStyle/>
        <a:p>
          <a:endParaRPr lang="en-US"/>
        </a:p>
      </dgm:t>
    </dgm:pt>
    <dgm:pt modelId="{3C0F2F64-3B94-48CC-A098-621B7FCCCAED}" type="sibTrans" cxnId="{8286C441-6ADC-4F8F-A4D8-5DC19A6EBAB3}">
      <dgm:prSet/>
      <dgm:spPr/>
      <dgm:t>
        <a:bodyPr/>
        <a:lstStyle/>
        <a:p>
          <a:endParaRPr lang="en-US"/>
        </a:p>
      </dgm:t>
    </dgm:pt>
    <dgm:pt modelId="{4B2D0252-0839-44DF-BC64-6AF8AD04B4B8}">
      <dgm:prSet/>
      <dgm:spPr/>
      <dgm:t>
        <a:bodyPr/>
        <a:lstStyle/>
        <a:p>
          <a:r>
            <a:rPr lang="en-US" dirty="0"/>
            <a:t>Bumper</a:t>
          </a:r>
        </a:p>
      </dgm:t>
    </dgm:pt>
    <dgm:pt modelId="{E7B6D717-1B6C-4F69-B245-CBDCBE96E72E}" type="parTrans" cxnId="{1AE1FD27-E1C5-4849-89B1-53B1DD6AA228}">
      <dgm:prSet/>
      <dgm:spPr/>
      <dgm:t>
        <a:bodyPr/>
        <a:lstStyle/>
        <a:p>
          <a:endParaRPr lang="en-US"/>
        </a:p>
      </dgm:t>
    </dgm:pt>
    <dgm:pt modelId="{C03ACA60-7714-445C-8122-7CACAFD2AF55}" type="sibTrans" cxnId="{1AE1FD27-E1C5-4849-89B1-53B1DD6AA228}">
      <dgm:prSet/>
      <dgm:spPr/>
      <dgm:t>
        <a:bodyPr/>
        <a:lstStyle/>
        <a:p>
          <a:endParaRPr lang="en-US"/>
        </a:p>
      </dgm:t>
    </dgm:pt>
    <dgm:pt modelId="{601B917E-C94A-4C19-90FA-D6C0EAE97DA9}">
      <dgm:prSet/>
      <dgm:spPr/>
      <dgm:t>
        <a:bodyPr/>
        <a:lstStyle/>
        <a:p>
          <a:r>
            <a:rPr lang="en-US" dirty="0"/>
            <a:t>Cameras/dirt sensor</a:t>
          </a:r>
        </a:p>
      </dgm:t>
    </dgm:pt>
    <dgm:pt modelId="{0C48318C-EB74-4524-9BE5-498F75E2DCA7}" type="parTrans" cxnId="{A0AF3548-421C-44BF-A06B-7367396F8C64}">
      <dgm:prSet/>
      <dgm:spPr/>
      <dgm:t>
        <a:bodyPr/>
        <a:lstStyle/>
        <a:p>
          <a:endParaRPr lang="en-US"/>
        </a:p>
      </dgm:t>
    </dgm:pt>
    <dgm:pt modelId="{D56A06D4-986A-4D22-AC44-D13AC13A0625}" type="sibTrans" cxnId="{A0AF3548-421C-44BF-A06B-7367396F8C64}">
      <dgm:prSet/>
      <dgm:spPr/>
      <dgm:t>
        <a:bodyPr/>
        <a:lstStyle/>
        <a:p>
          <a:endParaRPr lang="en-US"/>
        </a:p>
      </dgm:t>
    </dgm:pt>
    <dgm:pt modelId="{A379E99D-AA10-4AA9-88F8-D454D18E50D3}">
      <dgm:prSet/>
      <dgm:spPr/>
      <dgm:t>
        <a:bodyPr/>
        <a:lstStyle/>
        <a:p>
          <a:r>
            <a:rPr lang="en-US" dirty="0"/>
            <a:t>Motor sensor (overheating)</a:t>
          </a:r>
        </a:p>
      </dgm:t>
    </dgm:pt>
    <dgm:pt modelId="{0E16CC79-3694-4AAA-A4AC-FAB50DBE6BC4}" type="parTrans" cxnId="{114B10AC-5230-4100-A61F-D6F53823925B}">
      <dgm:prSet/>
      <dgm:spPr/>
      <dgm:t>
        <a:bodyPr/>
        <a:lstStyle/>
        <a:p>
          <a:endParaRPr lang="en-US"/>
        </a:p>
      </dgm:t>
    </dgm:pt>
    <dgm:pt modelId="{85854A1C-CBA7-4E5D-AE63-F644977ACE70}" type="sibTrans" cxnId="{114B10AC-5230-4100-A61F-D6F53823925B}">
      <dgm:prSet/>
      <dgm:spPr/>
      <dgm:t>
        <a:bodyPr/>
        <a:lstStyle/>
        <a:p>
          <a:endParaRPr lang="en-US"/>
        </a:p>
      </dgm:t>
    </dgm:pt>
    <dgm:pt modelId="{A1F13591-E354-41A3-BE98-5C67F250DB7B}">
      <dgm:prSet/>
      <dgm:spPr/>
      <dgm:t>
        <a:bodyPr/>
        <a:lstStyle/>
        <a:p>
          <a:endParaRPr lang="en-US" dirty="0"/>
        </a:p>
      </dgm:t>
    </dgm:pt>
    <dgm:pt modelId="{3319A239-FED6-48BF-B81E-286001EB7F5D}" type="parTrans" cxnId="{9D359622-4CFB-4DDC-A194-5ECBA1EC32A5}">
      <dgm:prSet/>
      <dgm:spPr/>
      <dgm:t>
        <a:bodyPr/>
        <a:lstStyle/>
        <a:p>
          <a:endParaRPr lang="en-US"/>
        </a:p>
      </dgm:t>
    </dgm:pt>
    <dgm:pt modelId="{AD1DDB89-7C3D-4BF1-9A01-A2CAC2DBFAFE}" type="sibTrans" cxnId="{9D359622-4CFB-4DDC-A194-5ECBA1EC32A5}">
      <dgm:prSet/>
      <dgm:spPr/>
      <dgm:t>
        <a:bodyPr/>
        <a:lstStyle/>
        <a:p>
          <a:endParaRPr lang="en-US"/>
        </a:p>
      </dgm:t>
    </dgm:pt>
    <dgm:pt modelId="{A27DB146-E7BB-4BED-8EDD-A487A6A50D41}">
      <dgm:prSet/>
      <dgm:spPr/>
      <dgm:t>
        <a:bodyPr/>
        <a:lstStyle/>
        <a:p>
          <a:r>
            <a:rPr lang="en-US" dirty="0"/>
            <a:t>Laser</a:t>
          </a:r>
        </a:p>
      </dgm:t>
    </dgm:pt>
    <dgm:pt modelId="{B9B02EB6-E7ED-4653-B8F4-9CF66EAB05CF}" type="parTrans" cxnId="{E855CD12-635B-48BB-9CC5-345CADC99A4A}">
      <dgm:prSet/>
      <dgm:spPr/>
      <dgm:t>
        <a:bodyPr/>
        <a:lstStyle/>
        <a:p>
          <a:endParaRPr lang="en-US"/>
        </a:p>
      </dgm:t>
    </dgm:pt>
    <dgm:pt modelId="{A0E85780-11EF-45A7-9377-57991E618FC8}" type="sibTrans" cxnId="{E855CD12-635B-48BB-9CC5-345CADC99A4A}">
      <dgm:prSet/>
      <dgm:spPr/>
      <dgm:t>
        <a:bodyPr/>
        <a:lstStyle/>
        <a:p>
          <a:endParaRPr lang="en-US"/>
        </a:p>
      </dgm:t>
    </dgm:pt>
    <dgm:pt modelId="{64872200-947E-4FEF-A4AC-73C3E5D93F31}">
      <dgm:prSet/>
      <dgm:spPr/>
      <dgm:t>
        <a:bodyPr/>
        <a:lstStyle/>
        <a:p>
          <a:r>
            <a:rPr lang="en-US" dirty="0"/>
            <a:t>Cliff detection</a:t>
          </a:r>
        </a:p>
      </dgm:t>
    </dgm:pt>
    <dgm:pt modelId="{78565782-2E75-436E-A828-1D641C2D665C}" type="parTrans" cxnId="{F617B17E-EF46-4122-B2DE-1484096AF861}">
      <dgm:prSet/>
      <dgm:spPr/>
      <dgm:t>
        <a:bodyPr/>
        <a:lstStyle/>
        <a:p>
          <a:endParaRPr lang="en-US"/>
        </a:p>
      </dgm:t>
    </dgm:pt>
    <dgm:pt modelId="{D603164C-FA88-4CF6-A7EB-29EEE9F1B24C}" type="sibTrans" cxnId="{F617B17E-EF46-4122-B2DE-1484096AF861}">
      <dgm:prSet/>
      <dgm:spPr/>
      <dgm:t>
        <a:bodyPr/>
        <a:lstStyle/>
        <a:p>
          <a:endParaRPr lang="en-US"/>
        </a:p>
      </dgm:t>
    </dgm:pt>
    <dgm:pt modelId="{0274334D-3940-42CC-8C50-EC5C847CCDB1}">
      <dgm:prSet/>
      <dgm:spPr/>
      <dgm:t>
        <a:bodyPr/>
        <a:lstStyle/>
        <a:p>
          <a:r>
            <a:rPr lang="en-US" dirty="0"/>
            <a:t>Home base locator</a:t>
          </a:r>
        </a:p>
      </dgm:t>
    </dgm:pt>
    <dgm:pt modelId="{26FADECF-E0BB-4535-9C6C-F46114A078D9}" type="parTrans" cxnId="{3C5E7E91-6F1B-49C2-9994-51DE0FB39CB2}">
      <dgm:prSet/>
      <dgm:spPr/>
      <dgm:t>
        <a:bodyPr/>
        <a:lstStyle/>
        <a:p>
          <a:endParaRPr lang="en-US"/>
        </a:p>
      </dgm:t>
    </dgm:pt>
    <dgm:pt modelId="{AE24C5F8-3800-4553-9D26-F6B05FE688F7}" type="sibTrans" cxnId="{3C5E7E91-6F1B-49C2-9994-51DE0FB39CB2}">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8" destOrd="0" parTransId="{CE390AD7-6EAC-4B2A-A0B3-4431016328FB}" sibTransId="{B95E093C-6075-4146-A969-88CF9ED7FB30}"/>
    <dgm:cxn modelId="{E855CD12-635B-48BB-9CC5-345CADC99A4A}" srcId="{F0F72F2C-A2DF-4546-B5A6-BD3771EF4984}" destId="{A27DB146-E7BB-4BED-8EDD-A487A6A50D41}" srcOrd="2" destOrd="0" parTransId="{B9B02EB6-E7ED-4653-B8F4-9CF66EAB05CF}" sibTransId="{A0E85780-11EF-45A7-9377-57991E618FC8}"/>
    <dgm:cxn modelId="{8EDF021A-0EDD-4FB5-9107-0D2E7B05FC2D}" srcId="{B591CF20-E38B-470F-ADB9-0E408539A816}" destId="{7D8F34D2-ACF5-4A51-B24D-609C41730628}" srcOrd="2" destOrd="0" parTransId="{538793FA-12F5-487C-A939-B1DC05160418}" sibTransId="{73ABE292-2B32-41AF-ADF7-3E2FAF127215}"/>
    <dgm:cxn modelId="{8338331E-9EFB-4F86-AA1C-DD612591A23C}" srcId="{58A56870-94C5-474F-A11F-B059F85D051B}" destId="{1F9FF2BA-D2EA-4541-8408-E1D108357AE9}" srcOrd="2" destOrd="0" parTransId="{6447DFDE-64EC-47ED-939B-AB8693F399A0}" sibTransId="{4B47E289-91C5-4D2E-ADE3-BA27F970CDB5}"/>
    <dgm:cxn modelId="{2F13091F-AB79-4A8C-BD25-A0F9D325AD04}" type="presOf" srcId="{1F9FF2BA-D2EA-4541-8408-E1D108357AE9}" destId="{DD58FCCA-5A53-48EF-830C-01A1BC2DEC5F}" srcOrd="0" destOrd="2" presId="urn:microsoft.com/office/officeart/2005/8/layout/hList1"/>
    <dgm:cxn modelId="{57AD331F-9F90-4E1B-86D1-299AB0A132E6}" srcId="{68943606-CA28-4782-8232-95AB8616BAD2}" destId="{F8AFD55B-38B9-439F-982C-D5407EB1213F}" srcOrd="7"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9D359622-4CFB-4DDC-A194-5ECBA1EC32A5}" srcId="{F0F72F2C-A2DF-4546-B5A6-BD3771EF4984}" destId="{A1F13591-E354-41A3-BE98-5C67F250DB7B}" srcOrd="6" destOrd="0" parTransId="{3319A239-FED6-48BF-B81E-286001EB7F5D}" sibTransId="{AD1DDB89-7C3D-4BF1-9A01-A2CAC2DBFAFE}"/>
    <dgm:cxn modelId="{1AE1FD27-E1C5-4849-89B1-53B1DD6AA228}" srcId="{F0F72F2C-A2DF-4546-B5A6-BD3771EF4984}" destId="{4B2D0252-0839-44DF-BC64-6AF8AD04B4B8}" srcOrd="0" destOrd="0" parTransId="{E7B6D717-1B6C-4F69-B245-CBDCBE96E72E}" sibTransId="{C03ACA60-7714-445C-8122-7CACAFD2AF55}"/>
    <dgm:cxn modelId="{04BD272A-78AE-46A0-BC4A-995E602572B7}" type="presOf" srcId="{F0F72F2C-A2DF-4546-B5A6-BD3771EF4984}" destId="{ED723AC5-A2E2-4B16-BEA7-A94A2BECAD1C}" srcOrd="0" destOrd="0" presId="urn:microsoft.com/office/officeart/2005/8/layout/hList1"/>
    <dgm:cxn modelId="{D4C5A42B-EDA1-41D5-8B8B-37FF404423F8}" srcId="{68943606-CA28-4782-8232-95AB8616BAD2}" destId="{31AC0936-13A7-4206-A04C-633A232996C4}" srcOrd="1" destOrd="0" parTransId="{8477092A-2C17-4EB6-AC91-8D7FED19D23C}" sibTransId="{482F6E00-E232-4B46-9304-64094FC5B909}"/>
    <dgm:cxn modelId="{1F321E2E-F382-48C4-BF5C-0F1A65DF633E}" srcId="{68943606-CA28-4782-8232-95AB8616BAD2}" destId="{EB8085AD-DE66-444E-AD31-AF2B51224948}" srcOrd="2"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5" presId="urn:microsoft.com/office/officeart/2005/8/layout/hList1"/>
    <dgm:cxn modelId="{FE1D3C40-0385-4C77-8362-FBA8AF837FDE}" type="presOf" srcId="{9272A81D-6387-4B29-8FAF-78FBAEB17CC9}" destId="{C7F39890-5C8D-48FD-9A3D-71E6A4C3F357}"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4" destOrd="0" parTransId="{CF86A3FC-EB4C-4FFB-B7AF-4E7241742D40}" sibTransId="{EC03FE70-288C-4653-989C-45F4E8674DA9}"/>
    <dgm:cxn modelId="{6AF0155F-8262-4D24-89F5-56BF94C59C8B}" type="presOf" srcId="{AA7DF014-7EC0-4E12-8215-DD0BC80E8287}" destId="{C7F39890-5C8D-48FD-9A3D-71E6A4C3F357}" srcOrd="0" destOrd="2" presId="urn:microsoft.com/office/officeart/2005/8/layout/hList1"/>
    <dgm:cxn modelId="{8286C441-6ADC-4F8F-A4D8-5DC19A6EBAB3}" srcId="{7D8F34D2-ACF5-4A51-B24D-609C41730628}" destId="{9272A81D-6387-4B29-8FAF-78FBAEB17CC9}" srcOrd="4" destOrd="0" parTransId="{E912E733-7D14-4446-8B79-086C3AF77F44}" sibTransId="{3C0F2F64-3B94-48CC-A098-621B7FCCCAED}"/>
    <dgm:cxn modelId="{143F1762-4AAA-4A2D-BB2B-AD5403F9EA26}" srcId="{7D8F34D2-ACF5-4A51-B24D-609C41730628}" destId="{C7189516-FFE6-443D-8B23-253F63968BEA}" srcOrd="1" destOrd="0" parTransId="{F7DAA453-E9AB-47AC-8BD6-BF9541683A8D}" sibTransId="{FD98C49A-3076-41AF-B90B-76A948595168}"/>
    <dgm:cxn modelId="{E750D264-9A77-46A7-9B5D-8711EECB7569}" type="presOf" srcId="{16734475-5CDF-4DE8-B3D6-E6776C437C28}"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8AAA0347-7FAD-48FE-906A-76BFD46FAA7B}" srcId="{7D8F34D2-ACF5-4A51-B24D-609C41730628}" destId="{6875EFEF-76C5-4903-AB44-52979C759519}" srcOrd="0" destOrd="0" parTransId="{4AD0DD12-3AA0-45C7-8F50-B2A1EE659EF2}" sibTransId="{9F2C37C4-D33A-4D1A-8150-0F53A30D125C}"/>
    <dgm:cxn modelId="{A0AF3548-421C-44BF-A06B-7367396F8C64}" srcId="{F0F72F2C-A2DF-4546-B5A6-BD3771EF4984}" destId="{601B917E-C94A-4C19-90FA-D6C0EAE97DA9}" srcOrd="1" destOrd="0" parTransId="{0C48318C-EB74-4524-9BE5-498F75E2DCA7}" sibTransId="{D56A06D4-986A-4D22-AC44-D13AC13A0625}"/>
    <dgm:cxn modelId="{AFD4246B-59B6-4334-9B07-6E245EC15866}" type="presOf" srcId="{68943606-CA28-4782-8232-95AB8616BAD2}" destId="{60D9E2F1-B549-4EF6-9A39-54153CB848BF}" srcOrd="0" destOrd="0" presId="urn:microsoft.com/office/officeart/2005/8/layout/hList1"/>
    <dgm:cxn modelId="{BE97554D-1673-45B8-B968-708F51EBDC75}" srcId="{58A56870-94C5-474F-A11F-B059F85D051B}" destId="{B03617E0-D21E-45F1-8438-2B2150A939F4}" srcOrd="1" destOrd="0" parTransId="{6ABA8E75-8569-4EA8-8C02-921E91F9C397}" sibTransId="{72BE4F6D-71A6-4A3B-9825-BD08F95CF8A2}"/>
    <dgm:cxn modelId="{15E10150-E5C7-45C5-8FF0-CAF5A377F280}" type="presOf" srcId="{31AC0936-13A7-4206-A04C-633A232996C4}" destId="{AE9246A3-3980-441E-8C93-893085D8CE26}" srcOrd="0" destOrd="1" presId="urn:microsoft.com/office/officeart/2005/8/layout/hList1"/>
    <dgm:cxn modelId="{5CF8B778-55A6-4250-BA6C-F997D4251452}" srcId="{68943606-CA28-4782-8232-95AB8616BAD2}" destId="{45665F0C-EAF5-45B7-A68A-7B0907A7A880}" srcOrd="3" destOrd="0" parTransId="{C9D7E885-9399-43F2-BE71-804B9A543661}" sibTransId="{A7A1FFF5-3905-479F-98D4-8225F687C015}"/>
    <dgm:cxn modelId="{03111A5A-3BB3-4BF8-9AAB-C37BDB028501}" type="presOf" srcId="{871A38E3-74E0-4745-8B09-1A60D188BCF6}" destId="{DD58FCCA-5A53-48EF-830C-01A1BC2DEC5F}" srcOrd="0" destOrd="3" presId="urn:microsoft.com/office/officeart/2005/8/layout/hList1"/>
    <dgm:cxn modelId="{66DBF67B-43A9-4EAC-A18F-3ACCA58E7925}" srcId="{58A56870-94C5-474F-A11F-B059F85D051B}" destId="{871A38E3-74E0-4745-8B09-1A60D188BCF6}" srcOrd="3" destOrd="0" parTransId="{2E8EBF7C-B372-4C9A-A8E2-465D617D9121}" sibTransId="{338F40A2-B5D0-49BC-A7CF-0EEEBDD731AF}"/>
    <dgm:cxn modelId="{762A147C-64CB-448F-960C-A92C33F19418}" srcId="{7D8F34D2-ACF5-4A51-B24D-609C41730628}" destId="{24569300-9A32-41EC-B113-D830F5123263}" srcOrd="3" destOrd="0" parTransId="{9104BDB8-9651-4F0C-B7A0-2B7DA289FD17}" sibTransId="{DA81D14B-6DA5-4D55-9494-EEC874A0ACF5}"/>
    <dgm:cxn modelId="{F617B17E-EF46-4122-B2DE-1484096AF861}" srcId="{F0F72F2C-A2DF-4546-B5A6-BD3771EF4984}" destId="{64872200-947E-4FEF-A4AC-73C3E5D93F31}" srcOrd="4" destOrd="0" parTransId="{78565782-2E75-436E-A828-1D641C2D665C}" sibTransId="{D603164C-FA88-4CF6-A7EB-29EEE9F1B24C}"/>
    <dgm:cxn modelId="{B5DF9880-C59A-4408-8C1B-501BC1234AA7}" type="presOf" srcId="{A1F13591-E354-41A3-BE98-5C67F250DB7B}" destId="{C961A285-B32F-4EA0-A7A2-A0725D9D4CB3}" srcOrd="0" destOrd="6" presId="urn:microsoft.com/office/officeart/2005/8/layout/hList1"/>
    <dgm:cxn modelId="{DD596E8B-827D-4D8C-ABCB-557ACB530779}" type="presOf" srcId="{601B917E-C94A-4C19-90FA-D6C0EAE97DA9}" destId="{C961A285-B32F-4EA0-A7A2-A0725D9D4CB3}" srcOrd="0" destOrd="1" presId="urn:microsoft.com/office/officeart/2005/8/layout/hList1"/>
    <dgm:cxn modelId="{3C5E7E91-6F1B-49C2-9994-51DE0FB39CB2}" srcId="{F0F72F2C-A2DF-4546-B5A6-BD3771EF4984}" destId="{0274334D-3940-42CC-8C50-EC5C847CCDB1}" srcOrd="5" destOrd="0" parTransId="{26FADECF-E0BB-4535-9C6C-F46114A078D9}" sibTransId="{AE24C5F8-3800-4553-9D26-F6B05FE688F7}"/>
    <dgm:cxn modelId="{F2E35993-282E-436B-B91C-9ABCB7CBE314}" type="presOf" srcId="{64872200-947E-4FEF-A4AC-73C3E5D93F31}" destId="{C961A285-B32F-4EA0-A7A2-A0725D9D4CB3}" srcOrd="0" destOrd="4" presId="urn:microsoft.com/office/officeart/2005/8/layout/hList1"/>
    <dgm:cxn modelId="{2058CC93-0054-472F-A3C3-C403569FB0EF}" type="presOf" srcId="{B03617E0-D21E-45F1-8438-2B2150A939F4}" destId="{DD58FCCA-5A53-48EF-830C-01A1BC2DEC5F}" srcOrd="0" destOrd="1"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8DE9DDA4-FC47-4DCF-A501-94ECFBF090B4}" type="presOf" srcId="{C7189516-FFE6-443D-8B23-253F63968BEA}" destId="{C7F39890-5C8D-48FD-9A3D-71E6A4C3F357}" srcOrd="0" destOrd="1" presId="urn:microsoft.com/office/officeart/2005/8/layout/hList1"/>
    <dgm:cxn modelId="{0EAC97A5-123D-430D-8783-A30F3F432CCD}" type="presOf" srcId="{4B2D0252-0839-44DF-BC64-6AF8AD04B4B8}" destId="{C961A285-B32F-4EA0-A7A2-A0725D9D4CB3}" srcOrd="0" destOrd="0" presId="urn:microsoft.com/office/officeart/2005/8/layout/hList1"/>
    <dgm:cxn modelId="{E289D1A5-E6A1-41D7-9797-1CBE7F8CBAF1}" srcId="{68943606-CA28-4782-8232-95AB8616BAD2}" destId="{BD8CF55D-251C-4BD5-BF48-8B2ED62B4272}" srcOrd="6" destOrd="0" parTransId="{5F9EA069-D971-45C6-94C8-D9790BA6E9C4}" sibTransId="{4A979BA2-DB90-4F6F-A1D4-DA7B12A11966}"/>
    <dgm:cxn modelId="{0C6657A7-99D2-426B-AC83-E9B8B91C424F}" type="presOf" srcId="{24569300-9A32-41EC-B113-D830F5123263}" destId="{C7F39890-5C8D-48FD-9A3D-71E6A4C3F357}" srcOrd="0" destOrd="3"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114B10AC-5230-4100-A61F-D6F53823925B}" srcId="{F0F72F2C-A2DF-4546-B5A6-BD3771EF4984}" destId="{A379E99D-AA10-4AA9-88F8-D454D18E50D3}" srcOrd="3" destOrd="0" parTransId="{0E16CC79-3694-4AAA-A4AC-FAB50DBE6BC4}" sibTransId="{85854A1C-CBA7-4E5D-AE63-F644977ACE70}"/>
    <dgm:cxn modelId="{F8AEC5BA-9C30-4B1C-950F-1870A68BBEDA}" srcId="{58A56870-94C5-474F-A11F-B059F85D051B}" destId="{16734475-5CDF-4DE8-B3D6-E6776C437C28}" srcOrd="0" destOrd="0" parTransId="{AC37943D-D661-41A5-83C7-8BCCD514B5BB}" sibTransId="{36BFD2D3-3DE9-4E62-9852-C018C35AF226}"/>
    <dgm:cxn modelId="{BF6659BE-F99C-4BFF-A2A2-D65FB7E24687}" type="presOf" srcId="{BD8CF55D-251C-4BD5-BF48-8B2ED62B4272}" destId="{AE9246A3-3980-441E-8C93-893085D8CE26}" srcOrd="0" destOrd="6" presId="urn:microsoft.com/office/officeart/2005/8/layout/hList1"/>
    <dgm:cxn modelId="{4C6C92BF-25FE-40DD-8747-54962B351127}" type="presOf" srcId="{F8AFD55B-38B9-439F-982C-D5407EB1213F}" destId="{AE9246A3-3980-441E-8C93-893085D8CE26}" srcOrd="0" destOrd="7" presId="urn:microsoft.com/office/officeart/2005/8/layout/hList1"/>
    <dgm:cxn modelId="{899A5FC8-399E-42E0-B833-C6DD1A58A213}" type="presOf" srcId="{49C5FFFF-65EC-40FE-928F-5B41816F342F}" destId="{AE9246A3-3980-441E-8C93-893085D8CE26}" srcOrd="0" destOrd="4" presId="urn:microsoft.com/office/officeart/2005/8/layout/hList1"/>
    <dgm:cxn modelId="{9D85C5CB-BC3B-43CA-9C61-5F7E25F20D1F}" type="presOf" srcId="{0274334D-3940-42CC-8C50-EC5C847CCDB1}" destId="{C961A285-B32F-4EA0-A7A2-A0725D9D4CB3}" srcOrd="0" destOrd="5" presId="urn:microsoft.com/office/officeart/2005/8/layout/hList1"/>
    <dgm:cxn modelId="{700A02CD-4950-4557-BB8C-9E50AB3BBD9B}" type="presOf" srcId="{6875EFEF-76C5-4903-AB44-52979C759519}" destId="{C7F39890-5C8D-48FD-9A3D-71E6A4C3F357}" srcOrd="0" destOrd="0" presId="urn:microsoft.com/office/officeart/2005/8/layout/hList1"/>
    <dgm:cxn modelId="{BB865DCD-59C0-489C-8171-A9AB51107C95}" type="presOf" srcId="{A27DB146-E7BB-4BED-8EDD-A487A6A50D41}" destId="{C961A285-B32F-4EA0-A7A2-A0725D9D4CB3}" srcOrd="0" destOrd="2" presId="urn:microsoft.com/office/officeart/2005/8/layout/hList1"/>
    <dgm:cxn modelId="{919B78D7-3423-4261-90CD-FD30B295DE6E}" type="presOf" srcId="{EB8085AD-DE66-444E-AD31-AF2B51224948}" destId="{AE9246A3-3980-441E-8C93-893085D8CE26}" srcOrd="0" destOrd="2" presId="urn:microsoft.com/office/officeart/2005/8/layout/hList1"/>
    <dgm:cxn modelId="{7FA464D8-6F8A-4841-97A5-2A8D7B18EEEF}" srcId="{68943606-CA28-4782-8232-95AB8616BAD2}" destId="{B820DC56-E227-4433-A539-4581081CFA6E}" srcOrd="5"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B25498E5-57B2-493B-A47B-4FDEA0B31ECD}" srcId="{7D8F34D2-ACF5-4A51-B24D-609C41730628}" destId="{AA7DF014-7EC0-4E12-8215-DD0BC80E8287}" srcOrd="2" destOrd="0" parTransId="{35E2BBFA-F1D4-4556-A59B-931B6E4D5BF7}" sibTransId="{A3B16BB2-3650-4457-91A1-88429F4BA1B3}"/>
    <dgm:cxn modelId="{D94306E8-F073-4174-8622-4AFE36423D97}" type="presOf" srcId="{45665F0C-EAF5-45B7-A68A-7B0907A7A880}" destId="{AE9246A3-3980-441E-8C93-893085D8CE26}" srcOrd="0" destOrd="3" presId="urn:microsoft.com/office/officeart/2005/8/layout/hList1"/>
    <dgm:cxn modelId="{0F0E2AF2-736F-4889-A368-366565A9465D}" type="presOf" srcId="{89163186-37C1-4843-B458-2A19FB9611F7}" destId="{AE9246A3-3980-441E-8C93-893085D8CE26}" srcOrd="0" destOrd="8" presId="urn:microsoft.com/office/officeart/2005/8/layout/hList1"/>
    <dgm:cxn modelId="{C8FA99F6-AA4B-432B-9B1A-806DEC32D824}" type="presOf" srcId="{A379E99D-AA10-4AA9-88F8-D454D18E50D3}" destId="{C961A285-B32F-4EA0-A7A2-A0725D9D4CB3}" srcOrd="0" destOrd="3"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55E5EE3-B363-4D6C-88F1-916B3326644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80069BB-8E35-400D-8CA5-1215F8940D34}">
      <dgm:prSet custT="1"/>
      <dgm:spPr/>
      <dgm:t>
        <a:bodyPr/>
        <a:lstStyle/>
        <a:p>
          <a:r>
            <a:rPr lang="en-US" sz="2000" b="1" dirty="0"/>
            <a:t>Search</a:t>
          </a:r>
          <a:r>
            <a:rPr lang="en-US" sz="2000" dirty="0"/>
            <a:t> for a goal </a:t>
          </a:r>
          <a:br>
            <a:rPr lang="en-US" sz="2000" dirty="0"/>
          </a:br>
          <a:r>
            <a:rPr lang="en-US" sz="2000" dirty="0"/>
            <a:t>(e.g., navigation). </a:t>
          </a:r>
        </a:p>
      </dgm:t>
    </dgm:pt>
    <dgm:pt modelId="{BA9AA648-163F-4C8E-BAAE-8E434035E850}" type="parTrans" cxnId="{07F26D98-98C7-42A9-A50F-F90461FE633F}">
      <dgm:prSet/>
      <dgm:spPr/>
      <dgm:t>
        <a:bodyPr/>
        <a:lstStyle/>
        <a:p>
          <a:endParaRPr lang="en-US"/>
        </a:p>
      </dgm:t>
    </dgm:pt>
    <dgm:pt modelId="{F5633BB9-CEDC-4907-A004-109D55124B9A}" type="sibTrans" cxnId="{07F26D98-98C7-42A9-A50F-F90461FE633F}">
      <dgm:prSet/>
      <dgm:spPr/>
      <dgm:t>
        <a:bodyPr/>
        <a:lstStyle/>
        <a:p>
          <a:endParaRPr lang="en-US"/>
        </a:p>
      </dgm:t>
    </dgm:pt>
    <dgm:pt modelId="{0FB824FF-CBB3-458B-9285-B531FF5E5860}">
      <dgm:prSet custT="1"/>
      <dgm:spPr/>
      <dgm:t>
        <a:bodyPr/>
        <a:lstStyle/>
        <a:p>
          <a:r>
            <a:rPr lang="en-US" sz="2000" b="1" dirty="0"/>
            <a:t>Optimize</a:t>
          </a:r>
          <a:r>
            <a:rPr lang="en-US" sz="2000" dirty="0"/>
            <a:t> functions</a:t>
          </a:r>
          <a:br>
            <a:rPr lang="en-US" sz="2000" dirty="0"/>
          </a:br>
          <a:r>
            <a:rPr lang="en-US" sz="2000" dirty="0"/>
            <a:t>(e.g., utility).</a:t>
          </a:r>
        </a:p>
      </dgm:t>
    </dgm:pt>
    <dgm:pt modelId="{FC996115-56CA-4728-85E4-FDD41ED8AEB7}" type="parTrans" cxnId="{B6782E81-CFC7-434B-952C-33939ED020E1}">
      <dgm:prSet/>
      <dgm:spPr/>
      <dgm:t>
        <a:bodyPr/>
        <a:lstStyle/>
        <a:p>
          <a:endParaRPr lang="en-US"/>
        </a:p>
      </dgm:t>
    </dgm:pt>
    <dgm:pt modelId="{08AF88B2-A07F-42EB-B5DD-3233FEEB4D22}" type="sibTrans" cxnId="{B6782E81-CFC7-434B-952C-33939ED020E1}">
      <dgm:prSet/>
      <dgm:spPr/>
      <dgm:t>
        <a:bodyPr/>
        <a:lstStyle/>
        <a:p>
          <a:endParaRPr lang="en-US"/>
        </a:p>
      </dgm:t>
    </dgm:pt>
    <dgm:pt modelId="{E44F2C67-68DD-4E26-BCF4-2AA071F94FC1}">
      <dgm:prSet custT="1"/>
      <dgm:spPr/>
      <dgm:t>
        <a:bodyPr/>
        <a:lstStyle/>
        <a:p>
          <a:r>
            <a:rPr lang="en-US" sz="2000" dirty="0"/>
            <a:t>Stay within given </a:t>
          </a:r>
          <a:r>
            <a:rPr lang="en-US" sz="2000" b="1" dirty="0"/>
            <a:t>constraints</a:t>
          </a:r>
          <a:r>
            <a:rPr lang="en-US" sz="2000" dirty="0"/>
            <a:t> </a:t>
          </a:r>
        </a:p>
        <a:p>
          <a:r>
            <a:rPr lang="en-US" sz="1400" dirty="0"/>
            <a:t>(constraint satisfaction problem; e.g., reach the goal without running out of power)</a:t>
          </a:r>
        </a:p>
      </dgm:t>
    </dgm:pt>
    <dgm:pt modelId="{EDCB9C4E-28A5-4408-A787-42CBD25EF44C}" type="parTrans" cxnId="{FA00120F-C80E-4DF9-90D8-3C49B5B8786E}">
      <dgm:prSet/>
      <dgm:spPr/>
      <dgm:t>
        <a:bodyPr/>
        <a:lstStyle/>
        <a:p>
          <a:endParaRPr lang="en-US"/>
        </a:p>
      </dgm:t>
    </dgm:pt>
    <dgm:pt modelId="{C84560EF-23AC-4161-839A-E47DF5B8CB53}" type="sibTrans" cxnId="{FA00120F-C80E-4DF9-90D8-3C49B5B8786E}">
      <dgm:prSet/>
      <dgm:spPr/>
      <dgm:t>
        <a:bodyPr/>
        <a:lstStyle/>
        <a:p>
          <a:endParaRPr lang="en-US"/>
        </a:p>
      </dgm:t>
    </dgm:pt>
    <dgm:pt modelId="{2A4FA44A-FD45-401B-892D-60887C1C16B1}">
      <dgm:prSet custT="1"/>
      <dgm:spPr/>
      <dgm:t>
        <a:bodyPr/>
        <a:lstStyle/>
        <a:p>
          <a:r>
            <a:rPr lang="en-US" sz="2000" dirty="0"/>
            <a:t>Deal with </a:t>
          </a:r>
          <a:r>
            <a:rPr lang="en-US" sz="2000" b="1" dirty="0"/>
            <a:t>uncertainty</a:t>
          </a:r>
          <a:br>
            <a:rPr lang="en-US" sz="2000" dirty="0"/>
          </a:br>
          <a:r>
            <a:rPr lang="en-US" sz="1600" dirty="0"/>
            <a:t> (e.g., current traffic on the road).</a:t>
          </a:r>
        </a:p>
      </dgm:t>
    </dgm:pt>
    <dgm:pt modelId="{41D96D54-7EE2-47A3-89DF-07228DE8D8E6}" type="parTrans" cxnId="{BAAC3D45-4FDD-4725-BC7E-695BE2008C05}">
      <dgm:prSet/>
      <dgm:spPr/>
      <dgm:t>
        <a:bodyPr/>
        <a:lstStyle/>
        <a:p>
          <a:endParaRPr lang="en-US"/>
        </a:p>
      </dgm:t>
    </dgm:pt>
    <dgm:pt modelId="{7C0BE788-FF3F-4FC2-91CD-4E0B1C1FD818}" type="sibTrans" cxnId="{BAAC3D45-4FDD-4725-BC7E-695BE2008C05}">
      <dgm:prSet/>
      <dgm:spPr/>
      <dgm:t>
        <a:bodyPr/>
        <a:lstStyle/>
        <a:p>
          <a:endParaRPr lang="en-US"/>
        </a:p>
      </dgm:t>
    </dgm:pt>
    <dgm:pt modelId="{B879ECD9-B59C-42DD-A853-FC01EC7A3F60}">
      <dgm:prSet custT="1"/>
      <dgm:spPr/>
      <dgm:t>
        <a:bodyPr/>
        <a:lstStyle/>
        <a:p>
          <a:r>
            <a:rPr lang="en-US" sz="2000" b="1" dirty="0"/>
            <a:t>Learn</a:t>
          </a:r>
          <a:r>
            <a:rPr lang="en-US" sz="2000" dirty="0"/>
            <a:t> a good agent program from data and improve over time </a:t>
          </a:r>
          <a:br>
            <a:rPr lang="en-US" sz="2000" dirty="0"/>
          </a:br>
          <a:r>
            <a:rPr lang="en-US" sz="2000" dirty="0"/>
            <a:t>(machine learning).</a:t>
          </a:r>
        </a:p>
      </dgm:t>
    </dgm:pt>
    <dgm:pt modelId="{9F24A3E2-3998-4EF3-85AD-8886F983E049}" type="parTrans" cxnId="{378AE25A-F44C-4E4F-914E-87DC83F7CD9A}">
      <dgm:prSet/>
      <dgm:spPr/>
      <dgm:t>
        <a:bodyPr/>
        <a:lstStyle/>
        <a:p>
          <a:endParaRPr lang="en-US"/>
        </a:p>
      </dgm:t>
    </dgm:pt>
    <dgm:pt modelId="{74194639-D3BD-4A9D-B0E5-FE1747321193}" type="sibTrans" cxnId="{378AE25A-F44C-4E4F-914E-87DC83F7CD9A}">
      <dgm:prSet/>
      <dgm:spPr/>
      <dgm:t>
        <a:bodyPr/>
        <a:lstStyle/>
        <a:p>
          <a:endParaRPr lang="en-US"/>
        </a:p>
      </dgm:t>
    </dgm:pt>
    <dgm:pt modelId="{4D19892B-1D99-4BD3-994E-239C692FB82D}">
      <dgm:prSet custT="1"/>
      <dgm:spPr/>
      <dgm:t>
        <a:bodyPr/>
        <a:lstStyle/>
        <a:p>
          <a:r>
            <a:rPr lang="en-US" sz="2000" b="1" dirty="0"/>
            <a:t>Sensing</a:t>
          </a:r>
          <a:br>
            <a:rPr lang="en-US" sz="2000" dirty="0"/>
          </a:br>
          <a:r>
            <a:rPr lang="en-US" sz="1800" dirty="0"/>
            <a:t>(</a:t>
          </a:r>
          <a:r>
            <a:rPr lang="en-US" sz="1800" dirty="0" err="1"/>
            <a:t>e.g</a:t>
          </a:r>
          <a:r>
            <a:rPr lang="en-US" sz="1800" dirty="0"/>
            <a:t>, natural language processing, vision)</a:t>
          </a:r>
          <a:endParaRPr lang="en-US" sz="2000" dirty="0"/>
        </a:p>
      </dgm:t>
    </dgm:pt>
    <dgm:pt modelId="{E99BA468-5DBE-4EAC-81FB-4DB3C4006A7A}" type="parTrans" cxnId="{4B81AE71-1489-4135-880D-AB4ED703BC63}">
      <dgm:prSet/>
      <dgm:spPr/>
      <dgm:t>
        <a:bodyPr/>
        <a:lstStyle/>
        <a:p>
          <a:endParaRPr lang="en-US"/>
        </a:p>
      </dgm:t>
    </dgm:pt>
    <dgm:pt modelId="{3E594377-B054-4B0B-8B15-FD61727B23D3}" type="sibTrans" cxnId="{4B81AE71-1489-4135-880D-AB4ED703BC63}">
      <dgm:prSet/>
      <dgm:spPr/>
      <dgm:t>
        <a:bodyPr/>
        <a:lstStyle/>
        <a:p>
          <a:endParaRPr lang="en-US"/>
        </a:p>
      </dgm:t>
    </dgm:pt>
    <dgm:pt modelId="{2B7CDCB7-ED70-4F22-8357-E6E5B237203A}" type="pres">
      <dgm:prSet presAssocID="{555E5EE3-B363-4D6C-88F1-916B33266448}" presName="diagram" presStyleCnt="0">
        <dgm:presLayoutVars>
          <dgm:dir/>
          <dgm:resizeHandles val="exact"/>
        </dgm:presLayoutVars>
      </dgm:prSet>
      <dgm:spPr/>
    </dgm:pt>
    <dgm:pt modelId="{26123794-7DC3-4213-9409-4DAC10BB4149}" type="pres">
      <dgm:prSet presAssocID="{D80069BB-8E35-400D-8CA5-1215F8940D34}" presName="node" presStyleLbl="node1" presStyleIdx="0" presStyleCnt="6">
        <dgm:presLayoutVars>
          <dgm:bulletEnabled val="1"/>
        </dgm:presLayoutVars>
      </dgm:prSet>
      <dgm:spPr/>
    </dgm:pt>
    <dgm:pt modelId="{B57AA989-367B-42D1-8E34-0B19A160FB82}" type="pres">
      <dgm:prSet presAssocID="{F5633BB9-CEDC-4907-A004-109D55124B9A}" presName="sibTrans" presStyleCnt="0"/>
      <dgm:spPr/>
    </dgm:pt>
    <dgm:pt modelId="{86913D6A-C88D-470A-938E-C5F24ACEC7D0}" type="pres">
      <dgm:prSet presAssocID="{0FB824FF-CBB3-458B-9285-B531FF5E5860}" presName="node" presStyleLbl="node1" presStyleIdx="1" presStyleCnt="6">
        <dgm:presLayoutVars>
          <dgm:bulletEnabled val="1"/>
        </dgm:presLayoutVars>
      </dgm:prSet>
      <dgm:spPr/>
    </dgm:pt>
    <dgm:pt modelId="{D74C3E90-A6A8-48C8-A551-E157E3554967}" type="pres">
      <dgm:prSet presAssocID="{08AF88B2-A07F-42EB-B5DD-3233FEEB4D22}" presName="sibTrans" presStyleCnt="0"/>
      <dgm:spPr/>
    </dgm:pt>
    <dgm:pt modelId="{B5EEA2DA-E7B2-4E5E-A1D6-0E4998FC5BF9}" type="pres">
      <dgm:prSet presAssocID="{E44F2C67-68DD-4E26-BCF4-2AA071F94FC1}" presName="node" presStyleLbl="node1" presStyleIdx="2" presStyleCnt="6">
        <dgm:presLayoutVars>
          <dgm:bulletEnabled val="1"/>
        </dgm:presLayoutVars>
      </dgm:prSet>
      <dgm:spPr/>
    </dgm:pt>
    <dgm:pt modelId="{2968275B-7410-4996-A67D-5A115EC04324}" type="pres">
      <dgm:prSet presAssocID="{C84560EF-23AC-4161-839A-E47DF5B8CB53}" presName="sibTrans" presStyleCnt="0"/>
      <dgm:spPr/>
    </dgm:pt>
    <dgm:pt modelId="{3D48CA99-0D49-4A06-8AD2-7577D894C005}" type="pres">
      <dgm:prSet presAssocID="{2A4FA44A-FD45-401B-892D-60887C1C16B1}" presName="node" presStyleLbl="node1" presStyleIdx="3" presStyleCnt="6">
        <dgm:presLayoutVars>
          <dgm:bulletEnabled val="1"/>
        </dgm:presLayoutVars>
      </dgm:prSet>
      <dgm:spPr/>
    </dgm:pt>
    <dgm:pt modelId="{5A03EF82-8A1A-4116-A2AB-76F43F5AAE1B}" type="pres">
      <dgm:prSet presAssocID="{7C0BE788-FF3F-4FC2-91CD-4E0B1C1FD818}" presName="sibTrans" presStyleCnt="0"/>
      <dgm:spPr/>
    </dgm:pt>
    <dgm:pt modelId="{1552D5B5-F5AD-4E06-939D-78DE82F19BE3}" type="pres">
      <dgm:prSet presAssocID="{B879ECD9-B59C-42DD-A853-FC01EC7A3F60}" presName="node" presStyleLbl="node1" presStyleIdx="4" presStyleCnt="6">
        <dgm:presLayoutVars>
          <dgm:bulletEnabled val="1"/>
        </dgm:presLayoutVars>
      </dgm:prSet>
      <dgm:spPr/>
    </dgm:pt>
    <dgm:pt modelId="{A4C68940-BF1F-48B2-BD28-78691BE3AD93}" type="pres">
      <dgm:prSet presAssocID="{74194639-D3BD-4A9D-B0E5-FE1747321193}" presName="sibTrans" presStyleCnt="0"/>
      <dgm:spPr/>
    </dgm:pt>
    <dgm:pt modelId="{6227B7C4-618D-44BD-819F-7F186E653162}" type="pres">
      <dgm:prSet presAssocID="{4D19892B-1D99-4BD3-994E-239C692FB82D}" presName="node" presStyleLbl="node1" presStyleIdx="5" presStyleCnt="6">
        <dgm:presLayoutVars>
          <dgm:bulletEnabled val="1"/>
        </dgm:presLayoutVars>
      </dgm:prSet>
      <dgm:spPr/>
    </dgm:pt>
  </dgm:ptLst>
  <dgm:cxnLst>
    <dgm:cxn modelId="{FA00120F-C80E-4DF9-90D8-3C49B5B8786E}" srcId="{555E5EE3-B363-4D6C-88F1-916B33266448}" destId="{E44F2C67-68DD-4E26-BCF4-2AA071F94FC1}" srcOrd="2" destOrd="0" parTransId="{EDCB9C4E-28A5-4408-A787-42CBD25EF44C}" sibTransId="{C84560EF-23AC-4161-839A-E47DF5B8CB53}"/>
    <dgm:cxn modelId="{25F88313-33C0-4D53-9310-46B4B553D9E1}" type="presOf" srcId="{D80069BB-8E35-400D-8CA5-1215F8940D34}" destId="{26123794-7DC3-4213-9409-4DAC10BB4149}" srcOrd="0" destOrd="0" presId="urn:microsoft.com/office/officeart/2005/8/layout/default"/>
    <dgm:cxn modelId="{7E17AD3C-4339-42D7-8A20-9347FEBC6F3A}" type="presOf" srcId="{E44F2C67-68DD-4E26-BCF4-2AA071F94FC1}" destId="{B5EEA2DA-E7B2-4E5E-A1D6-0E4998FC5BF9}" srcOrd="0" destOrd="0" presId="urn:microsoft.com/office/officeart/2005/8/layout/default"/>
    <dgm:cxn modelId="{EB954361-A156-4490-8320-C103DBF6DCB8}" type="presOf" srcId="{4D19892B-1D99-4BD3-994E-239C692FB82D}" destId="{6227B7C4-618D-44BD-819F-7F186E653162}" srcOrd="0" destOrd="0" presId="urn:microsoft.com/office/officeart/2005/8/layout/default"/>
    <dgm:cxn modelId="{BAAC3D45-4FDD-4725-BC7E-695BE2008C05}" srcId="{555E5EE3-B363-4D6C-88F1-916B33266448}" destId="{2A4FA44A-FD45-401B-892D-60887C1C16B1}" srcOrd="3" destOrd="0" parTransId="{41D96D54-7EE2-47A3-89DF-07228DE8D8E6}" sibTransId="{7C0BE788-FF3F-4FC2-91CD-4E0B1C1FD818}"/>
    <dgm:cxn modelId="{4B81AE71-1489-4135-880D-AB4ED703BC63}" srcId="{555E5EE3-B363-4D6C-88F1-916B33266448}" destId="{4D19892B-1D99-4BD3-994E-239C692FB82D}" srcOrd="5" destOrd="0" parTransId="{E99BA468-5DBE-4EAC-81FB-4DB3C4006A7A}" sibTransId="{3E594377-B054-4B0B-8B15-FD61727B23D3}"/>
    <dgm:cxn modelId="{378AE25A-F44C-4E4F-914E-87DC83F7CD9A}" srcId="{555E5EE3-B363-4D6C-88F1-916B33266448}" destId="{B879ECD9-B59C-42DD-A853-FC01EC7A3F60}" srcOrd="4" destOrd="0" parTransId="{9F24A3E2-3998-4EF3-85AD-8886F983E049}" sibTransId="{74194639-D3BD-4A9D-B0E5-FE1747321193}"/>
    <dgm:cxn modelId="{0962E65A-630F-4162-822C-D1527A762B3D}" type="presOf" srcId="{B879ECD9-B59C-42DD-A853-FC01EC7A3F60}" destId="{1552D5B5-F5AD-4E06-939D-78DE82F19BE3}" srcOrd="0" destOrd="0" presId="urn:microsoft.com/office/officeart/2005/8/layout/default"/>
    <dgm:cxn modelId="{B6782E81-CFC7-434B-952C-33939ED020E1}" srcId="{555E5EE3-B363-4D6C-88F1-916B33266448}" destId="{0FB824FF-CBB3-458B-9285-B531FF5E5860}" srcOrd="1" destOrd="0" parTransId="{FC996115-56CA-4728-85E4-FDD41ED8AEB7}" sibTransId="{08AF88B2-A07F-42EB-B5DD-3233FEEB4D22}"/>
    <dgm:cxn modelId="{51E13D85-58BF-4FAA-A715-0AEE514E26B9}" type="presOf" srcId="{0FB824FF-CBB3-458B-9285-B531FF5E5860}" destId="{86913D6A-C88D-470A-938E-C5F24ACEC7D0}" srcOrd="0" destOrd="0" presId="urn:microsoft.com/office/officeart/2005/8/layout/default"/>
    <dgm:cxn modelId="{07F26D98-98C7-42A9-A50F-F90461FE633F}" srcId="{555E5EE3-B363-4D6C-88F1-916B33266448}" destId="{D80069BB-8E35-400D-8CA5-1215F8940D34}" srcOrd="0" destOrd="0" parTransId="{BA9AA648-163F-4C8E-BAAE-8E434035E850}" sibTransId="{F5633BB9-CEDC-4907-A004-109D55124B9A}"/>
    <dgm:cxn modelId="{D7F34DB6-8A45-4D13-A94D-66371105E71B}" type="presOf" srcId="{2A4FA44A-FD45-401B-892D-60887C1C16B1}" destId="{3D48CA99-0D49-4A06-8AD2-7577D894C005}" srcOrd="0" destOrd="0" presId="urn:microsoft.com/office/officeart/2005/8/layout/default"/>
    <dgm:cxn modelId="{C7D687FB-2B73-4091-9C7C-32C59CE0EDBF}" type="presOf" srcId="{555E5EE3-B363-4D6C-88F1-916B33266448}" destId="{2B7CDCB7-ED70-4F22-8357-E6E5B237203A}" srcOrd="0" destOrd="0" presId="urn:microsoft.com/office/officeart/2005/8/layout/default"/>
    <dgm:cxn modelId="{DFF56C5F-5442-4B45-B9B0-8201F31B410E}" type="presParOf" srcId="{2B7CDCB7-ED70-4F22-8357-E6E5B237203A}" destId="{26123794-7DC3-4213-9409-4DAC10BB4149}" srcOrd="0" destOrd="0" presId="urn:microsoft.com/office/officeart/2005/8/layout/default"/>
    <dgm:cxn modelId="{6921480E-F436-4DED-965D-5F26A7FD578F}" type="presParOf" srcId="{2B7CDCB7-ED70-4F22-8357-E6E5B237203A}" destId="{B57AA989-367B-42D1-8E34-0B19A160FB82}" srcOrd="1" destOrd="0" presId="urn:microsoft.com/office/officeart/2005/8/layout/default"/>
    <dgm:cxn modelId="{35CBB486-2647-47D3-926F-C52F9788BB97}" type="presParOf" srcId="{2B7CDCB7-ED70-4F22-8357-E6E5B237203A}" destId="{86913D6A-C88D-470A-938E-C5F24ACEC7D0}" srcOrd="2" destOrd="0" presId="urn:microsoft.com/office/officeart/2005/8/layout/default"/>
    <dgm:cxn modelId="{E2E95F28-27C0-4F00-984F-3F11A358E386}" type="presParOf" srcId="{2B7CDCB7-ED70-4F22-8357-E6E5B237203A}" destId="{D74C3E90-A6A8-48C8-A551-E157E3554967}" srcOrd="3" destOrd="0" presId="urn:microsoft.com/office/officeart/2005/8/layout/default"/>
    <dgm:cxn modelId="{F2A2D102-32AF-4C97-8BC3-C4AD44BBE7B5}" type="presParOf" srcId="{2B7CDCB7-ED70-4F22-8357-E6E5B237203A}" destId="{B5EEA2DA-E7B2-4E5E-A1D6-0E4998FC5BF9}" srcOrd="4" destOrd="0" presId="urn:microsoft.com/office/officeart/2005/8/layout/default"/>
    <dgm:cxn modelId="{C19225BD-6E15-4FA5-91DA-F764849547AE}" type="presParOf" srcId="{2B7CDCB7-ED70-4F22-8357-E6E5B237203A}" destId="{2968275B-7410-4996-A67D-5A115EC04324}" srcOrd="5" destOrd="0" presId="urn:microsoft.com/office/officeart/2005/8/layout/default"/>
    <dgm:cxn modelId="{6F8A990F-4A69-4208-8B72-8D6B72DF61AE}" type="presParOf" srcId="{2B7CDCB7-ED70-4F22-8357-E6E5B237203A}" destId="{3D48CA99-0D49-4A06-8AD2-7577D894C005}" srcOrd="6" destOrd="0" presId="urn:microsoft.com/office/officeart/2005/8/layout/default"/>
    <dgm:cxn modelId="{43C0B1C4-18B7-42ED-80F3-DC1F5CFCED4C}" type="presParOf" srcId="{2B7CDCB7-ED70-4F22-8357-E6E5B237203A}" destId="{5A03EF82-8A1A-4116-A2AB-76F43F5AAE1B}" srcOrd="7" destOrd="0" presId="urn:microsoft.com/office/officeart/2005/8/layout/default"/>
    <dgm:cxn modelId="{2AC39BBC-3134-4A74-B5CA-BE55369A448D}" type="presParOf" srcId="{2B7CDCB7-ED70-4F22-8357-E6E5B237203A}" destId="{1552D5B5-F5AD-4E06-939D-78DE82F19BE3}" srcOrd="8" destOrd="0" presId="urn:microsoft.com/office/officeart/2005/8/layout/default"/>
    <dgm:cxn modelId="{D5A07459-7FDB-4ACD-A7BF-7D0B3A2EFC54}" type="presParOf" srcId="{2B7CDCB7-ED70-4F22-8357-E6E5B237203A}" destId="{A4C68940-BF1F-48B2-BD28-78691BE3AD93}" srcOrd="9" destOrd="0" presId="urn:microsoft.com/office/officeart/2005/8/layout/default"/>
    <dgm:cxn modelId="{3DD86CD2-E780-409F-BF50-9EDEA6D6863D}" type="presParOf" srcId="{2B7CDCB7-ED70-4F22-8357-E6E5B237203A}" destId="{6227B7C4-618D-44BD-819F-7F186E65316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dirty="0"/>
            <a:t>Performance measure</a:t>
          </a:r>
          <a:endParaRPr lang="en-US" dirty="0"/>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endParaRPr lang="en-US" dirty="0"/>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endParaRPr lang="en-US" dirty="0"/>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endParaRPr lang="en-US" dirty="0"/>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endParaRPr lang="en-US" dirty="0"/>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34F7950D-0038-442E-B60E-69971E8B40AC}" type="presOf" srcId="{58A56870-94C5-474F-A11F-B059F85D051B}" destId="{5AAEAC57-C5CF-4BF7-B78E-013E1F7A0946}" srcOrd="0" destOrd="0" presId="urn:microsoft.com/office/officeart/2005/8/layout/hList1"/>
    <dgm:cxn modelId="{8EDF021A-0EDD-4FB5-9107-0D2E7B05FC2D}" srcId="{B591CF20-E38B-470F-ADB9-0E408539A816}" destId="{7D8F34D2-ACF5-4A51-B24D-609C41730628}" srcOrd="2" destOrd="0" parTransId="{538793FA-12F5-487C-A939-B1DC05160418}" sibTransId="{73ABE292-2B32-41AF-ADF7-3E2FAF127215}"/>
    <dgm:cxn modelId="{04BD272A-78AE-46A0-BC4A-995E602572B7}" type="presOf" srcId="{F0F72F2C-A2DF-4546-B5A6-BD3771EF4984}" destId="{ED723AC5-A2E2-4B16-BEA7-A94A2BECAD1C}"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CEF9423A-8323-4FA6-9433-09CDA70E8829}" srcId="{58A56870-94C5-474F-A11F-B059F85D051B}" destId="{99690A0C-B363-44CA-B8D2-E1E8D3F4850C}" srcOrd="0" destOrd="0" parTransId="{4129AA71-9DFC-4B1A-9E74-FAE90BAD1635}" sibTransId="{22B365A6-AF06-4542-A330-D109C89F66BB}"/>
    <dgm:cxn modelId="{80F1BD65-2EB1-4266-B0F6-0B71997C03C7}" type="presOf" srcId="{99690A0C-B363-44CA-B8D2-E1E8D3F4850C}"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9C466089-A44C-4CD1-A827-54C3F5A0F7F2}" type="presOf" srcId="{B8F46C62-824E-4968-9874-EAE0BD4DEC06}" destId="{AE9246A3-3980-441E-8C93-893085D8CE26}" srcOrd="0" destOrd="0"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EB86B799-A5DE-434C-B5EA-D422811ACDCA}" type="presOf" srcId="{E64BC63D-3F14-4150-9DA0-E7EC0FD6EA76}" destId="{C7F39890-5C8D-48FD-9A3D-71E6A4C3F357}" srcOrd="0" destOrd="0" presId="urn:microsoft.com/office/officeart/2005/8/layout/hList1"/>
    <dgm:cxn modelId="{35A2ED99-0F87-403A-BB22-400B56925B24}" srcId="{7D8F34D2-ACF5-4A51-B24D-609C41730628}" destId="{E64BC63D-3F14-4150-9DA0-E7EC0FD6EA76}" srcOrd="0" destOrd="0" parTransId="{D507EDFD-DDCC-4F7A-8C9A-BB646694064C}" sibTransId="{1E441C76-492B-41CE-8558-DC1206CC67E0}"/>
    <dgm:cxn modelId="{61513BA5-83DE-423F-AC70-DD4FEAADB516}" type="presOf" srcId="{DD1E0D02-53B6-4AD7-9E54-A7D0795D9AC8}" destId="{C961A285-B32F-4EA0-A7A2-A0725D9D4CB3}" srcOrd="0" destOrd="0"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C49E96B9-6082-4869-BC9C-F094F52923B2}" srcId="{68943606-CA28-4782-8232-95AB8616BAD2}" destId="{B8F46C62-824E-4968-9874-EAE0BD4DEC06}" srcOrd="0" destOrd="0" parTransId="{2CB3CFE6-48C9-4764-BE98-1DFCB01931D2}" sibTransId="{CC392892-33EB-4DAB-95D8-04EC6A85112E}"/>
    <dgm:cxn modelId="{9DC4D9DE-E4D5-41F9-BE0D-436F3B8081E6}" type="presOf" srcId="{B591CF20-E38B-470F-ADB9-0E408539A816}" destId="{72F092A1-3B55-4AF9-BB8D-2692568648C3}" srcOrd="0" destOrd="0"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A1B9F-C8C0-4738-983F-1A3FBFA26E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D9E94AB-1EA9-4FE4-8DD8-C3A9DF8E9978}">
      <dgm:prSet/>
      <dgm:spPr/>
      <dgm:t>
        <a:bodyPr/>
        <a:lstStyle/>
        <a:p>
          <a:r>
            <a:rPr lang="en-US" b="1"/>
            <a:t>Performance measure</a:t>
          </a:r>
          <a:endParaRPr lang="en-US"/>
        </a:p>
      </dgm:t>
    </dgm:pt>
    <dgm:pt modelId="{BFD915F0-C0FD-4CAF-8516-C218216EE993}" type="parTrans" cxnId="{85A478FB-9F9E-4A2A-B16C-DF60FDF918BE}">
      <dgm:prSet/>
      <dgm:spPr/>
      <dgm:t>
        <a:bodyPr/>
        <a:lstStyle/>
        <a:p>
          <a:endParaRPr lang="en-US"/>
        </a:p>
      </dgm:t>
    </dgm:pt>
    <dgm:pt modelId="{D9175244-BB87-48FA-850F-A7C5B2A3D2C9}" type="sibTrans" cxnId="{85A478FB-9F9E-4A2A-B16C-DF60FDF918BE}">
      <dgm:prSet/>
      <dgm:spPr/>
      <dgm:t>
        <a:bodyPr/>
        <a:lstStyle/>
        <a:p>
          <a:endParaRPr lang="en-US"/>
        </a:p>
      </dgm:t>
    </dgm:pt>
    <dgm:pt modelId="{8FB7AE19-B586-4A4C-8094-FDE2EB139843}">
      <dgm:prSet/>
      <dgm:spPr/>
      <dgm:t>
        <a:bodyPr/>
        <a:lstStyle/>
        <a:p>
          <a:r>
            <a:rPr lang="en-US" dirty="0"/>
            <a:t>Accuracy: Minimizing false positives, false negatives</a:t>
          </a:r>
        </a:p>
      </dgm:t>
    </dgm:pt>
    <dgm:pt modelId="{BD72B08A-FDAC-43BD-ABDD-0764DE321490}" type="parTrans" cxnId="{E23391D9-9043-4422-94F6-2CB7170BA6DE}">
      <dgm:prSet/>
      <dgm:spPr/>
      <dgm:t>
        <a:bodyPr/>
        <a:lstStyle/>
        <a:p>
          <a:endParaRPr lang="en-US"/>
        </a:p>
      </dgm:t>
    </dgm:pt>
    <dgm:pt modelId="{7323867A-B311-4E60-B14B-9CFFB22CEFFE}" type="sibTrans" cxnId="{E23391D9-9043-4422-94F6-2CB7170BA6DE}">
      <dgm:prSet/>
      <dgm:spPr/>
      <dgm:t>
        <a:bodyPr/>
        <a:lstStyle/>
        <a:p>
          <a:endParaRPr lang="en-US"/>
        </a:p>
      </dgm:t>
    </dgm:pt>
    <dgm:pt modelId="{8C174D8C-23F7-42A9-B9CF-B00186EC3257}">
      <dgm:prSet/>
      <dgm:spPr/>
      <dgm:t>
        <a:bodyPr/>
        <a:lstStyle/>
        <a:p>
          <a:r>
            <a:rPr lang="en-US" b="1"/>
            <a:t>Environment</a:t>
          </a:r>
          <a:endParaRPr lang="en-US"/>
        </a:p>
      </dgm:t>
    </dgm:pt>
    <dgm:pt modelId="{293FFFFC-46D8-494C-8159-2F1B3BB8ECF1}" type="parTrans" cxnId="{BFF648FA-E632-400D-9E97-032546393FB8}">
      <dgm:prSet/>
      <dgm:spPr/>
      <dgm:t>
        <a:bodyPr/>
        <a:lstStyle/>
        <a:p>
          <a:endParaRPr lang="en-US"/>
        </a:p>
      </dgm:t>
    </dgm:pt>
    <dgm:pt modelId="{A565E1AE-1C9B-46AB-B247-49510C803854}" type="sibTrans" cxnId="{BFF648FA-E632-400D-9E97-032546393FB8}">
      <dgm:prSet/>
      <dgm:spPr/>
      <dgm:t>
        <a:bodyPr/>
        <a:lstStyle/>
        <a:p>
          <a:endParaRPr lang="en-US"/>
        </a:p>
      </dgm:t>
    </dgm:pt>
    <dgm:pt modelId="{A2581FA3-A862-4EF2-9961-4E5176D12CA6}">
      <dgm:prSet/>
      <dgm:spPr/>
      <dgm:t>
        <a:bodyPr/>
        <a:lstStyle/>
        <a:p>
          <a:r>
            <a:rPr lang="en-US" dirty="0"/>
            <a:t>A user’s email account</a:t>
          </a:r>
        </a:p>
      </dgm:t>
    </dgm:pt>
    <dgm:pt modelId="{F454F389-B920-411E-A078-C872AD347DEB}" type="parTrans" cxnId="{E5D9596C-C72D-4212-ABE0-4B44BE3C494B}">
      <dgm:prSet/>
      <dgm:spPr/>
      <dgm:t>
        <a:bodyPr/>
        <a:lstStyle/>
        <a:p>
          <a:endParaRPr lang="en-US"/>
        </a:p>
      </dgm:t>
    </dgm:pt>
    <dgm:pt modelId="{566EA440-694F-4292-84A0-4D9C70783CF4}" type="sibTrans" cxnId="{E5D9596C-C72D-4212-ABE0-4B44BE3C494B}">
      <dgm:prSet/>
      <dgm:spPr/>
      <dgm:t>
        <a:bodyPr/>
        <a:lstStyle/>
        <a:p>
          <a:endParaRPr lang="en-US"/>
        </a:p>
      </dgm:t>
    </dgm:pt>
    <dgm:pt modelId="{0CE115AE-E8FF-4FBA-8734-E973D6F8830F}">
      <dgm:prSet/>
      <dgm:spPr/>
      <dgm:t>
        <a:bodyPr/>
        <a:lstStyle/>
        <a:p>
          <a:r>
            <a:rPr lang="en-US" b="1"/>
            <a:t>Actuators</a:t>
          </a:r>
          <a:endParaRPr lang="en-US"/>
        </a:p>
      </dgm:t>
    </dgm:pt>
    <dgm:pt modelId="{5147C656-C76B-4F61-AE8A-9B19A8B19732}" type="parTrans" cxnId="{0C7465DF-DBE5-4D0B-BCD0-8A376107CF41}">
      <dgm:prSet/>
      <dgm:spPr/>
      <dgm:t>
        <a:bodyPr/>
        <a:lstStyle/>
        <a:p>
          <a:endParaRPr lang="en-US"/>
        </a:p>
      </dgm:t>
    </dgm:pt>
    <dgm:pt modelId="{E5B39D5E-9CC5-4564-B5BC-52965092A6B6}" type="sibTrans" cxnId="{0C7465DF-DBE5-4D0B-BCD0-8A376107CF41}">
      <dgm:prSet/>
      <dgm:spPr/>
      <dgm:t>
        <a:bodyPr/>
        <a:lstStyle/>
        <a:p>
          <a:endParaRPr lang="en-US"/>
        </a:p>
      </dgm:t>
    </dgm:pt>
    <dgm:pt modelId="{278D71FA-B669-4BD7-9F4B-2D6298B938CA}">
      <dgm:prSet/>
      <dgm:spPr/>
      <dgm:t>
        <a:bodyPr/>
        <a:lstStyle/>
        <a:p>
          <a:r>
            <a:rPr lang="en-US" dirty="0"/>
            <a:t>Mark as spam</a:t>
          </a:r>
        </a:p>
      </dgm:t>
    </dgm:pt>
    <dgm:pt modelId="{45FE954E-C4C9-4C50-A38E-C175D5A053C8}" type="parTrans" cxnId="{49D6344A-5963-46BA-8360-81516D96A859}">
      <dgm:prSet/>
      <dgm:spPr/>
      <dgm:t>
        <a:bodyPr/>
        <a:lstStyle/>
        <a:p>
          <a:endParaRPr lang="en-US"/>
        </a:p>
      </dgm:t>
    </dgm:pt>
    <dgm:pt modelId="{C0F26B8F-E75D-42CC-AC9A-579EE1798496}" type="sibTrans" cxnId="{49D6344A-5963-46BA-8360-81516D96A859}">
      <dgm:prSet/>
      <dgm:spPr/>
      <dgm:t>
        <a:bodyPr/>
        <a:lstStyle/>
        <a:p>
          <a:endParaRPr lang="en-US"/>
        </a:p>
      </dgm:t>
    </dgm:pt>
    <dgm:pt modelId="{C155130E-9A98-466A-ABA0-35B37F12F267}">
      <dgm:prSet/>
      <dgm:spPr/>
      <dgm:t>
        <a:bodyPr/>
        <a:lstStyle/>
        <a:p>
          <a:r>
            <a:rPr lang="en-US" b="1"/>
            <a:t>Sensors</a:t>
          </a:r>
          <a:endParaRPr lang="en-US"/>
        </a:p>
      </dgm:t>
    </dgm:pt>
    <dgm:pt modelId="{33E3D795-1F8F-4B0B-8F2E-C643CC9D87A7}" type="parTrans" cxnId="{B6BEDA9C-F8E2-455E-827D-F6F633A584F3}">
      <dgm:prSet/>
      <dgm:spPr/>
      <dgm:t>
        <a:bodyPr/>
        <a:lstStyle/>
        <a:p>
          <a:endParaRPr lang="en-US"/>
        </a:p>
      </dgm:t>
    </dgm:pt>
    <dgm:pt modelId="{FA0D7942-D49A-4D25-98D6-66F8423C11D5}" type="sibTrans" cxnId="{B6BEDA9C-F8E2-455E-827D-F6F633A584F3}">
      <dgm:prSet/>
      <dgm:spPr/>
      <dgm:t>
        <a:bodyPr/>
        <a:lstStyle/>
        <a:p>
          <a:endParaRPr lang="en-US"/>
        </a:p>
      </dgm:t>
    </dgm:pt>
    <dgm:pt modelId="{BE481DDF-2456-4F10-ABFE-CB06F27BA0FA}">
      <dgm:prSet/>
      <dgm:spPr/>
      <dgm:t>
        <a:bodyPr/>
        <a:lstStyle/>
        <a:p>
          <a:r>
            <a:rPr lang="en-US" dirty="0"/>
            <a:t>Incoming messages</a:t>
          </a:r>
        </a:p>
      </dgm:t>
    </dgm:pt>
    <dgm:pt modelId="{26AA374E-C6BE-48EB-A78F-7456C4AC714F}" type="parTrans" cxnId="{DB288288-3D9D-432F-BC23-0C015A8AA2A6}">
      <dgm:prSet/>
      <dgm:spPr/>
      <dgm:t>
        <a:bodyPr/>
        <a:lstStyle/>
        <a:p>
          <a:endParaRPr lang="en-US"/>
        </a:p>
      </dgm:t>
    </dgm:pt>
    <dgm:pt modelId="{CC30C378-D948-4A72-883F-26D0508D3858}" type="sibTrans" cxnId="{DB288288-3D9D-432F-BC23-0C015A8AA2A6}">
      <dgm:prSet/>
      <dgm:spPr/>
      <dgm:t>
        <a:bodyPr/>
        <a:lstStyle/>
        <a:p>
          <a:endParaRPr lang="en-US"/>
        </a:p>
      </dgm:t>
    </dgm:pt>
    <dgm:pt modelId="{882DAA35-20E7-4805-8431-D252B212E1E8}">
      <dgm:prSet/>
      <dgm:spPr/>
      <dgm:t>
        <a:bodyPr/>
        <a:lstStyle/>
        <a:p>
          <a:r>
            <a:rPr lang="en-US" dirty="0"/>
            <a:t>email server</a:t>
          </a:r>
        </a:p>
      </dgm:t>
    </dgm:pt>
    <dgm:pt modelId="{D670BEBB-7131-449D-8304-89D237D7BBE2}" type="parTrans" cxnId="{9E7F836F-875B-44B5-AA24-06E85C2FE740}">
      <dgm:prSet/>
      <dgm:spPr/>
      <dgm:t>
        <a:bodyPr/>
        <a:lstStyle/>
        <a:p>
          <a:endParaRPr lang="en-US"/>
        </a:p>
      </dgm:t>
    </dgm:pt>
    <dgm:pt modelId="{379A14A8-CAFE-4C06-B977-B98E5F1ECB95}" type="sibTrans" cxnId="{9E7F836F-875B-44B5-AA24-06E85C2FE740}">
      <dgm:prSet/>
      <dgm:spPr/>
      <dgm:t>
        <a:bodyPr/>
        <a:lstStyle/>
        <a:p>
          <a:endParaRPr lang="en-US"/>
        </a:p>
      </dgm:t>
    </dgm:pt>
    <dgm:pt modelId="{C88DB8C9-AD9D-420A-ACA4-8CAE9184DB90}">
      <dgm:prSet/>
      <dgm:spPr/>
      <dgm:t>
        <a:bodyPr/>
        <a:lstStyle/>
        <a:p>
          <a:r>
            <a:rPr lang="en-US" dirty="0"/>
            <a:t>delete</a:t>
          </a:r>
        </a:p>
      </dgm:t>
    </dgm:pt>
    <dgm:pt modelId="{1DBD118C-D812-452F-8D3A-C092102379B0}" type="parTrans" cxnId="{EBCE1C6F-EF43-4576-8CB6-470AA8A6597A}">
      <dgm:prSet/>
      <dgm:spPr/>
      <dgm:t>
        <a:bodyPr/>
        <a:lstStyle/>
        <a:p>
          <a:endParaRPr lang="en-US"/>
        </a:p>
      </dgm:t>
    </dgm:pt>
    <dgm:pt modelId="{2731A3E6-D2EC-4322-B385-C5686053E09C}" type="sibTrans" cxnId="{EBCE1C6F-EF43-4576-8CB6-470AA8A6597A}">
      <dgm:prSet/>
      <dgm:spPr/>
      <dgm:t>
        <a:bodyPr/>
        <a:lstStyle/>
        <a:p>
          <a:endParaRPr lang="en-US"/>
        </a:p>
      </dgm:t>
    </dgm:pt>
    <dgm:pt modelId="{F3A765DC-070D-4EB8-A87C-4D47BFB88456}">
      <dgm:prSet/>
      <dgm:spPr/>
      <dgm:t>
        <a:bodyPr/>
        <a:lstStyle/>
        <a:p>
          <a:r>
            <a:rPr lang="en-US" dirty="0"/>
            <a:t>etc.</a:t>
          </a:r>
        </a:p>
      </dgm:t>
    </dgm:pt>
    <dgm:pt modelId="{1E794AD7-0ED8-4DF1-8977-BD1D3484FABD}" type="parTrans" cxnId="{3B922BBB-B6F6-4944-899F-65A5304E9E7B}">
      <dgm:prSet/>
      <dgm:spPr/>
      <dgm:t>
        <a:bodyPr/>
        <a:lstStyle/>
        <a:p>
          <a:endParaRPr lang="en-US"/>
        </a:p>
      </dgm:t>
    </dgm:pt>
    <dgm:pt modelId="{801B5BAD-ECB3-4238-9AAC-8253341C62DA}" type="sibTrans" cxnId="{3B922BBB-B6F6-4944-899F-65A5304E9E7B}">
      <dgm:prSet/>
      <dgm:spPr/>
      <dgm:t>
        <a:bodyPr/>
        <a:lstStyle/>
        <a:p>
          <a:endParaRPr lang="en-US"/>
        </a:p>
      </dgm:t>
    </dgm:pt>
    <dgm:pt modelId="{C698DB85-643F-419E-AD98-53DA73AC6810}">
      <dgm:prSet/>
      <dgm:spPr/>
      <dgm:t>
        <a:bodyPr/>
        <a:lstStyle/>
        <a:p>
          <a:r>
            <a:rPr lang="en-US" dirty="0"/>
            <a:t>other information about user’s account</a:t>
          </a:r>
        </a:p>
      </dgm:t>
    </dgm:pt>
    <dgm:pt modelId="{452C9A9C-A6AE-4514-BE4B-05C9754B2043}" type="parTrans" cxnId="{F4BDDF41-8CF0-4C50-98CD-10B2AB835681}">
      <dgm:prSet/>
      <dgm:spPr/>
      <dgm:t>
        <a:bodyPr/>
        <a:lstStyle/>
        <a:p>
          <a:endParaRPr lang="en-US"/>
        </a:p>
      </dgm:t>
    </dgm:pt>
    <dgm:pt modelId="{4BFBFB65-7D94-4EF6-A3F8-E365CA39E74A}" type="sibTrans" cxnId="{F4BDDF41-8CF0-4C50-98CD-10B2AB835681}">
      <dgm:prSet/>
      <dgm:spPr/>
      <dgm:t>
        <a:bodyPr/>
        <a:lstStyle/>
        <a:p>
          <a:endParaRPr lang="en-US"/>
        </a:p>
      </dgm:t>
    </dgm:pt>
    <dgm:pt modelId="{6F51068F-BE09-49F9-98FF-6704716400F4}" type="pres">
      <dgm:prSet presAssocID="{E44A1B9F-C8C0-4738-983F-1A3FBFA26E0C}" presName="Name0" presStyleCnt="0">
        <dgm:presLayoutVars>
          <dgm:dir/>
          <dgm:animLvl val="lvl"/>
          <dgm:resizeHandles val="exact"/>
        </dgm:presLayoutVars>
      </dgm:prSet>
      <dgm:spPr/>
    </dgm:pt>
    <dgm:pt modelId="{A90FCE58-F050-4014-A507-E252CE23B3C5}" type="pres">
      <dgm:prSet presAssocID="{BD9E94AB-1EA9-4FE4-8DD8-C3A9DF8E9978}" presName="composite" presStyleCnt="0"/>
      <dgm:spPr/>
    </dgm:pt>
    <dgm:pt modelId="{722370EC-9B34-4074-A6FF-9E951D4A8D35}" type="pres">
      <dgm:prSet presAssocID="{BD9E94AB-1EA9-4FE4-8DD8-C3A9DF8E9978}" presName="parTx" presStyleLbl="alignNode1" presStyleIdx="0" presStyleCnt="4">
        <dgm:presLayoutVars>
          <dgm:chMax val="0"/>
          <dgm:chPref val="0"/>
          <dgm:bulletEnabled val="1"/>
        </dgm:presLayoutVars>
      </dgm:prSet>
      <dgm:spPr/>
    </dgm:pt>
    <dgm:pt modelId="{C27D3391-2FBE-4615-B844-7696BACA8391}" type="pres">
      <dgm:prSet presAssocID="{BD9E94AB-1EA9-4FE4-8DD8-C3A9DF8E9978}" presName="desTx" presStyleLbl="alignAccFollowNode1" presStyleIdx="0" presStyleCnt="4">
        <dgm:presLayoutVars>
          <dgm:bulletEnabled val="1"/>
        </dgm:presLayoutVars>
      </dgm:prSet>
      <dgm:spPr/>
    </dgm:pt>
    <dgm:pt modelId="{F2965AE5-9537-4F5C-8247-3160F5E92CB7}" type="pres">
      <dgm:prSet presAssocID="{D9175244-BB87-48FA-850F-A7C5B2A3D2C9}" presName="space" presStyleCnt="0"/>
      <dgm:spPr/>
    </dgm:pt>
    <dgm:pt modelId="{FA3AC9A3-12E9-4CD1-AB69-5AA55E272D69}" type="pres">
      <dgm:prSet presAssocID="{8C174D8C-23F7-42A9-B9CF-B00186EC3257}" presName="composite" presStyleCnt="0"/>
      <dgm:spPr/>
    </dgm:pt>
    <dgm:pt modelId="{1CE12965-16C6-43DA-AB5D-964CBCC28C20}" type="pres">
      <dgm:prSet presAssocID="{8C174D8C-23F7-42A9-B9CF-B00186EC3257}" presName="parTx" presStyleLbl="alignNode1" presStyleIdx="1" presStyleCnt="4">
        <dgm:presLayoutVars>
          <dgm:chMax val="0"/>
          <dgm:chPref val="0"/>
          <dgm:bulletEnabled val="1"/>
        </dgm:presLayoutVars>
      </dgm:prSet>
      <dgm:spPr/>
    </dgm:pt>
    <dgm:pt modelId="{3BEA13E0-A2EB-41AA-B23F-7B88E4F96848}" type="pres">
      <dgm:prSet presAssocID="{8C174D8C-23F7-42A9-B9CF-B00186EC3257}" presName="desTx" presStyleLbl="alignAccFollowNode1" presStyleIdx="1" presStyleCnt="4">
        <dgm:presLayoutVars>
          <dgm:bulletEnabled val="1"/>
        </dgm:presLayoutVars>
      </dgm:prSet>
      <dgm:spPr/>
    </dgm:pt>
    <dgm:pt modelId="{97DDE1A3-0C47-4E3B-9D8E-2601513876E3}" type="pres">
      <dgm:prSet presAssocID="{A565E1AE-1C9B-46AB-B247-49510C803854}" presName="space" presStyleCnt="0"/>
      <dgm:spPr/>
    </dgm:pt>
    <dgm:pt modelId="{A9802057-D642-4BC6-8A2F-369BBE66AC4E}" type="pres">
      <dgm:prSet presAssocID="{0CE115AE-E8FF-4FBA-8734-E973D6F8830F}" presName="composite" presStyleCnt="0"/>
      <dgm:spPr/>
    </dgm:pt>
    <dgm:pt modelId="{6A40C1E3-E00B-475B-892F-AA048524E374}" type="pres">
      <dgm:prSet presAssocID="{0CE115AE-E8FF-4FBA-8734-E973D6F8830F}" presName="parTx" presStyleLbl="alignNode1" presStyleIdx="2" presStyleCnt="4">
        <dgm:presLayoutVars>
          <dgm:chMax val="0"/>
          <dgm:chPref val="0"/>
          <dgm:bulletEnabled val="1"/>
        </dgm:presLayoutVars>
      </dgm:prSet>
      <dgm:spPr/>
    </dgm:pt>
    <dgm:pt modelId="{C7A4C710-7F8F-4E1A-88EF-0C92C41661E2}" type="pres">
      <dgm:prSet presAssocID="{0CE115AE-E8FF-4FBA-8734-E973D6F8830F}" presName="desTx" presStyleLbl="alignAccFollowNode1" presStyleIdx="2" presStyleCnt="4">
        <dgm:presLayoutVars>
          <dgm:bulletEnabled val="1"/>
        </dgm:presLayoutVars>
      </dgm:prSet>
      <dgm:spPr/>
    </dgm:pt>
    <dgm:pt modelId="{2C66590B-4B1F-4989-965F-E57DEC556B6B}" type="pres">
      <dgm:prSet presAssocID="{E5B39D5E-9CC5-4564-B5BC-52965092A6B6}" presName="space" presStyleCnt="0"/>
      <dgm:spPr/>
    </dgm:pt>
    <dgm:pt modelId="{03CB0B49-ADDF-4743-A0A8-54DF62CB2E57}" type="pres">
      <dgm:prSet presAssocID="{C155130E-9A98-466A-ABA0-35B37F12F267}" presName="composite" presStyleCnt="0"/>
      <dgm:spPr/>
    </dgm:pt>
    <dgm:pt modelId="{705F129A-026D-48FD-A157-FCF440F1C7AC}" type="pres">
      <dgm:prSet presAssocID="{C155130E-9A98-466A-ABA0-35B37F12F267}" presName="parTx" presStyleLbl="alignNode1" presStyleIdx="3" presStyleCnt="4">
        <dgm:presLayoutVars>
          <dgm:chMax val="0"/>
          <dgm:chPref val="0"/>
          <dgm:bulletEnabled val="1"/>
        </dgm:presLayoutVars>
      </dgm:prSet>
      <dgm:spPr/>
    </dgm:pt>
    <dgm:pt modelId="{B6A813B1-6668-4F28-BE57-375B2AD7D2A5}" type="pres">
      <dgm:prSet presAssocID="{C155130E-9A98-466A-ABA0-35B37F12F267}" presName="desTx" presStyleLbl="alignAccFollowNode1" presStyleIdx="3" presStyleCnt="4">
        <dgm:presLayoutVars>
          <dgm:bulletEnabled val="1"/>
        </dgm:presLayoutVars>
      </dgm:prSet>
      <dgm:spPr/>
    </dgm:pt>
  </dgm:ptLst>
  <dgm:cxnLst>
    <dgm:cxn modelId="{EF619D00-69F5-482C-9572-025C14DCE8AE}" type="presOf" srcId="{A2581FA3-A862-4EF2-9961-4E5176D12CA6}" destId="{3BEA13E0-A2EB-41AA-B23F-7B88E4F96848}" srcOrd="0" destOrd="0" presId="urn:microsoft.com/office/officeart/2005/8/layout/hList1"/>
    <dgm:cxn modelId="{02A22803-946F-4B34-A4D7-8032EDE080B9}" type="presOf" srcId="{8C174D8C-23F7-42A9-B9CF-B00186EC3257}" destId="{1CE12965-16C6-43DA-AB5D-964CBCC28C20}" srcOrd="0" destOrd="0" presId="urn:microsoft.com/office/officeart/2005/8/layout/hList1"/>
    <dgm:cxn modelId="{BE6D6A17-E05C-4F78-A4A8-D387A6E77059}" type="presOf" srcId="{8FB7AE19-B586-4A4C-8094-FDE2EB139843}" destId="{C27D3391-2FBE-4615-B844-7696BACA8391}" srcOrd="0" destOrd="0" presId="urn:microsoft.com/office/officeart/2005/8/layout/hList1"/>
    <dgm:cxn modelId="{BBBB8926-81FF-4B16-9F98-501B6396E0E1}" type="presOf" srcId="{C88DB8C9-AD9D-420A-ACA4-8CAE9184DB90}" destId="{C7A4C710-7F8F-4E1A-88EF-0C92C41661E2}" srcOrd="0" destOrd="1" presId="urn:microsoft.com/office/officeart/2005/8/layout/hList1"/>
    <dgm:cxn modelId="{F4BDDF41-8CF0-4C50-98CD-10B2AB835681}" srcId="{C155130E-9A98-466A-ABA0-35B37F12F267}" destId="{C698DB85-643F-419E-AD98-53DA73AC6810}" srcOrd="1" destOrd="0" parTransId="{452C9A9C-A6AE-4514-BE4B-05C9754B2043}" sibTransId="{4BFBFB65-7D94-4EF6-A3F8-E365CA39E74A}"/>
    <dgm:cxn modelId="{FE2C6A65-4ED2-4961-84BD-BAD678B6AE70}" type="presOf" srcId="{0CE115AE-E8FF-4FBA-8734-E973D6F8830F}" destId="{6A40C1E3-E00B-475B-892F-AA048524E374}" srcOrd="0" destOrd="0" presId="urn:microsoft.com/office/officeart/2005/8/layout/hList1"/>
    <dgm:cxn modelId="{6EE4D368-454B-4143-9618-576B0C072215}" type="presOf" srcId="{BD9E94AB-1EA9-4FE4-8DD8-C3A9DF8E9978}" destId="{722370EC-9B34-4074-A6FF-9E951D4A8D35}" srcOrd="0" destOrd="0" presId="urn:microsoft.com/office/officeart/2005/8/layout/hList1"/>
    <dgm:cxn modelId="{49D6344A-5963-46BA-8360-81516D96A859}" srcId="{0CE115AE-E8FF-4FBA-8734-E973D6F8830F}" destId="{278D71FA-B669-4BD7-9F4B-2D6298B938CA}" srcOrd="0" destOrd="0" parTransId="{45FE954E-C4C9-4C50-A38E-C175D5A053C8}" sibTransId="{C0F26B8F-E75D-42CC-AC9A-579EE1798496}"/>
    <dgm:cxn modelId="{E5D9596C-C72D-4212-ABE0-4B44BE3C494B}" srcId="{8C174D8C-23F7-42A9-B9CF-B00186EC3257}" destId="{A2581FA3-A862-4EF2-9961-4E5176D12CA6}" srcOrd="0" destOrd="0" parTransId="{F454F389-B920-411E-A078-C872AD347DEB}" sibTransId="{566EA440-694F-4292-84A0-4D9C70783CF4}"/>
    <dgm:cxn modelId="{EBCE1C6F-EF43-4576-8CB6-470AA8A6597A}" srcId="{0CE115AE-E8FF-4FBA-8734-E973D6F8830F}" destId="{C88DB8C9-AD9D-420A-ACA4-8CAE9184DB90}" srcOrd="1" destOrd="0" parTransId="{1DBD118C-D812-452F-8D3A-C092102379B0}" sibTransId="{2731A3E6-D2EC-4322-B385-C5686053E09C}"/>
    <dgm:cxn modelId="{9E7F836F-875B-44B5-AA24-06E85C2FE740}" srcId="{8C174D8C-23F7-42A9-B9CF-B00186EC3257}" destId="{882DAA35-20E7-4805-8431-D252B212E1E8}" srcOrd="1" destOrd="0" parTransId="{D670BEBB-7131-449D-8304-89D237D7BBE2}" sibTransId="{379A14A8-CAFE-4C06-B977-B98E5F1ECB95}"/>
    <dgm:cxn modelId="{1E185F51-72B4-40A7-883B-92FD64BB5216}" type="presOf" srcId="{F3A765DC-070D-4EB8-A87C-4D47BFB88456}" destId="{C7A4C710-7F8F-4E1A-88EF-0C92C41661E2}" srcOrd="0" destOrd="2" presId="urn:microsoft.com/office/officeart/2005/8/layout/hList1"/>
    <dgm:cxn modelId="{DB288288-3D9D-432F-BC23-0C015A8AA2A6}" srcId="{C155130E-9A98-466A-ABA0-35B37F12F267}" destId="{BE481DDF-2456-4F10-ABFE-CB06F27BA0FA}" srcOrd="0" destOrd="0" parTransId="{26AA374E-C6BE-48EB-A78F-7456C4AC714F}" sibTransId="{CC30C378-D948-4A72-883F-26D0508D3858}"/>
    <dgm:cxn modelId="{46D2CD8D-145E-4508-AF7C-9622FD414AE8}" type="presOf" srcId="{C698DB85-643F-419E-AD98-53DA73AC6810}" destId="{B6A813B1-6668-4F28-BE57-375B2AD7D2A5}" srcOrd="0" destOrd="1" presId="urn:microsoft.com/office/officeart/2005/8/layout/hList1"/>
    <dgm:cxn modelId="{B6BEDA9C-F8E2-455E-827D-F6F633A584F3}" srcId="{E44A1B9F-C8C0-4738-983F-1A3FBFA26E0C}" destId="{C155130E-9A98-466A-ABA0-35B37F12F267}" srcOrd="3" destOrd="0" parTransId="{33E3D795-1F8F-4B0B-8F2E-C643CC9D87A7}" sibTransId="{FA0D7942-D49A-4D25-98D6-66F8423C11D5}"/>
    <dgm:cxn modelId="{E9862EAA-5D74-4BDB-97D5-EFDC2D9062E2}" type="presOf" srcId="{BE481DDF-2456-4F10-ABFE-CB06F27BA0FA}" destId="{B6A813B1-6668-4F28-BE57-375B2AD7D2A5}" srcOrd="0" destOrd="0" presId="urn:microsoft.com/office/officeart/2005/8/layout/hList1"/>
    <dgm:cxn modelId="{3B922BBB-B6F6-4944-899F-65A5304E9E7B}" srcId="{0CE115AE-E8FF-4FBA-8734-E973D6F8830F}" destId="{F3A765DC-070D-4EB8-A87C-4D47BFB88456}" srcOrd="2" destOrd="0" parTransId="{1E794AD7-0ED8-4DF1-8977-BD1D3484FABD}" sibTransId="{801B5BAD-ECB3-4238-9AAC-8253341C62DA}"/>
    <dgm:cxn modelId="{E747A8BB-9EDD-4159-A0E3-5C080AC658C6}" type="presOf" srcId="{882DAA35-20E7-4805-8431-D252B212E1E8}" destId="{3BEA13E0-A2EB-41AA-B23F-7B88E4F96848}" srcOrd="0" destOrd="1" presId="urn:microsoft.com/office/officeart/2005/8/layout/hList1"/>
    <dgm:cxn modelId="{E23391D9-9043-4422-94F6-2CB7170BA6DE}" srcId="{BD9E94AB-1EA9-4FE4-8DD8-C3A9DF8E9978}" destId="{8FB7AE19-B586-4A4C-8094-FDE2EB139843}" srcOrd="0" destOrd="0" parTransId="{BD72B08A-FDAC-43BD-ABDD-0764DE321490}" sibTransId="{7323867A-B311-4E60-B14B-9CFFB22CEFFE}"/>
    <dgm:cxn modelId="{7A5221DE-93E9-4100-A683-1166F1C91170}" type="presOf" srcId="{278D71FA-B669-4BD7-9F4B-2D6298B938CA}" destId="{C7A4C710-7F8F-4E1A-88EF-0C92C41661E2}" srcOrd="0" destOrd="0" presId="urn:microsoft.com/office/officeart/2005/8/layout/hList1"/>
    <dgm:cxn modelId="{0C7465DF-DBE5-4D0B-BCD0-8A376107CF41}" srcId="{E44A1B9F-C8C0-4738-983F-1A3FBFA26E0C}" destId="{0CE115AE-E8FF-4FBA-8734-E973D6F8830F}" srcOrd="2" destOrd="0" parTransId="{5147C656-C76B-4F61-AE8A-9B19A8B19732}" sibTransId="{E5B39D5E-9CC5-4564-B5BC-52965092A6B6}"/>
    <dgm:cxn modelId="{4905A6E7-67D8-4B86-AD7C-2EDC2C1F2A6F}" type="presOf" srcId="{E44A1B9F-C8C0-4738-983F-1A3FBFA26E0C}" destId="{6F51068F-BE09-49F9-98FF-6704716400F4}" srcOrd="0" destOrd="0" presId="urn:microsoft.com/office/officeart/2005/8/layout/hList1"/>
    <dgm:cxn modelId="{DDC145E8-DEB5-4505-95AC-AE2621FB5710}" type="presOf" srcId="{C155130E-9A98-466A-ABA0-35B37F12F267}" destId="{705F129A-026D-48FD-A157-FCF440F1C7AC}" srcOrd="0" destOrd="0" presId="urn:microsoft.com/office/officeart/2005/8/layout/hList1"/>
    <dgm:cxn modelId="{BFF648FA-E632-400D-9E97-032546393FB8}" srcId="{E44A1B9F-C8C0-4738-983F-1A3FBFA26E0C}" destId="{8C174D8C-23F7-42A9-B9CF-B00186EC3257}" srcOrd="1" destOrd="0" parTransId="{293FFFFC-46D8-494C-8159-2F1B3BB8ECF1}" sibTransId="{A565E1AE-1C9B-46AB-B247-49510C803854}"/>
    <dgm:cxn modelId="{85A478FB-9F9E-4A2A-B16C-DF60FDF918BE}" srcId="{E44A1B9F-C8C0-4738-983F-1A3FBFA26E0C}" destId="{BD9E94AB-1EA9-4FE4-8DD8-C3A9DF8E9978}" srcOrd="0" destOrd="0" parTransId="{BFD915F0-C0FD-4CAF-8516-C218216EE993}" sibTransId="{D9175244-BB87-48FA-850F-A7C5B2A3D2C9}"/>
    <dgm:cxn modelId="{B0BF6828-493D-4D67-BB4F-D7380C5CEAB1}" type="presParOf" srcId="{6F51068F-BE09-49F9-98FF-6704716400F4}" destId="{A90FCE58-F050-4014-A507-E252CE23B3C5}" srcOrd="0" destOrd="0" presId="urn:microsoft.com/office/officeart/2005/8/layout/hList1"/>
    <dgm:cxn modelId="{72074D0F-67A8-44E5-A064-5DA0EE0DEA8B}" type="presParOf" srcId="{A90FCE58-F050-4014-A507-E252CE23B3C5}" destId="{722370EC-9B34-4074-A6FF-9E951D4A8D35}" srcOrd="0" destOrd="0" presId="urn:microsoft.com/office/officeart/2005/8/layout/hList1"/>
    <dgm:cxn modelId="{8D0353B3-8DF8-4678-A9FC-CE3955DF2275}" type="presParOf" srcId="{A90FCE58-F050-4014-A507-E252CE23B3C5}" destId="{C27D3391-2FBE-4615-B844-7696BACA8391}" srcOrd="1" destOrd="0" presId="urn:microsoft.com/office/officeart/2005/8/layout/hList1"/>
    <dgm:cxn modelId="{9849187F-90EB-4BE0-AD32-465557A452CE}" type="presParOf" srcId="{6F51068F-BE09-49F9-98FF-6704716400F4}" destId="{F2965AE5-9537-4F5C-8247-3160F5E92CB7}" srcOrd="1" destOrd="0" presId="urn:microsoft.com/office/officeart/2005/8/layout/hList1"/>
    <dgm:cxn modelId="{1C8E3032-B3AF-41D9-A020-EDEF91F03B5D}" type="presParOf" srcId="{6F51068F-BE09-49F9-98FF-6704716400F4}" destId="{FA3AC9A3-12E9-4CD1-AB69-5AA55E272D69}" srcOrd="2" destOrd="0" presId="urn:microsoft.com/office/officeart/2005/8/layout/hList1"/>
    <dgm:cxn modelId="{7DBCA21A-D72A-4657-BEC0-07713E095E49}" type="presParOf" srcId="{FA3AC9A3-12E9-4CD1-AB69-5AA55E272D69}" destId="{1CE12965-16C6-43DA-AB5D-964CBCC28C20}" srcOrd="0" destOrd="0" presId="urn:microsoft.com/office/officeart/2005/8/layout/hList1"/>
    <dgm:cxn modelId="{65518E3A-09D4-44AC-881B-81D76EBFD3A8}" type="presParOf" srcId="{FA3AC9A3-12E9-4CD1-AB69-5AA55E272D69}" destId="{3BEA13E0-A2EB-41AA-B23F-7B88E4F96848}" srcOrd="1" destOrd="0" presId="urn:microsoft.com/office/officeart/2005/8/layout/hList1"/>
    <dgm:cxn modelId="{45A0B3C8-690E-4FE0-8509-D3E5E98F21AC}" type="presParOf" srcId="{6F51068F-BE09-49F9-98FF-6704716400F4}" destId="{97DDE1A3-0C47-4E3B-9D8E-2601513876E3}" srcOrd="3" destOrd="0" presId="urn:microsoft.com/office/officeart/2005/8/layout/hList1"/>
    <dgm:cxn modelId="{BF984097-03A3-470F-A4C6-E1EAA74C42EB}" type="presParOf" srcId="{6F51068F-BE09-49F9-98FF-6704716400F4}" destId="{A9802057-D642-4BC6-8A2F-369BBE66AC4E}" srcOrd="4" destOrd="0" presId="urn:microsoft.com/office/officeart/2005/8/layout/hList1"/>
    <dgm:cxn modelId="{83051659-1941-4CC1-AD27-574BF5EA5D06}" type="presParOf" srcId="{A9802057-D642-4BC6-8A2F-369BBE66AC4E}" destId="{6A40C1E3-E00B-475B-892F-AA048524E374}" srcOrd="0" destOrd="0" presId="urn:microsoft.com/office/officeart/2005/8/layout/hList1"/>
    <dgm:cxn modelId="{9D23BDFE-5B51-4779-A4C8-0BE020832AA9}" type="presParOf" srcId="{A9802057-D642-4BC6-8A2F-369BBE66AC4E}" destId="{C7A4C710-7F8F-4E1A-88EF-0C92C41661E2}" srcOrd="1" destOrd="0" presId="urn:microsoft.com/office/officeart/2005/8/layout/hList1"/>
    <dgm:cxn modelId="{5669FF30-F7A1-46AA-B778-1029BA4DD494}" type="presParOf" srcId="{6F51068F-BE09-49F9-98FF-6704716400F4}" destId="{2C66590B-4B1F-4989-965F-E57DEC556B6B}" srcOrd="5" destOrd="0" presId="urn:microsoft.com/office/officeart/2005/8/layout/hList1"/>
    <dgm:cxn modelId="{A94985BF-8613-4F6C-A165-6FA48999597A}" type="presParOf" srcId="{6F51068F-BE09-49F9-98FF-6704716400F4}" destId="{03CB0B49-ADDF-4743-A0A8-54DF62CB2E57}" srcOrd="6" destOrd="0" presId="urn:microsoft.com/office/officeart/2005/8/layout/hList1"/>
    <dgm:cxn modelId="{94655475-A6F4-4F67-BD9C-1384C0E9CB3E}" type="presParOf" srcId="{03CB0B49-ADDF-4743-A0A8-54DF62CB2E57}" destId="{705F129A-026D-48FD-A157-FCF440F1C7AC}" srcOrd="0" destOrd="0" presId="urn:microsoft.com/office/officeart/2005/8/layout/hList1"/>
    <dgm:cxn modelId="{33CEE552-170A-478D-A690-45C7EE86EBFA}" type="presParOf" srcId="{03CB0B49-ADDF-4743-A0A8-54DF62CB2E57}" destId="{B6A813B1-6668-4F28-BE57-375B2AD7D2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144133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361699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3654752" y="473311"/>
        <a:ext cx="2752863" cy="697876"/>
      </dsp:txXfrm>
    </dsp:sp>
    <dsp:sp modelId="{E9E54B10-0E80-4EC7-BDC9-1B1E1CD3F5FC}">
      <dsp:nvSpPr>
        <dsp:cNvPr id="0" name=""/>
        <dsp:cNvSpPr/>
      </dsp:nvSpPr>
      <dsp:spPr>
        <a:xfrm>
          <a:off x="361699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3654752" y="1343366"/>
        <a:ext cx="2752863" cy="697876"/>
      </dsp:txXfrm>
    </dsp:sp>
    <dsp:sp modelId="{B5BCA4F7-7F6F-43C2-84D5-1C28E4BBCA24}">
      <dsp:nvSpPr>
        <dsp:cNvPr id="0" name=""/>
        <dsp:cNvSpPr/>
      </dsp:nvSpPr>
      <dsp:spPr>
        <a:xfrm>
          <a:off x="361699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3654752" y="2213422"/>
        <a:ext cx="2752863" cy="697876"/>
      </dsp:txXfrm>
    </dsp:sp>
    <dsp:sp modelId="{54EC23F3-F115-4CD3-9500-0768D2AE6E17}">
      <dsp:nvSpPr>
        <dsp:cNvPr id="0" name=""/>
        <dsp:cNvSpPr/>
      </dsp:nvSpPr>
      <dsp:spPr>
        <a:xfrm>
          <a:off x="361699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Simple reflex agents</a:t>
          </a:r>
          <a:endParaRPr lang="en-US" sz="1900" kern="1200" dirty="0"/>
        </a:p>
      </dsp:txBody>
      <dsp:txXfrm>
        <a:off x="3654752" y="3083477"/>
        <a:ext cx="2752863" cy="697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8771"/>
        <a:ext cx="1782979" cy="687255"/>
      </dsp:txXfrm>
    </dsp:sp>
    <dsp:sp modelId="{AE9246A3-3980-441E-8C93-893085D8CE26}">
      <dsp:nvSpPr>
        <dsp:cNvPr id="0" name=""/>
        <dsp:cNvSpPr/>
      </dsp:nvSpPr>
      <dsp:spPr>
        <a:xfrm>
          <a:off x="296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Time to clean 95%</a:t>
          </a:r>
        </a:p>
        <a:p>
          <a:pPr marL="171450" lvl="1" indent="-171450" algn="l" defTabSz="844550">
            <a:lnSpc>
              <a:spcPct val="90000"/>
            </a:lnSpc>
            <a:spcBef>
              <a:spcPct val="0"/>
            </a:spcBef>
            <a:spcAft>
              <a:spcPct val="15000"/>
            </a:spcAft>
            <a:buChar char="•"/>
          </a:pPr>
          <a:r>
            <a:rPr lang="en-US" sz="1900" kern="1200" dirty="0"/>
            <a:t>Does it get stuck?</a:t>
          </a:r>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746026"/>
        <a:ext cx="1782979" cy="3546539"/>
      </dsp:txXfrm>
    </dsp:sp>
    <dsp:sp modelId="{5AAEAC57-C5CF-4BF7-B78E-013E1F7A0946}">
      <dsp:nvSpPr>
        <dsp:cNvPr id="0" name=""/>
        <dsp:cNvSpPr/>
      </dsp:nvSpPr>
      <dsp:spPr>
        <a:xfrm>
          <a:off x="2035561"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Environment</a:t>
          </a:r>
          <a:endParaRPr lang="en-US" sz="1900" kern="1200" dirty="0"/>
        </a:p>
      </dsp:txBody>
      <dsp:txXfrm>
        <a:off x="2035561" y="58771"/>
        <a:ext cx="1782979" cy="687255"/>
      </dsp:txXfrm>
    </dsp:sp>
    <dsp:sp modelId="{DD58FCCA-5A53-48EF-830C-01A1BC2DEC5F}">
      <dsp:nvSpPr>
        <dsp:cNvPr id="0" name=""/>
        <dsp:cNvSpPr/>
      </dsp:nvSpPr>
      <dsp:spPr>
        <a:xfrm>
          <a:off x="2035561"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Rooms</a:t>
          </a:r>
        </a:p>
        <a:p>
          <a:pPr marL="171450" lvl="1" indent="-171450" algn="l" defTabSz="844550">
            <a:lnSpc>
              <a:spcPct val="90000"/>
            </a:lnSpc>
            <a:spcBef>
              <a:spcPct val="0"/>
            </a:spcBef>
            <a:spcAft>
              <a:spcPct val="15000"/>
            </a:spcAft>
            <a:buChar char="•"/>
          </a:pPr>
          <a:r>
            <a:rPr lang="en-US" sz="1900" kern="1200" dirty="0"/>
            <a:t>Obstacles</a:t>
          </a:r>
        </a:p>
        <a:p>
          <a:pPr marL="171450" lvl="1" indent="-171450" algn="l" defTabSz="844550">
            <a:lnSpc>
              <a:spcPct val="90000"/>
            </a:lnSpc>
            <a:spcBef>
              <a:spcPct val="0"/>
            </a:spcBef>
            <a:spcAft>
              <a:spcPct val="15000"/>
            </a:spcAft>
            <a:buChar char="•"/>
          </a:pPr>
          <a:r>
            <a:rPr lang="en-US" sz="1900" kern="1200" dirty="0"/>
            <a:t>Dirt</a:t>
          </a:r>
        </a:p>
        <a:p>
          <a:pPr marL="171450" lvl="1" indent="-171450" algn="l" defTabSz="844550">
            <a:lnSpc>
              <a:spcPct val="90000"/>
            </a:lnSpc>
            <a:spcBef>
              <a:spcPct val="0"/>
            </a:spcBef>
            <a:spcAft>
              <a:spcPct val="15000"/>
            </a:spcAft>
            <a:buChar char="•"/>
          </a:pPr>
          <a:r>
            <a:rPr lang="en-US" sz="1900" kern="1200" dirty="0"/>
            <a:t>People/pets</a:t>
          </a:r>
        </a:p>
      </dsp:txBody>
      <dsp:txXfrm>
        <a:off x="2035561" y="746026"/>
        <a:ext cx="1782979" cy="3546539"/>
      </dsp:txXfrm>
    </dsp:sp>
    <dsp:sp modelId="{2D001E74-0AE6-4A24-B178-617FDC7EFAEB}">
      <dsp:nvSpPr>
        <dsp:cNvPr id="0" name=""/>
        <dsp:cNvSpPr/>
      </dsp:nvSpPr>
      <dsp:spPr>
        <a:xfrm>
          <a:off x="4068158"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Actuators</a:t>
          </a:r>
          <a:endParaRPr lang="en-US" sz="1900" kern="1200" dirty="0"/>
        </a:p>
      </dsp:txBody>
      <dsp:txXfrm>
        <a:off x="4068158" y="58771"/>
        <a:ext cx="1782979" cy="687255"/>
      </dsp:txXfrm>
    </dsp:sp>
    <dsp:sp modelId="{C7F39890-5C8D-48FD-9A3D-71E6A4C3F357}">
      <dsp:nvSpPr>
        <dsp:cNvPr id="0" name=""/>
        <dsp:cNvSpPr/>
      </dsp:nvSpPr>
      <dsp:spPr>
        <a:xfrm>
          <a:off x="4068158"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Wheels</a:t>
          </a:r>
        </a:p>
        <a:p>
          <a:pPr marL="171450" lvl="1" indent="-171450" algn="l" defTabSz="844550">
            <a:lnSpc>
              <a:spcPct val="90000"/>
            </a:lnSpc>
            <a:spcBef>
              <a:spcPct val="0"/>
            </a:spcBef>
            <a:spcAft>
              <a:spcPct val="15000"/>
            </a:spcAft>
            <a:buChar char="•"/>
          </a:pPr>
          <a:r>
            <a:rPr lang="en-US" sz="1900" kern="1200" dirty="0"/>
            <a:t>Brushes</a:t>
          </a:r>
        </a:p>
        <a:p>
          <a:pPr marL="171450" lvl="1" indent="-171450" algn="l" defTabSz="844550">
            <a:lnSpc>
              <a:spcPct val="90000"/>
            </a:lnSpc>
            <a:spcBef>
              <a:spcPct val="0"/>
            </a:spcBef>
            <a:spcAft>
              <a:spcPct val="15000"/>
            </a:spcAft>
            <a:buChar char="•"/>
          </a:pPr>
          <a:r>
            <a:rPr lang="en-US" sz="1900" kern="1200" dirty="0"/>
            <a:t>Blower</a:t>
          </a:r>
        </a:p>
        <a:p>
          <a:pPr marL="171450" lvl="1" indent="-171450" algn="l" defTabSz="844550">
            <a:lnSpc>
              <a:spcPct val="90000"/>
            </a:lnSpc>
            <a:spcBef>
              <a:spcPct val="0"/>
            </a:spcBef>
            <a:spcAft>
              <a:spcPct val="15000"/>
            </a:spcAft>
            <a:buChar char="•"/>
          </a:pPr>
          <a:r>
            <a:rPr lang="en-US" sz="1900" kern="1200" dirty="0"/>
            <a:t>Sound</a:t>
          </a:r>
        </a:p>
        <a:p>
          <a:pPr marL="171450" lvl="1" indent="-171450" algn="l" defTabSz="844550">
            <a:lnSpc>
              <a:spcPct val="90000"/>
            </a:lnSpc>
            <a:spcBef>
              <a:spcPct val="0"/>
            </a:spcBef>
            <a:spcAft>
              <a:spcPct val="15000"/>
            </a:spcAft>
            <a:buChar char="•"/>
          </a:pPr>
          <a:r>
            <a:rPr lang="en-US" sz="1900" kern="1200" dirty="0"/>
            <a:t>Communicate to server/app</a:t>
          </a:r>
        </a:p>
      </dsp:txBody>
      <dsp:txXfrm>
        <a:off x="4068158" y="746026"/>
        <a:ext cx="1782979" cy="3546539"/>
      </dsp:txXfrm>
    </dsp:sp>
    <dsp:sp modelId="{ED723AC5-A2E2-4B16-BEA7-A94A2BECAD1C}">
      <dsp:nvSpPr>
        <dsp:cNvPr id="0" name=""/>
        <dsp:cNvSpPr/>
      </dsp:nvSpPr>
      <dsp:spPr>
        <a:xfrm>
          <a:off x="610075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58771"/>
        <a:ext cx="1782979" cy="687255"/>
      </dsp:txXfrm>
    </dsp:sp>
    <dsp:sp modelId="{C961A285-B32F-4EA0-A7A2-A0725D9D4CB3}">
      <dsp:nvSpPr>
        <dsp:cNvPr id="0" name=""/>
        <dsp:cNvSpPr/>
      </dsp:nvSpPr>
      <dsp:spPr>
        <a:xfrm>
          <a:off x="610075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Bumper</a:t>
          </a:r>
        </a:p>
        <a:p>
          <a:pPr marL="171450" lvl="1" indent="-171450" algn="l" defTabSz="844550">
            <a:lnSpc>
              <a:spcPct val="90000"/>
            </a:lnSpc>
            <a:spcBef>
              <a:spcPct val="0"/>
            </a:spcBef>
            <a:spcAft>
              <a:spcPct val="15000"/>
            </a:spcAft>
            <a:buChar char="•"/>
          </a:pPr>
          <a:r>
            <a:rPr lang="en-US" sz="1900" kern="1200" dirty="0"/>
            <a:t>Cameras/dirt sensor</a:t>
          </a:r>
        </a:p>
        <a:p>
          <a:pPr marL="171450" lvl="1" indent="-171450" algn="l" defTabSz="844550">
            <a:lnSpc>
              <a:spcPct val="90000"/>
            </a:lnSpc>
            <a:spcBef>
              <a:spcPct val="0"/>
            </a:spcBef>
            <a:spcAft>
              <a:spcPct val="15000"/>
            </a:spcAft>
            <a:buChar char="•"/>
          </a:pPr>
          <a:r>
            <a:rPr lang="en-US" sz="1900" kern="1200" dirty="0"/>
            <a:t>Laser</a:t>
          </a:r>
        </a:p>
        <a:p>
          <a:pPr marL="171450" lvl="1" indent="-171450" algn="l" defTabSz="844550">
            <a:lnSpc>
              <a:spcPct val="90000"/>
            </a:lnSpc>
            <a:spcBef>
              <a:spcPct val="0"/>
            </a:spcBef>
            <a:spcAft>
              <a:spcPct val="15000"/>
            </a:spcAft>
            <a:buChar char="•"/>
          </a:pPr>
          <a:r>
            <a:rPr lang="en-US" sz="1900" kern="1200" dirty="0"/>
            <a:t>Motor sensor (overheating)</a:t>
          </a:r>
        </a:p>
        <a:p>
          <a:pPr marL="171450" lvl="1" indent="-171450" algn="l" defTabSz="844550">
            <a:lnSpc>
              <a:spcPct val="90000"/>
            </a:lnSpc>
            <a:spcBef>
              <a:spcPct val="0"/>
            </a:spcBef>
            <a:spcAft>
              <a:spcPct val="15000"/>
            </a:spcAft>
            <a:buChar char="•"/>
          </a:pPr>
          <a:r>
            <a:rPr lang="en-US" sz="1900" kern="1200" dirty="0"/>
            <a:t>Cliff detection</a:t>
          </a:r>
        </a:p>
        <a:p>
          <a:pPr marL="171450" lvl="1" indent="-171450" algn="l" defTabSz="844550">
            <a:lnSpc>
              <a:spcPct val="90000"/>
            </a:lnSpc>
            <a:spcBef>
              <a:spcPct val="0"/>
            </a:spcBef>
            <a:spcAft>
              <a:spcPct val="15000"/>
            </a:spcAft>
            <a:buChar char="•"/>
          </a:pPr>
          <a:r>
            <a:rPr lang="en-US" sz="1900" kern="1200" dirty="0"/>
            <a:t>Home base locator</a:t>
          </a:r>
        </a:p>
        <a:p>
          <a:pPr marL="171450" lvl="1" indent="-171450" algn="l" defTabSz="844550">
            <a:lnSpc>
              <a:spcPct val="90000"/>
            </a:lnSpc>
            <a:spcBef>
              <a:spcPct val="0"/>
            </a:spcBef>
            <a:spcAft>
              <a:spcPct val="15000"/>
            </a:spcAft>
            <a:buChar char="•"/>
          </a:pPr>
          <a:endParaRPr lang="en-US" sz="1900" kern="1200" dirty="0"/>
        </a:p>
      </dsp:txBody>
      <dsp:txXfrm>
        <a:off x="6100755" y="746026"/>
        <a:ext cx="1782979" cy="3546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3513138" cy="35131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199162" y="351656"/>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Utility-based agents</a:t>
          </a:r>
        </a:p>
      </dsp:txBody>
      <dsp:txXfrm>
        <a:off x="1229643" y="382137"/>
        <a:ext cx="2222577" cy="563443"/>
      </dsp:txXfrm>
    </dsp:sp>
    <dsp:sp modelId="{E9E54B10-0E80-4EC7-BDC9-1B1E1CD3F5FC}">
      <dsp:nvSpPr>
        <dsp:cNvPr id="0" name=""/>
        <dsp:cNvSpPr/>
      </dsp:nvSpPr>
      <dsp:spPr>
        <a:xfrm>
          <a:off x="1199162" y="1054112"/>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Goal-based agents</a:t>
          </a:r>
        </a:p>
      </dsp:txBody>
      <dsp:txXfrm>
        <a:off x="1229643" y="1084593"/>
        <a:ext cx="2222577" cy="563443"/>
      </dsp:txXfrm>
    </dsp:sp>
    <dsp:sp modelId="{B5BCA4F7-7F6F-43C2-84D5-1C28E4BBCA24}">
      <dsp:nvSpPr>
        <dsp:cNvPr id="0" name=""/>
        <dsp:cNvSpPr/>
      </dsp:nvSpPr>
      <dsp:spPr>
        <a:xfrm>
          <a:off x="1199162" y="1756569"/>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Model-based reflex agents</a:t>
          </a:r>
          <a:endParaRPr lang="en-US" sz="1500" kern="1200" dirty="0"/>
        </a:p>
      </dsp:txBody>
      <dsp:txXfrm>
        <a:off x="1229643" y="1787050"/>
        <a:ext cx="2222577" cy="563443"/>
      </dsp:txXfrm>
    </dsp:sp>
    <dsp:sp modelId="{54EC23F3-F115-4CD3-9500-0768D2AE6E17}">
      <dsp:nvSpPr>
        <dsp:cNvPr id="0" name=""/>
        <dsp:cNvSpPr/>
      </dsp:nvSpPr>
      <dsp:spPr>
        <a:xfrm>
          <a:off x="1199162" y="2459025"/>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Simple reflex agents</a:t>
          </a:r>
        </a:p>
      </dsp:txBody>
      <dsp:txXfrm>
        <a:off x="1229643" y="2489506"/>
        <a:ext cx="2222577" cy="56344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23794-7DC3-4213-9409-4DAC10BB4149}">
      <dsp:nvSpPr>
        <dsp:cNvPr id="0" name=""/>
        <dsp:cNvSpPr/>
      </dsp:nvSpPr>
      <dsp:spPr>
        <a:xfrm>
          <a:off x="0" y="534987"/>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Search</a:t>
          </a:r>
          <a:r>
            <a:rPr lang="en-US" sz="2000" kern="1200" dirty="0"/>
            <a:t> for a goal </a:t>
          </a:r>
          <a:br>
            <a:rPr lang="en-US" sz="2000" kern="1200" dirty="0"/>
          </a:br>
          <a:r>
            <a:rPr lang="en-US" sz="2000" kern="1200" dirty="0"/>
            <a:t>(e.g., navigation). </a:t>
          </a:r>
        </a:p>
      </dsp:txBody>
      <dsp:txXfrm>
        <a:off x="0" y="534987"/>
        <a:ext cx="2524125" cy="1514475"/>
      </dsp:txXfrm>
    </dsp:sp>
    <dsp:sp modelId="{86913D6A-C88D-470A-938E-C5F24ACEC7D0}">
      <dsp:nvSpPr>
        <dsp:cNvPr id="0" name=""/>
        <dsp:cNvSpPr/>
      </dsp:nvSpPr>
      <dsp:spPr>
        <a:xfrm>
          <a:off x="2776537" y="534987"/>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Optimize</a:t>
          </a:r>
          <a:r>
            <a:rPr lang="en-US" sz="2000" kern="1200" dirty="0"/>
            <a:t> functions</a:t>
          </a:r>
          <a:br>
            <a:rPr lang="en-US" sz="2000" kern="1200" dirty="0"/>
          </a:br>
          <a:r>
            <a:rPr lang="en-US" sz="2000" kern="1200" dirty="0"/>
            <a:t>(e.g., utility).</a:t>
          </a:r>
        </a:p>
      </dsp:txBody>
      <dsp:txXfrm>
        <a:off x="2776537" y="534987"/>
        <a:ext cx="2524125" cy="1514475"/>
      </dsp:txXfrm>
    </dsp:sp>
    <dsp:sp modelId="{B5EEA2DA-E7B2-4E5E-A1D6-0E4998FC5BF9}">
      <dsp:nvSpPr>
        <dsp:cNvPr id="0" name=""/>
        <dsp:cNvSpPr/>
      </dsp:nvSpPr>
      <dsp:spPr>
        <a:xfrm>
          <a:off x="5553075" y="534987"/>
          <a:ext cx="2524125" cy="15144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Stay within given </a:t>
          </a:r>
          <a:r>
            <a:rPr lang="en-US" sz="2000" b="1" kern="1200" dirty="0"/>
            <a:t>constraints</a:t>
          </a:r>
          <a:r>
            <a:rPr lang="en-US" sz="2000" kern="1200" dirty="0"/>
            <a:t> </a:t>
          </a:r>
        </a:p>
        <a:p>
          <a:pPr marL="0" lvl="0" indent="0" algn="ctr" defTabSz="889000">
            <a:lnSpc>
              <a:spcPct val="90000"/>
            </a:lnSpc>
            <a:spcBef>
              <a:spcPct val="0"/>
            </a:spcBef>
            <a:spcAft>
              <a:spcPct val="35000"/>
            </a:spcAft>
            <a:buNone/>
          </a:pPr>
          <a:r>
            <a:rPr lang="en-US" sz="1400" kern="1200" dirty="0"/>
            <a:t>(constraint satisfaction problem; e.g., reach the goal without running out of power)</a:t>
          </a:r>
        </a:p>
      </dsp:txBody>
      <dsp:txXfrm>
        <a:off x="5553075" y="534987"/>
        <a:ext cx="2524125" cy="1514475"/>
      </dsp:txXfrm>
    </dsp:sp>
    <dsp:sp modelId="{3D48CA99-0D49-4A06-8AD2-7577D894C005}">
      <dsp:nvSpPr>
        <dsp:cNvPr id="0" name=""/>
        <dsp:cNvSpPr/>
      </dsp:nvSpPr>
      <dsp:spPr>
        <a:xfrm>
          <a:off x="0" y="2301875"/>
          <a:ext cx="2524125" cy="15144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Deal with </a:t>
          </a:r>
          <a:r>
            <a:rPr lang="en-US" sz="2000" b="1" kern="1200" dirty="0"/>
            <a:t>uncertainty</a:t>
          </a:r>
          <a:br>
            <a:rPr lang="en-US" sz="2000" kern="1200" dirty="0"/>
          </a:br>
          <a:r>
            <a:rPr lang="en-US" sz="1600" kern="1200" dirty="0"/>
            <a:t> (e.g., current traffic on the road).</a:t>
          </a:r>
        </a:p>
      </dsp:txBody>
      <dsp:txXfrm>
        <a:off x="0" y="2301875"/>
        <a:ext cx="2524125" cy="1514475"/>
      </dsp:txXfrm>
    </dsp:sp>
    <dsp:sp modelId="{1552D5B5-F5AD-4E06-939D-78DE82F19BE3}">
      <dsp:nvSpPr>
        <dsp:cNvPr id="0" name=""/>
        <dsp:cNvSpPr/>
      </dsp:nvSpPr>
      <dsp:spPr>
        <a:xfrm>
          <a:off x="2776537" y="2301875"/>
          <a:ext cx="2524125" cy="15144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Learn</a:t>
          </a:r>
          <a:r>
            <a:rPr lang="en-US" sz="2000" kern="1200" dirty="0"/>
            <a:t> a good agent program from data and improve over time </a:t>
          </a:r>
          <a:br>
            <a:rPr lang="en-US" sz="2000" kern="1200" dirty="0"/>
          </a:br>
          <a:r>
            <a:rPr lang="en-US" sz="2000" kern="1200" dirty="0"/>
            <a:t>(machine learning).</a:t>
          </a:r>
        </a:p>
      </dsp:txBody>
      <dsp:txXfrm>
        <a:off x="2776537" y="2301875"/>
        <a:ext cx="2524125" cy="1514475"/>
      </dsp:txXfrm>
    </dsp:sp>
    <dsp:sp modelId="{6227B7C4-618D-44BD-819F-7F186E653162}">
      <dsp:nvSpPr>
        <dsp:cNvPr id="0" name=""/>
        <dsp:cNvSpPr/>
      </dsp:nvSpPr>
      <dsp:spPr>
        <a:xfrm>
          <a:off x="5553075" y="2301875"/>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Sensing</a:t>
          </a:r>
          <a:br>
            <a:rPr lang="en-US" sz="2000" kern="1200" dirty="0"/>
          </a:br>
          <a:r>
            <a:rPr lang="en-US" sz="1800" kern="1200" dirty="0"/>
            <a:t>(</a:t>
          </a:r>
          <a:r>
            <a:rPr lang="en-US" sz="1800" kern="1200" dirty="0" err="1"/>
            <a:t>e.g</a:t>
          </a:r>
          <a:r>
            <a:rPr lang="en-US" sz="1800" kern="1200" dirty="0"/>
            <a:t>, natural language processing, vision)</a:t>
          </a:r>
          <a:endParaRPr lang="en-US" sz="2000" kern="1200" dirty="0"/>
        </a:p>
      </dsp:txBody>
      <dsp:txXfrm>
        <a:off x="5553075" y="2301875"/>
        <a:ext cx="2524125" cy="151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Performance measure</a:t>
          </a:r>
          <a:endParaRPr lang="en-US" sz="1900" kern="1200" dirty="0"/>
        </a:p>
      </dsp:txBody>
      <dsp:txXfrm>
        <a:off x="2965" y="413967"/>
        <a:ext cx="1782979" cy="687255"/>
      </dsp:txXfrm>
    </dsp:sp>
    <dsp:sp modelId="{AE9246A3-3980-441E-8C93-893085D8CE26}">
      <dsp:nvSpPr>
        <dsp:cNvPr id="0" name=""/>
        <dsp:cNvSpPr/>
      </dsp:nvSpPr>
      <dsp:spPr>
        <a:xfrm>
          <a:off x="296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965" y="1101222"/>
        <a:ext cx="1782979" cy="834480"/>
      </dsp:txXfrm>
    </dsp:sp>
    <dsp:sp modelId="{5AAEAC57-C5CF-4BF7-B78E-013E1F7A0946}">
      <dsp:nvSpPr>
        <dsp:cNvPr id="0" name=""/>
        <dsp:cNvSpPr/>
      </dsp:nvSpPr>
      <dsp:spPr>
        <a:xfrm>
          <a:off x="2035561"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13967"/>
        <a:ext cx="1782979" cy="687255"/>
      </dsp:txXfrm>
    </dsp:sp>
    <dsp:sp modelId="{DD58FCCA-5A53-48EF-830C-01A1BC2DEC5F}">
      <dsp:nvSpPr>
        <dsp:cNvPr id="0" name=""/>
        <dsp:cNvSpPr/>
      </dsp:nvSpPr>
      <dsp:spPr>
        <a:xfrm>
          <a:off x="2035561"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035561" y="1101222"/>
        <a:ext cx="1782979" cy="834480"/>
      </dsp:txXfrm>
    </dsp:sp>
    <dsp:sp modelId="{2D001E74-0AE6-4A24-B178-617FDC7EFAEB}">
      <dsp:nvSpPr>
        <dsp:cNvPr id="0" name=""/>
        <dsp:cNvSpPr/>
      </dsp:nvSpPr>
      <dsp:spPr>
        <a:xfrm>
          <a:off x="4068158"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13967"/>
        <a:ext cx="1782979" cy="687255"/>
      </dsp:txXfrm>
    </dsp:sp>
    <dsp:sp modelId="{C7F39890-5C8D-48FD-9A3D-71E6A4C3F357}">
      <dsp:nvSpPr>
        <dsp:cNvPr id="0" name=""/>
        <dsp:cNvSpPr/>
      </dsp:nvSpPr>
      <dsp:spPr>
        <a:xfrm>
          <a:off x="4068158"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4068158" y="1101222"/>
        <a:ext cx="1782979" cy="834480"/>
      </dsp:txXfrm>
    </dsp:sp>
    <dsp:sp modelId="{ED723AC5-A2E2-4B16-BEA7-A94A2BECAD1C}">
      <dsp:nvSpPr>
        <dsp:cNvPr id="0" name=""/>
        <dsp:cNvSpPr/>
      </dsp:nvSpPr>
      <dsp:spPr>
        <a:xfrm>
          <a:off x="610075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413967"/>
        <a:ext cx="1782979" cy="687255"/>
      </dsp:txXfrm>
    </dsp:sp>
    <dsp:sp modelId="{C961A285-B32F-4EA0-A7A2-A0725D9D4CB3}">
      <dsp:nvSpPr>
        <dsp:cNvPr id="0" name=""/>
        <dsp:cNvSpPr/>
      </dsp:nvSpPr>
      <dsp:spPr>
        <a:xfrm>
          <a:off x="610075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6100755" y="1101222"/>
        <a:ext cx="1782979" cy="834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370EC-9B34-4074-A6FF-9E951D4A8D35}">
      <dsp:nvSpPr>
        <dsp:cNvPr id="0" name=""/>
        <dsp:cNvSpPr/>
      </dsp:nvSpPr>
      <dsp:spPr>
        <a:xfrm>
          <a:off x="296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863914"/>
        <a:ext cx="1782979" cy="687255"/>
      </dsp:txXfrm>
    </dsp:sp>
    <dsp:sp modelId="{C27D3391-2FBE-4615-B844-7696BACA8391}">
      <dsp:nvSpPr>
        <dsp:cNvPr id="0" name=""/>
        <dsp:cNvSpPr/>
      </dsp:nvSpPr>
      <dsp:spPr>
        <a:xfrm>
          <a:off x="296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Accuracy: Minimizing false positives, false negatives</a:t>
          </a:r>
        </a:p>
      </dsp:txBody>
      <dsp:txXfrm>
        <a:off x="2965" y="1551169"/>
        <a:ext cx="1782979" cy="1936254"/>
      </dsp:txXfrm>
    </dsp:sp>
    <dsp:sp modelId="{1CE12965-16C6-43DA-AB5D-964CBCC28C20}">
      <dsp:nvSpPr>
        <dsp:cNvPr id="0" name=""/>
        <dsp:cNvSpPr/>
      </dsp:nvSpPr>
      <dsp:spPr>
        <a:xfrm>
          <a:off x="2035561"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863914"/>
        <a:ext cx="1782979" cy="687255"/>
      </dsp:txXfrm>
    </dsp:sp>
    <dsp:sp modelId="{3BEA13E0-A2EB-41AA-B23F-7B88E4F96848}">
      <dsp:nvSpPr>
        <dsp:cNvPr id="0" name=""/>
        <dsp:cNvSpPr/>
      </dsp:nvSpPr>
      <dsp:spPr>
        <a:xfrm>
          <a:off x="2035561"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user’s email account</a:t>
          </a:r>
        </a:p>
        <a:p>
          <a:pPr marL="171450" lvl="1" indent="-171450" algn="l" defTabSz="844550">
            <a:lnSpc>
              <a:spcPct val="90000"/>
            </a:lnSpc>
            <a:spcBef>
              <a:spcPct val="0"/>
            </a:spcBef>
            <a:spcAft>
              <a:spcPct val="15000"/>
            </a:spcAft>
            <a:buChar char="•"/>
          </a:pPr>
          <a:r>
            <a:rPr lang="en-US" sz="1900" kern="1200" dirty="0"/>
            <a:t>email server</a:t>
          </a:r>
        </a:p>
      </dsp:txBody>
      <dsp:txXfrm>
        <a:off x="2035561" y="1551169"/>
        <a:ext cx="1782979" cy="1936254"/>
      </dsp:txXfrm>
    </dsp:sp>
    <dsp:sp modelId="{6A40C1E3-E00B-475B-892F-AA048524E374}">
      <dsp:nvSpPr>
        <dsp:cNvPr id="0" name=""/>
        <dsp:cNvSpPr/>
      </dsp:nvSpPr>
      <dsp:spPr>
        <a:xfrm>
          <a:off x="4068158"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863914"/>
        <a:ext cx="1782979" cy="687255"/>
      </dsp:txXfrm>
    </dsp:sp>
    <dsp:sp modelId="{C7A4C710-7F8F-4E1A-88EF-0C92C41661E2}">
      <dsp:nvSpPr>
        <dsp:cNvPr id="0" name=""/>
        <dsp:cNvSpPr/>
      </dsp:nvSpPr>
      <dsp:spPr>
        <a:xfrm>
          <a:off x="4068158"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Mark as spam</a:t>
          </a:r>
        </a:p>
        <a:p>
          <a:pPr marL="171450" lvl="1" indent="-171450" algn="l" defTabSz="844550">
            <a:lnSpc>
              <a:spcPct val="90000"/>
            </a:lnSpc>
            <a:spcBef>
              <a:spcPct val="0"/>
            </a:spcBef>
            <a:spcAft>
              <a:spcPct val="15000"/>
            </a:spcAft>
            <a:buChar char="•"/>
          </a:pPr>
          <a:r>
            <a:rPr lang="en-US" sz="1900" kern="1200" dirty="0"/>
            <a:t>delete</a:t>
          </a:r>
        </a:p>
        <a:p>
          <a:pPr marL="171450" lvl="1" indent="-171450" algn="l" defTabSz="844550">
            <a:lnSpc>
              <a:spcPct val="90000"/>
            </a:lnSpc>
            <a:spcBef>
              <a:spcPct val="0"/>
            </a:spcBef>
            <a:spcAft>
              <a:spcPct val="15000"/>
            </a:spcAft>
            <a:buChar char="•"/>
          </a:pPr>
          <a:r>
            <a:rPr lang="en-US" sz="1900" kern="1200" dirty="0"/>
            <a:t>etc.</a:t>
          </a:r>
        </a:p>
      </dsp:txBody>
      <dsp:txXfrm>
        <a:off x="4068158" y="1551169"/>
        <a:ext cx="1782979" cy="1936254"/>
      </dsp:txXfrm>
    </dsp:sp>
    <dsp:sp modelId="{705F129A-026D-48FD-A157-FCF440F1C7AC}">
      <dsp:nvSpPr>
        <dsp:cNvPr id="0" name=""/>
        <dsp:cNvSpPr/>
      </dsp:nvSpPr>
      <dsp:spPr>
        <a:xfrm>
          <a:off x="610075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863914"/>
        <a:ext cx="1782979" cy="687255"/>
      </dsp:txXfrm>
    </dsp:sp>
    <dsp:sp modelId="{B6A813B1-6668-4F28-BE57-375B2AD7D2A5}">
      <dsp:nvSpPr>
        <dsp:cNvPr id="0" name=""/>
        <dsp:cNvSpPr/>
      </dsp:nvSpPr>
      <dsp:spPr>
        <a:xfrm>
          <a:off x="610075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Incoming messages</a:t>
          </a:r>
        </a:p>
        <a:p>
          <a:pPr marL="171450" lvl="1" indent="-171450" algn="l" defTabSz="844550">
            <a:lnSpc>
              <a:spcPct val="90000"/>
            </a:lnSpc>
            <a:spcBef>
              <a:spcPct val="0"/>
            </a:spcBef>
            <a:spcAft>
              <a:spcPct val="15000"/>
            </a:spcAft>
            <a:buChar char="•"/>
          </a:pPr>
          <a:r>
            <a:rPr lang="en-US" sz="1900" kern="1200" dirty="0"/>
            <a:t>other information about user’s account</a:t>
          </a:r>
        </a:p>
      </dsp:txBody>
      <dsp:txXfrm>
        <a:off x="6100755" y="1551169"/>
        <a:ext cx="1782979" cy="1936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10/18/2022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10</a:t>
            </a:fld>
            <a:endParaRPr lang="en-US"/>
          </a:p>
        </p:txBody>
      </p:sp>
    </p:spTree>
    <p:extLst>
      <p:ext uri="{BB962C8B-B14F-4D97-AF65-F5344CB8AC3E}">
        <p14:creationId xmlns:p14="http://schemas.microsoft.com/office/powerpoint/2010/main" val="1560836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extLst>
      <p:ext uri="{BB962C8B-B14F-4D97-AF65-F5344CB8AC3E}">
        <p14:creationId xmlns:p14="http://schemas.microsoft.com/office/powerpoint/2010/main" val="2323311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18</a:t>
            </a:fld>
            <a:endParaRPr lang="en-US"/>
          </a:p>
        </p:txBody>
      </p:sp>
    </p:spTree>
    <p:extLst>
      <p:ext uri="{BB962C8B-B14F-4D97-AF65-F5344CB8AC3E}">
        <p14:creationId xmlns:p14="http://schemas.microsoft.com/office/powerpoint/2010/main" val="2713662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23</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28</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33</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34</a:t>
            </a:fld>
            <a:endParaRPr lang="en-US"/>
          </a:p>
        </p:txBody>
      </p:sp>
    </p:spTree>
    <p:extLst>
      <p:ext uri="{BB962C8B-B14F-4D97-AF65-F5344CB8AC3E}">
        <p14:creationId xmlns:p14="http://schemas.microsoft.com/office/powerpoint/2010/main" val="16330967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35</a:t>
            </a:fld>
            <a:endParaRPr lang="en-US"/>
          </a:p>
        </p:txBody>
      </p:sp>
    </p:spTree>
    <p:extLst>
      <p:ext uri="{BB962C8B-B14F-4D97-AF65-F5344CB8AC3E}">
        <p14:creationId xmlns:p14="http://schemas.microsoft.com/office/powerpoint/2010/main" val="2765691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extLst>
      <p:ext uri="{BB962C8B-B14F-4D97-AF65-F5344CB8AC3E}">
        <p14:creationId xmlns:p14="http://schemas.microsoft.com/office/powerpoint/2010/main" val="379771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7</a:t>
            </a:fld>
            <a:endParaRPr lang="en-US"/>
          </a:p>
        </p:txBody>
      </p:sp>
    </p:spTree>
    <p:extLst>
      <p:ext uri="{BB962C8B-B14F-4D97-AF65-F5344CB8AC3E}">
        <p14:creationId xmlns:p14="http://schemas.microsoft.com/office/powerpoint/2010/main" val="78417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extLst>
      <p:ext uri="{BB962C8B-B14F-4D97-AF65-F5344CB8AC3E}">
        <p14:creationId xmlns:p14="http://schemas.microsoft.com/office/powerpoint/2010/main" val="3389140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techhive.com/article/3269782/best-robot-vacuum-cleaners.html"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4.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obot at the British Library Science Fiction Exhibition">
            <a:extLst>
              <a:ext uri="{FF2B5EF4-FFF2-40B4-BE49-F238E27FC236}">
                <a16:creationId xmlns:a16="http://schemas.microsoft.com/office/drawing/2014/main" id="{AE5B7659-5440-4C5D-BF12-8650731C1C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based on slides by Svetlana </a:t>
            </a:r>
            <a:r>
              <a:rPr lang="en-US" sz="1600" dirty="0" err="1"/>
              <a:t>Lazepnik</a:t>
            </a:r>
            <a:r>
              <a:rPr lang="en-US" sz="1600" dirty="0"/>
              <a:t> 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Lst>
          </p:cNvPr>
          <p:cNvSpPr txBox="1"/>
          <p:nvPr/>
        </p:nvSpPr>
        <p:spPr>
          <a:xfrm>
            <a:off x="4648200" y="6324600"/>
            <a:ext cx="4381846" cy="461665"/>
          </a:xfrm>
          <a:prstGeom prst="rect">
            <a:avLst/>
          </a:prstGeom>
          <a:noFill/>
        </p:spPr>
        <p:txBody>
          <a:bodyPr wrap="square">
            <a:spAutoFit/>
          </a:bodyPr>
          <a:lstStyle/>
          <a:p>
            <a:pPr algn="r"/>
            <a:r>
              <a:rPr lang="en-US" sz="1200" dirty="0">
                <a:solidFill>
                  <a:schemeClr val="tx1">
                    <a:lumMod val="50000"/>
                  </a:schemeClr>
                </a:solidFill>
              </a:rPr>
              <a:t>Image: "Robot at the British Library Science Fiction Exhibition" </a:t>
            </a:r>
            <a:br>
              <a:rPr lang="en-US" sz="1200" dirty="0">
                <a:solidFill>
                  <a:schemeClr val="tx1">
                    <a:lumMod val="50000"/>
                  </a:schemeClr>
                </a:solidFill>
              </a:rPr>
            </a:br>
            <a:r>
              <a:rPr lang="en-US" sz="1200" dirty="0">
                <a:solidFill>
                  <a:schemeClr val="tx1">
                    <a:lumMod val="50000"/>
                  </a:schemeClr>
                </a:solidFill>
              </a:rPr>
              <a:t>by </a:t>
            </a:r>
            <a:r>
              <a:rPr lang="en-US" sz="1200" dirty="0" err="1">
                <a:solidFill>
                  <a:schemeClr val="tx1">
                    <a:lumMod val="50000"/>
                  </a:schemeClr>
                </a:solidFill>
              </a:rPr>
              <a:t>BadgerGravling</a:t>
            </a:r>
            <a:endParaRPr lang="en-US" sz="1200" dirty="0">
              <a:solidFill>
                <a:schemeClr val="tx1">
                  <a:lumMod val="50000"/>
                </a:schemeClr>
              </a:solidFill>
            </a:endParaRPr>
          </a:p>
        </p:txBody>
      </p:sp>
      <p:pic>
        <p:nvPicPr>
          <p:cNvPr id="1028" name="Picture 4" descr="Creative Commons License">
            <a:extLst>
              <a:ext uri="{FF2B5EF4-FFF2-40B4-BE49-F238E27FC236}">
                <a16:creationId xmlns:a16="http://schemas.microsoft.com/office/drawing/2014/main" id="{2BB06AE9-068B-4E97-8907-09A9E5C55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4" y="6388777"/>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A124C9-205E-4ABC-890A-F9FADE29D6F7}"/>
              </a:ext>
            </a:extLst>
          </p:cNvPr>
          <p:cNvSpPr txBox="1"/>
          <p:nvPr/>
        </p:nvSpPr>
        <p:spPr>
          <a:xfrm>
            <a:off x="1219200" y="6279488"/>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98398706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067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dirty="0"/>
              <a:t>Problem Specification: PEAS</a:t>
            </a:r>
          </a:p>
        </p:txBody>
      </p:sp>
      <p:grpSp>
        <p:nvGrpSpPr>
          <p:cNvPr id="4" name="Group 3">
            <a:extLst>
              <a:ext uri="{FF2B5EF4-FFF2-40B4-BE49-F238E27FC236}">
                <a16:creationId xmlns:a16="http://schemas.microsoft.com/office/drawing/2014/main" id="{BF18AA8D-DD4B-4916-A75B-38CD4C098EA3}"/>
              </a:ext>
            </a:extLst>
          </p:cNvPr>
          <p:cNvGrpSpPr/>
          <p:nvPr/>
        </p:nvGrpSpPr>
        <p:grpSpPr>
          <a:xfrm>
            <a:off x="3137807" y="990600"/>
            <a:ext cx="5410200" cy="2497307"/>
            <a:chOff x="9829800" y="1545479"/>
            <a:chExt cx="5410200" cy="2497307"/>
          </a:xfrm>
        </p:grpSpPr>
        <p:pic>
          <p:nvPicPr>
            <p:cNvPr id="6" name="Picture 4">
              <a:extLst>
                <a:ext uri="{FF2B5EF4-FFF2-40B4-BE49-F238E27FC236}">
                  <a16:creationId xmlns:a16="http://schemas.microsoft.com/office/drawing/2014/main" id="{DA24B479-BE69-463C-8624-3C566ACB5828}"/>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5" name="TextBox 4">
              <a:extLst>
                <a:ext uri="{FF2B5EF4-FFF2-40B4-BE49-F238E27FC236}">
                  <a16:creationId xmlns:a16="http://schemas.microsoft.com/office/drawing/2014/main" id="{C1B7C275-0483-401D-9E7D-2D8545C30C8B}"/>
                </a:ext>
              </a:extLst>
            </p:cNvPr>
            <p:cNvSpPr txBox="1"/>
            <p:nvPr/>
          </p:nvSpPr>
          <p:spPr>
            <a:xfrm>
              <a:off x="13773701" y="1545479"/>
              <a:ext cx="1466299" cy="646331"/>
            </a:xfrm>
            <a:prstGeom prst="rect">
              <a:avLst/>
            </a:prstGeom>
            <a:noFill/>
          </p:spPr>
          <p:txBody>
            <a:bodyPr wrap="none" rtlCol="0">
              <a:spAutoFit/>
            </a:bodyPr>
            <a:lstStyle/>
            <a:p>
              <a:pPr algn="r"/>
              <a:r>
                <a:rPr lang="en-US" b="1" dirty="0"/>
                <a:t>Performance </a:t>
              </a:r>
              <a:br>
                <a:rPr lang="en-US" b="1" dirty="0"/>
              </a:br>
              <a:r>
                <a:rPr lang="en-US" b="1" dirty="0"/>
                <a:t>measure</a:t>
              </a:r>
            </a:p>
          </p:txBody>
        </p:sp>
        <p:cxnSp>
          <p:nvCxnSpPr>
            <p:cNvPr id="8" name="Straight Arrow Connector 7">
              <a:extLst>
                <a:ext uri="{FF2B5EF4-FFF2-40B4-BE49-F238E27FC236}">
                  <a16:creationId xmlns:a16="http://schemas.microsoft.com/office/drawing/2014/main" id="{7DED69C6-1C77-47FC-A3AD-56ADBE1873BC}"/>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12" name="Content Placeholder 3">
            <a:extLst>
              <a:ext uri="{FF2B5EF4-FFF2-40B4-BE49-F238E27FC236}">
                <a16:creationId xmlns:a16="http://schemas.microsoft.com/office/drawing/2014/main" id="{CD643942-7178-4454-944F-5D344EDDD2EC}"/>
              </a:ext>
            </a:extLst>
          </p:cNvPr>
          <p:cNvGraphicFramePr>
            <a:graphicFrameLocks/>
          </p:cNvGraphicFramePr>
          <p:nvPr>
            <p:extLst>
              <p:ext uri="{D42A27DB-BD31-4B8C-83A1-F6EECF244321}">
                <p14:modId xmlns:p14="http://schemas.microsoft.com/office/powerpoint/2010/main" val="2900541184"/>
              </p:ext>
            </p:extLst>
          </p:nvPr>
        </p:nvGraphicFramePr>
        <p:xfrm>
          <a:off x="661307" y="3276600"/>
          <a:ext cx="7886700" cy="234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2886F2BB-619F-408F-B638-04009730ACC6}"/>
              </a:ext>
            </a:extLst>
          </p:cNvPr>
          <p:cNvSpPr/>
          <p:nvPr/>
        </p:nvSpPr>
        <p:spPr>
          <a:xfrm>
            <a:off x="685800" y="5576802"/>
            <a:ext cx="1752600" cy="1050926"/>
          </a:xfrm>
          <a:prstGeom prst="wedgeRoundRectCallout">
            <a:avLst>
              <a:gd name="adj1" fmla="val 375"/>
              <a:gd name="adj2" fmla="val -1142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utility and what is rational</a:t>
            </a:r>
          </a:p>
        </p:txBody>
      </p:sp>
      <p:sp>
        <p:nvSpPr>
          <p:cNvPr id="9" name="Speech Bubble: Rectangle with Corners Rounded 8">
            <a:extLst>
              <a:ext uri="{FF2B5EF4-FFF2-40B4-BE49-F238E27FC236}">
                <a16:creationId xmlns:a16="http://schemas.microsoft.com/office/drawing/2014/main" id="{9FC9BF3B-54B9-41E3-88E0-F20CB7D9B126}"/>
              </a:ext>
            </a:extLst>
          </p:cNvPr>
          <p:cNvSpPr/>
          <p:nvPr/>
        </p:nvSpPr>
        <p:spPr>
          <a:xfrm>
            <a:off x="2604407" y="5486401"/>
            <a:ext cx="2196193" cy="1141328"/>
          </a:xfrm>
          <a:prstGeom prst="wedgeRoundRectCallout">
            <a:avLst>
              <a:gd name="adj1" fmla="val -6332"/>
              <a:gd name="adj2" fmla="val -100312"/>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Components and rules of how actions affect the environment.</a:t>
            </a:r>
          </a:p>
        </p:txBody>
      </p:sp>
      <p:sp>
        <p:nvSpPr>
          <p:cNvPr id="10" name="Speech Bubble: Rectangle with Corners Rounded 9">
            <a:extLst>
              <a:ext uri="{FF2B5EF4-FFF2-40B4-BE49-F238E27FC236}">
                <a16:creationId xmlns:a16="http://schemas.microsoft.com/office/drawing/2014/main" id="{396B8513-B52A-4A07-9297-B582C27B4EC6}"/>
              </a:ext>
            </a:extLst>
          </p:cNvPr>
          <p:cNvSpPr/>
          <p:nvPr/>
        </p:nvSpPr>
        <p:spPr>
          <a:xfrm>
            <a:off x="4876800" y="5549858"/>
            <a:ext cx="1524000" cy="1050926"/>
          </a:xfrm>
          <a:prstGeom prst="wedgeRoundRectCallout">
            <a:avLst>
              <a:gd name="adj1" fmla="val 375"/>
              <a:gd name="adj2" fmla="val -1104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available actions</a:t>
            </a:r>
          </a:p>
        </p:txBody>
      </p:sp>
      <p:sp>
        <p:nvSpPr>
          <p:cNvPr id="11" name="Speech Bubble: Rectangle with Corners Rounded 10">
            <a:extLst>
              <a:ext uri="{FF2B5EF4-FFF2-40B4-BE49-F238E27FC236}">
                <a16:creationId xmlns:a16="http://schemas.microsoft.com/office/drawing/2014/main" id="{9F17723E-DC67-44C6-BAD2-8D1C55879410}"/>
              </a:ext>
            </a:extLst>
          </p:cNvPr>
          <p:cNvSpPr/>
          <p:nvPr/>
        </p:nvSpPr>
        <p:spPr>
          <a:xfrm>
            <a:off x="6934200" y="5486400"/>
            <a:ext cx="1524000" cy="760328"/>
          </a:xfrm>
          <a:prstGeom prst="wedgeRoundRectCallout">
            <a:avLst>
              <a:gd name="adj1" fmla="val 5137"/>
              <a:gd name="adj2" fmla="val -11997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percepts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Example: Automated Taxi Driver</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425525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4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Spam Filter</a:t>
            </a:r>
          </a:p>
        </p:txBody>
      </p:sp>
      <p:graphicFrame>
        <p:nvGraphicFramePr>
          <p:cNvPr id="4" name="Content Placeholder 3">
            <a:extLst>
              <a:ext uri="{FF2B5EF4-FFF2-40B4-BE49-F238E27FC236}">
                <a16:creationId xmlns:a16="http://schemas.microsoft.com/office/drawing/2014/main" id="{09294F42-7A2C-44CE-A164-897670526B5D}"/>
              </a:ext>
            </a:extLst>
          </p:cNvPr>
          <p:cNvGraphicFramePr>
            <a:graphicFrameLocks noGrp="1"/>
          </p:cNvGraphicFramePr>
          <p:nvPr>
            <p:ph idx="1"/>
            <p:extLst>
              <p:ext uri="{D42A27DB-BD31-4B8C-83A1-F6EECF244321}">
                <p14:modId xmlns:p14="http://schemas.microsoft.com/office/powerpoint/2010/main" val="27551749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8884686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074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Types</a:t>
            </a:r>
          </a:p>
        </p:txBody>
      </p:sp>
      <p:sp>
        <p:nvSpPr>
          <p:cNvPr id="17411" name="Rectangle 3"/>
          <p:cNvSpPr>
            <a:spLocks noGrp="1" noChangeArrowheads="1"/>
          </p:cNvSpPr>
          <p:nvPr>
            <p:ph idx="1"/>
          </p:nvPr>
        </p:nvSpPr>
        <p:spPr/>
        <p:txBody>
          <a:bodyPr>
            <a:normAutofit lnSpcReduction="10000"/>
          </a:bodyPr>
          <a:lstStyle/>
          <a:p>
            <a:r>
              <a:rPr lang="en-US" sz="2400" b="1" dirty="0">
                <a:solidFill>
                  <a:srgbClr val="FF0000"/>
                </a:solidFill>
              </a:rPr>
              <a:t>Fully observable (vs. partially observable): </a:t>
            </a:r>
            <a:r>
              <a:rPr lang="en-US" dirty="0"/>
              <a:t>The</a:t>
            </a:r>
            <a:r>
              <a:rPr lang="en-US" sz="2400" dirty="0"/>
              <a:t> agent's sensors give it access to the complete state of the environment at each point in time.</a:t>
            </a:r>
          </a:p>
          <a:p>
            <a:r>
              <a:rPr lang="en-US" sz="2400" b="1" dirty="0">
                <a:solidFill>
                  <a:srgbClr val="FF0000"/>
                </a:solidFill>
              </a:rPr>
              <a:t>Deterministic (vs. stochastic): </a:t>
            </a:r>
            <a:r>
              <a:rPr lang="en-US" sz="2400" dirty="0"/>
              <a:t>The next state of the environment is completely determined by the current state and the agent’s action.</a:t>
            </a:r>
          </a:p>
          <a:p>
            <a:pPr lvl="1"/>
            <a:r>
              <a:rPr lang="en-US" b="1" dirty="0">
                <a:solidFill>
                  <a:srgbClr val="FF0000"/>
                </a:solidFill>
              </a:rPr>
              <a:t>Strategic:</a:t>
            </a:r>
            <a:r>
              <a:rPr lang="en-US" dirty="0">
                <a:solidFill>
                  <a:srgbClr val="FF0000"/>
                </a:solidFill>
              </a:rPr>
              <a:t> </a:t>
            </a:r>
            <a:r>
              <a:rPr lang="en-US" sz="2000" dirty="0"/>
              <a:t>the environment mechanics are deterministic, but the next state is also determined by the actions of other agents who follow their own strategy. This makes the environment look stochastic to out agent.</a:t>
            </a:r>
          </a:p>
          <a:p>
            <a:r>
              <a:rPr lang="en-US" sz="2400" b="1" dirty="0">
                <a:solidFill>
                  <a:srgbClr val="FF0000"/>
                </a:solidFill>
              </a:rPr>
              <a:t>Episodic (vs. sequential): </a:t>
            </a:r>
            <a:r>
              <a:rPr lang="en-US" sz="2400" dirty="0"/>
              <a:t>Episode = get precept + do action. </a:t>
            </a:r>
            <a:br>
              <a:rPr lang="en-US" sz="2400" dirty="0"/>
            </a:br>
            <a:r>
              <a:rPr lang="en-US" sz="2400" dirty="0"/>
              <a:t>The agent's choice of action in one episode does not affect the next episodes.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Environment Types</a:t>
            </a:r>
          </a:p>
        </p:txBody>
      </p:sp>
      <p:sp>
        <p:nvSpPr>
          <p:cNvPr id="18435" name="Rectangle 3"/>
          <p:cNvSpPr>
            <a:spLocks noGrp="1" noChangeArrowheads="1"/>
          </p:cNvSpPr>
          <p:nvPr>
            <p:ph idx="1"/>
          </p:nvPr>
        </p:nvSpPr>
        <p:spPr/>
        <p:txBody>
          <a:bodyPr/>
          <a:lstStyle/>
          <a:p>
            <a:r>
              <a:rPr lang="en-US" b="1" dirty="0">
                <a:solidFill>
                  <a:srgbClr val="FF0000"/>
                </a:solidFill>
              </a:rPr>
              <a:t>Static (vs. dynamic): </a:t>
            </a:r>
            <a:r>
              <a:rPr lang="en-US" dirty="0"/>
              <a:t>The environment is not changing while an agent is deliberating.</a:t>
            </a:r>
          </a:p>
          <a:p>
            <a:pPr lvl="1"/>
            <a:r>
              <a:rPr lang="en-US" b="1" dirty="0" err="1">
                <a:solidFill>
                  <a:srgbClr val="FF0000"/>
                </a:solidFill>
              </a:rPr>
              <a:t>Semidynamic</a:t>
            </a:r>
            <a:r>
              <a:rPr lang="en-US" b="1" dirty="0">
                <a:solidFill>
                  <a:srgbClr val="FF0000"/>
                </a:solidFill>
              </a:rPr>
              <a:t>:</a:t>
            </a:r>
            <a:r>
              <a:rPr lang="en-US" dirty="0">
                <a:solidFill>
                  <a:srgbClr val="FF0000"/>
                </a:solidFill>
              </a:rPr>
              <a:t> </a:t>
            </a:r>
            <a:r>
              <a:rPr lang="en-US" dirty="0"/>
              <a:t>the environment does not change while deliberating, but the agent's performance score depends on how fast it acts.</a:t>
            </a:r>
          </a:p>
          <a:p>
            <a:r>
              <a:rPr lang="en-US" b="1" dirty="0">
                <a:solidFill>
                  <a:srgbClr val="FF0000"/>
                </a:solidFill>
              </a:rPr>
              <a:t>Discrete (vs. continuous): </a:t>
            </a:r>
            <a:r>
              <a:rPr lang="en-US" dirty="0"/>
              <a:t>The environment provides a fixed number of distinct percepts, actions, and environment states.</a:t>
            </a:r>
          </a:p>
          <a:p>
            <a:pPr lvl="1"/>
            <a:r>
              <a:rPr lang="en-US" dirty="0"/>
              <a:t>Time can also evolve in a discrete or continuous fashion.</a:t>
            </a:r>
          </a:p>
          <a:p>
            <a:r>
              <a:rPr lang="en-US" b="1" dirty="0">
                <a:solidFill>
                  <a:srgbClr val="FF0000"/>
                </a:solidFill>
              </a:rPr>
              <a:t>Single agent (vs. multi-agent): </a:t>
            </a:r>
            <a:r>
              <a:rPr lang="en-US" dirty="0"/>
              <a:t>An agent operating by itself in an environment.</a:t>
            </a:r>
          </a:p>
          <a:p>
            <a:r>
              <a:rPr lang="en-US" b="1" dirty="0">
                <a:solidFill>
                  <a:srgbClr val="FF0000"/>
                </a:solidFill>
              </a:rPr>
              <a:t>Known (vs. unknown): </a:t>
            </a:r>
            <a:r>
              <a:rPr lang="en-US" dirty="0"/>
              <a:t>The agent knows the rules of the environment.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8763000" cy="1143000"/>
          </a:xfrm>
        </p:spPr>
        <p:txBody>
          <a:bodyPr/>
          <a:lstStyle/>
          <a:p>
            <a:r>
              <a:rPr lang="en-US" dirty="0"/>
              <a:t>Examples of Different Environments</a:t>
            </a:r>
          </a:p>
        </p:txBody>
      </p:sp>
      <p:sp>
        <p:nvSpPr>
          <p:cNvPr id="19459" name="Rectangle 3"/>
          <p:cNvSpPr>
            <a:spLocks noGrp="1" noChangeArrowheads="1"/>
          </p:cNvSpPr>
          <p:nvPr>
            <p:ph idx="1"/>
          </p:nvPr>
        </p:nvSpPr>
        <p:spPr>
          <a:xfrm>
            <a:off x="313758" y="3237809"/>
            <a:ext cx="1600200" cy="4408074"/>
          </a:xfrm>
        </p:spPr>
        <p:txBody>
          <a:bodyPr>
            <a:normAutofit/>
          </a:bodyPr>
          <a:lstStyle/>
          <a:p>
            <a:pPr>
              <a:lnSpc>
                <a:spcPct val="80000"/>
              </a:lnSpc>
              <a:buFontTx/>
              <a:buNone/>
            </a:pPr>
            <a:r>
              <a:rPr lang="en-US" sz="1800" dirty="0"/>
              <a:t>Observable</a:t>
            </a:r>
            <a:br>
              <a:rPr lang="en-US" sz="1800" dirty="0"/>
            </a:br>
            <a:r>
              <a:rPr lang="en-US" sz="1800" dirty="0"/>
              <a:t>	</a:t>
            </a:r>
          </a:p>
          <a:p>
            <a:pPr>
              <a:lnSpc>
                <a:spcPct val="80000"/>
              </a:lnSpc>
              <a:buFontTx/>
              <a:buNone/>
            </a:pPr>
            <a:r>
              <a:rPr lang="en-US" sz="1800" dirty="0"/>
              <a:t>Deterministic		</a:t>
            </a:r>
          </a:p>
          <a:p>
            <a:pPr>
              <a:lnSpc>
                <a:spcPct val="80000"/>
              </a:lnSpc>
              <a:buFontTx/>
              <a:buNone/>
            </a:pPr>
            <a:r>
              <a:rPr lang="en-US" sz="1800" dirty="0"/>
              <a:t>Episodic </a:t>
            </a:r>
            <a:br>
              <a:rPr lang="en-US" sz="1800" dirty="0"/>
            </a:br>
            <a:r>
              <a:rPr lang="en-US" sz="1800" dirty="0"/>
              <a:t>         		</a:t>
            </a:r>
          </a:p>
          <a:p>
            <a:pPr>
              <a:lnSpc>
                <a:spcPct val="80000"/>
              </a:lnSpc>
              <a:buFontTx/>
              <a:buNone/>
            </a:pPr>
            <a:r>
              <a:rPr lang="en-US" sz="1800" dirty="0"/>
              <a:t>Static			</a:t>
            </a:r>
          </a:p>
          <a:p>
            <a:pPr>
              <a:lnSpc>
                <a:spcPct val="80000"/>
              </a:lnSpc>
              <a:buFontTx/>
              <a:buNone/>
            </a:pPr>
            <a:r>
              <a:rPr lang="en-US" sz="1800" dirty="0"/>
              <a:t>Discrete		</a:t>
            </a:r>
          </a:p>
          <a:p>
            <a:pPr>
              <a:lnSpc>
                <a:spcPct val="80000"/>
              </a:lnSpc>
              <a:buFontTx/>
              <a:buNone/>
            </a:pPr>
            <a:r>
              <a:rPr lang="en-US" sz="1800" dirty="0"/>
              <a:t>Single agent		</a:t>
            </a:r>
          </a:p>
        </p:txBody>
      </p:sp>
      <p:grpSp>
        <p:nvGrpSpPr>
          <p:cNvPr id="2" name="Group 1">
            <a:extLst>
              <a:ext uri="{FF2B5EF4-FFF2-40B4-BE49-F238E27FC236}">
                <a16:creationId xmlns:a16="http://schemas.microsoft.com/office/drawing/2014/main" id="{8ED63E2F-FB0A-47F2-BA77-917D93FA067F}"/>
              </a:ext>
            </a:extLst>
          </p:cNvPr>
          <p:cNvGrpSpPr/>
          <p:nvPr/>
        </p:nvGrpSpPr>
        <p:grpSpPr>
          <a:xfrm>
            <a:off x="1752600" y="3094037"/>
            <a:ext cx="6406580" cy="3306763"/>
            <a:chOff x="1752600" y="3094037"/>
            <a:chExt cx="7160295" cy="3505200"/>
          </a:xfrm>
        </p:grpSpPr>
        <p:sp>
          <p:nvSpPr>
            <p:cNvPr id="5" name="Rectangle 4"/>
            <p:cNvSpPr/>
            <p:nvPr/>
          </p:nvSpPr>
          <p:spPr>
            <a:xfrm>
              <a:off x="3747254" y="3246437"/>
              <a:ext cx="695496" cy="391495"/>
            </a:xfrm>
            <a:prstGeom prst="rect">
              <a:avLst/>
            </a:prstGeom>
          </p:spPr>
          <p:txBody>
            <a:bodyPr wrap="none">
              <a:spAutoFit/>
            </a:bodyPr>
            <a:lstStyle/>
            <a:p>
              <a:r>
                <a:rPr lang="en-US" dirty="0"/>
                <a:t>Fully</a:t>
              </a:r>
            </a:p>
          </p:txBody>
        </p:sp>
        <p:sp>
          <p:nvSpPr>
            <p:cNvPr id="6" name="Rectangle 5"/>
            <p:cNvSpPr/>
            <p:nvPr/>
          </p:nvSpPr>
          <p:spPr>
            <a:xfrm>
              <a:off x="5576054" y="3246437"/>
              <a:ext cx="1050089" cy="391495"/>
            </a:xfrm>
            <a:prstGeom prst="rect">
              <a:avLst/>
            </a:prstGeom>
          </p:spPr>
          <p:txBody>
            <a:bodyPr wrap="none">
              <a:spAutoFit/>
            </a:bodyPr>
            <a:lstStyle/>
            <a:p>
              <a:r>
                <a:rPr lang="en-US" dirty="0"/>
                <a:t>Partially</a:t>
              </a:r>
            </a:p>
          </p:txBody>
        </p:sp>
        <p:sp>
          <p:nvSpPr>
            <p:cNvPr id="7" name="Rectangle 6"/>
            <p:cNvSpPr/>
            <p:nvPr/>
          </p:nvSpPr>
          <p:spPr>
            <a:xfrm>
              <a:off x="7481054" y="3246437"/>
              <a:ext cx="1050089" cy="391495"/>
            </a:xfrm>
            <a:prstGeom prst="rect">
              <a:avLst/>
            </a:prstGeom>
          </p:spPr>
          <p:txBody>
            <a:bodyPr wrap="none">
              <a:spAutoFit/>
            </a:bodyPr>
            <a:lstStyle/>
            <a:p>
              <a:r>
                <a:rPr lang="en-US" dirty="0"/>
                <a:t>Partially</a:t>
              </a:r>
            </a:p>
          </p:txBody>
        </p:sp>
        <p:sp>
          <p:nvSpPr>
            <p:cNvPr id="8" name="Rectangle 7"/>
            <p:cNvSpPr/>
            <p:nvPr/>
          </p:nvSpPr>
          <p:spPr>
            <a:xfrm>
              <a:off x="3747254" y="3779837"/>
              <a:ext cx="1118598" cy="391495"/>
            </a:xfrm>
            <a:prstGeom prst="rect">
              <a:avLst/>
            </a:prstGeom>
          </p:spPr>
          <p:txBody>
            <a:bodyPr wrap="none">
              <a:spAutoFit/>
            </a:bodyPr>
            <a:lstStyle/>
            <a:p>
              <a:r>
                <a:rPr lang="en-US" dirty="0"/>
                <a:t>Strategic</a:t>
              </a:r>
            </a:p>
          </p:txBody>
        </p:sp>
        <p:sp>
          <p:nvSpPr>
            <p:cNvPr id="9" name="Rectangle 8"/>
            <p:cNvSpPr/>
            <p:nvPr/>
          </p:nvSpPr>
          <p:spPr>
            <a:xfrm>
              <a:off x="5474118" y="3657599"/>
              <a:ext cx="1324345" cy="685117"/>
            </a:xfrm>
            <a:prstGeom prst="rect">
              <a:avLst/>
            </a:prstGeom>
          </p:spPr>
          <p:txBody>
            <a:bodyPr wrap="none">
              <a:spAutoFit/>
            </a:bodyPr>
            <a:lstStyle/>
            <a:p>
              <a:pPr algn="ctr"/>
              <a:r>
                <a:rPr lang="en-US" dirty="0"/>
                <a:t>Stochastic </a:t>
              </a:r>
              <a:br>
                <a:rPr lang="en-US" dirty="0"/>
              </a:br>
              <a:r>
                <a:rPr lang="en-US" dirty="0"/>
                <a:t>+Strategic</a:t>
              </a:r>
            </a:p>
          </p:txBody>
        </p:sp>
        <p:sp>
          <p:nvSpPr>
            <p:cNvPr id="10" name="Rectangle 9"/>
            <p:cNvSpPr/>
            <p:nvPr/>
          </p:nvSpPr>
          <p:spPr>
            <a:xfrm>
              <a:off x="7484972" y="3798948"/>
              <a:ext cx="1265222" cy="391495"/>
            </a:xfrm>
            <a:prstGeom prst="rect">
              <a:avLst/>
            </a:prstGeom>
          </p:spPr>
          <p:txBody>
            <a:bodyPr wrap="none">
              <a:spAutoFit/>
            </a:bodyPr>
            <a:lstStyle/>
            <a:p>
              <a:r>
                <a:rPr lang="en-US" dirty="0"/>
                <a:t>Stochastic</a:t>
              </a:r>
            </a:p>
          </p:txBody>
        </p:sp>
        <p:sp>
          <p:nvSpPr>
            <p:cNvPr id="11" name="Rectangle 10"/>
            <p:cNvSpPr/>
            <p:nvPr/>
          </p:nvSpPr>
          <p:spPr>
            <a:xfrm>
              <a:off x="3747254" y="4313237"/>
              <a:ext cx="1316605" cy="391495"/>
            </a:xfrm>
            <a:prstGeom prst="rect">
              <a:avLst/>
            </a:prstGeom>
          </p:spPr>
          <p:txBody>
            <a:bodyPr wrap="none">
              <a:spAutoFit/>
            </a:bodyPr>
            <a:lstStyle/>
            <a:p>
              <a:r>
                <a:rPr lang="en-US" dirty="0"/>
                <a:t>Sequential</a:t>
              </a:r>
            </a:p>
          </p:txBody>
        </p:sp>
        <p:sp>
          <p:nvSpPr>
            <p:cNvPr id="12" name="Rectangle 11"/>
            <p:cNvSpPr/>
            <p:nvPr/>
          </p:nvSpPr>
          <p:spPr>
            <a:xfrm>
              <a:off x="5562600" y="4332347"/>
              <a:ext cx="1316605" cy="391495"/>
            </a:xfrm>
            <a:prstGeom prst="rect">
              <a:avLst/>
            </a:prstGeom>
          </p:spPr>
          <p:txBody>
            <a:bodyPr wrap="none">
              <a:spAutoFit/>
            </a:bodyPr>
            <a:lstStyle/>
            <a:p>
              <a:r>
                <a:rPr lang="en-US" dirty="0"/>
                <a:t>Sequential</a:t>
              </a:r>
            </a:p>
          </p:txBody>
        </p:sp>
        <p:sp>
          <p:nvSpPr>
            <p:cNvPr id="13" name="Rectangle 12"/>
            <p:cNvSpPr/>
            <p:nvPr/>
          </p:nvSpPr>
          <p:spPr>
            <a:xfrm>
              <a:off x="7481054" y="4313237"/>
              <a:ext cx="1316605" cy="391495"/>
            </a:xfrm>
            <a:prstGeom prst="rect">
              <a:avLst/>
            </a:prstGeom>
          </p:spPr>
          <p:txBody>
            <a:bodyPr wrap="none">
              <a:spAutoFit/>
            </a:bodyPr>
            <a:lstStyle/>
            <a:p>
              <a:r>
                <a:rPr lang="en-US" dirty="0"/>
                <a:t>Sequential</a:t>
              </a:r>
            </a:p>
          </p:txBody>
        </p:sp>
        <p:sp>
          <p:nvSpPr>
            <p:cNvPr id="14" name="Rectangle 13"/>
            <p:cNvSpPr/>
            <p:nvPr/>
          </p:nvSpPr>
          <p:spPr>
            <a:xfrm>
              <a:off x="3747254" y="4884617"/>
              <a:ext cx="1605625" cy="391495"/>
            </a:xfrm>
            <a:prstGeom prst="rect">
              <a:avLst/>
            </a:prstGeom>
          </p:spPr>
          <p:txBody>
            <a:bodyPr wrap="none">
              <a:spAutoFit/>
            </a:bodyPr>
            <a:lstStyle/>
            <a:p>
              <a:r>
                <a:rPr lang="en-US" dirty="0" err="1"/>
                <a:t>Semidynamic</a:t>
              </a:r>
              <a:endParaRPr lang="en-US" dirty="0"/>
            </a:p>
          </p:txBody>
        </p:sp>
        <p:sp>
          <p:nvSpPr>
            <p:cNvPr id="15" name="Rectangle 14"/>
            <p:cNvSpPr/>
            <p:nvPr/>
          </p:nvSpPr>
          <p:spPr>
            <a:xfrm>
              <a:off x="7493387" y="4865507"/>
              <a:ext cx="1116519" cy="391495"/>
            </a:xfrm>
            <a:prstGeom prst="rect">
              <a:avLst/>
            </a:prstGeom>
          </p:spPr>
          <p:txBody>
            <a:bodyPr wrap="none">
              <a:spAutoFit/>
            </a:bodyPr>
            <a:lstStyle/>
            <a:p>
              <a:r>
                <a:rPr lang="en-US" dirty="0"/>
                <a:t>Dynamic</a:t>
              </a:r>
            </a:p>
          </p:txBody>
        </p:sp>
        <p:sp>
          <p:nvSpPr>
            <p:cNvPr id="16" name="Rectangle 15"/>
            <p:cNvSpPr/>
            <p:nvPr/>
          </p:nvSpPr>
          <p:spPr>
            <a:xfrm>
              <a:off x="5576054" y="4903728"/>
              <a:ext cx="783141" cy="391495"/>
            </a:xfrm>
            <a:prstGeom prst="rect">
              <a:avLst/>
            </a:prstGeom>
          </p:spPr>
          <p:txBody>
            <a:bodyPr wrap="none">
              <a:spAutoFit/>
            </a:bodyPr>
            <a:lstStyle/>
            <a:p>
              <a:r>
                <a:rPr lang="en-US" dirty="0"/>
                <a:t>Static</a:t>
              </a:r>
            </a:p>
          </p:txBody>
        </p:sp>
        <p:sp>
          <p:nvSpPr>
            <p:cNvPr id="17" name="Rectangle 16"/>
            <p:cNvSpPr/>
            <p:nvPr/>
          </p:nvSpPr>
          <p:spPr>
            <a:xfrm>
              <a:off x="3747254" y="5437127"/>
              <a:ext cx="1060622" cy="391495"/>
            </a:xfrm>
            <a:prstGeom prst="rect">
              <a:avLst/>
            </a:prstGeom>
          </p:spPr>
          <p:txBody>
            <a:bodyPr wrap="none">
              <a:spAutoFit/>
            </a:bodyPr>
            <a:lstStyle/>
            <a:p>
              <a:r>
                <a:rPr lang="en-US" dirty="0"/>
                <a:t>Discrete</a:t>
              </a:r>
            </a:p>
          </p:txBody>
        </p:sp>
        <p:sp>
          <p:nvSpPr>
            <p:cNvPr id="18" name="Rectangle 17"/>
            <p:cNvSpPr/>
            <p:nvPr/>
          </p:nvSpPr>
          <p:spPr>
            <a:xfrm>
              <a:off x="5576054" y="5418017"/>
              <a:ext cx="1060622" cy="391495"/>
            </a:xfrm>
            <a:prstGeom prst="rect">
              <a:avLst/>
            </a:prstGeom>
          </p:spPr>
          <p:txBody>
            <a:bodyPr wrap="none">
              <a:spAutoFit/>
            </a:bodyPr>
            <a:lstStyle/>
            <a:p>
              <a:r>
                <a:rPr lang="en-US" dirty="0"/>
                <a:t>Discrete</a:t>
              </a:r>
            </a:p>
          </p:txBody>
        </p:sp>
        <p:sp>
          <p:nvSpPr>
            <p:cNvPr id="19" name="Rectangle 18"/>
            <p:cNvSpPr/>
            <p:nvPr/>
          </p:nvSpPr>
          <p:spPr>
            <a:xfrm>
              <a:off x="7508502" y="5418017"/>
              <a:ext cx="1404393" cy="391495"/>
            </a:xfrm>
            <a:prstGeom prst="rect">
              <a:avLst/>
            </a:prstGeom>
          </p:spPr>
          <p:txBody>
            <a:bodyPr wrap="none">
              <a:spAutoFit/>
            </a:bodyPr>
            <a:lstStyle/>
            <a:p>
              <a:r>
                <a:rPr lang="en-US" dirty="0"/>
                <a:t>Continuous</a:t>
              </a:r>
            </a:p>
          </p:txBody>
        </p:sp>
        <p:sp>
          <p:nvSpPr>
            <p:cNvPr id="20" name="Rectangle 19"/>
            <p:cNvSpPr/>
            <p:nvPr/>
          </p:nvSpPr>
          <p:spPr>
            <a:xfrm>
              <a:off x="3747253" y="6027617"/>
              <a:ext cx="767160" cy="391495"/>
            </a:xfrm>
            <a:prstGeom prst="rect">
              <a:avLst/>
            </a:prstGeom>
          </p:spPr>
          <p:txBody>
            <a:bodyPr wrap="none">
              <a:spAutoFit/>
            </a:bodyPr>
            <a:lstStyle/>
            <a:p>
              <a:r>
                <a:rPr lang="en-US" dirty="0"/>
                <a:t>Multi</a:t>
              </a:r>
            </a:p>
          </p:txBody>
        </p:sp>
        <p:sp>
          <p:nvSpPr>
            <p:cNvPr id="21" name="Rectangle 20"/>
            <p:cNvSpPr/>
            <p:nvPr/>
          </p:nvSpPr>
          <p:spPr>
            <a:xfrm>
              <a:off x="5611572" y="6027617"/>
              <a:ext cx="767160" cy="391495"/>
            </a:xfrm>
            <a:prstGeom prst="rect">
              <a:avLst/>
            </a:prstGeom>
          </p:spPr>
          <p:txBody>
            <a:bodyPr wrap="none">
              <a:spAutoFit/>
            </a:bodyPr>
            <a:lstStyle/>
            <a:p>
              <a:r>
                <a:rPr lang="en-US" dirty="0"/>
                <a:t>Multi</a:t>
              </a:r>
            </a:p>
          </p:txBody>
        </p:sp>
        <p:sp>
          <p:nvSpPr>
            <p:cNvPr id="22" name="Rectangle 21"/>
            <p:cNvSpPr/>
            <p:nvPr/>
          </p:nvSpPr>
          <p:spPr>
            <a:xfrm>
              <a:off x="7516573" y="6046727"/>
              <a:ext cx="767160" cy="391495"/>
            </a:xfrm>
            <a:prstGeom prst="rect">
              <a:avLst/>
            </a:prstGeom>
          </p:spPr>
          <p:txBody>
            <a:bodyPr wrap="none">
              <a:spAutoFit/>
            </a:bodyPr>
            <a:lstStyle/>
            <a:p>
              <a:r>
                <a:rPr lang="en-US" dirty="0"/>
                <a:t>Multi</a:t>
              </a:r>
            </a:p>
          </p:txBody>
        </p:sp>
        <p:sp>
          <p:nvSpPr>
            <p:cNvPr id="23" name="Rectangle 22"/>
            <p:cNvSpPr/>
            <p:nvPr/>
          </p:nvSpPr>
          <p:spPr>
            <a:xfrm>
              <a:off x="1828800" y="3246437"/>
              <a:ext cx="695496" cy="391495"/>
            </a:xfrm>
            <a:prstGeom prst="rect">
              <a:avLst/>
            </a:prstGeom>
          </p:spPr>
          <p:txBody>
            <a:bodyPr wrap="none">
              <a:spAutoFit/>
            </a:bodyPr>
            <a:lstStyle/>
            <a:p>
              <a:r>
                <a:rPr lang="en-US" dirty="0"/>
                <a:t>Fully</a:t>
              </a:r>
            </a:p>
          </p:txBody>
        </p:sp>
        <p:sp>
          <p:nvSpPr>
            <p:cNvPr id="24" name="Rectangle 23"/>
            <p:cNvSpPr/>
            <p:nvPr/>
          </p:nvSpPr>
          <p:spPr>
            <a:xfrm>
              <a:off x="1828800" y="3779837"/>
              <a:ext cx="1667444" cy="400110"/>
            </a:xfrm>
            <a:prstGeom prst="rect">
              <a:avLst/>
            </a:prstGeom>
          </p:spPr>
          <p:txBody>
            <a:bodyPr wrap="none">
              <a:spAutoFit/>
            </a:bodyPr>
            <a:lstStyle/>
            <a:p>
              <a:r>
                <a:rPr lang="en-US" dirty="0"/>
                <a:t>Deterministic</a:t>
              </a:r>
            </a:p>
          </p:txBody>
        </p:sp>
        <p:sp>
          <p:nvSpPr>
            <p:cNvPr id="25" name="Rectangle 24"/>
            <p:cNvSpPr/>
            <p:nvPr/>
          </p:nvSpPr>
          <p:spPr>
            <a:xfrm>
              <a:off x="1828800" y="4313237"/>
              <a:ext cx="1068148" cy="391495"/>
            </a:xfrm>
            <a:prstGeom prst="rect">
              <a:avLst/>
            </a:prstGeom>
          </p:spPr>
          <p:txBody>
            <a:bodyPr wrap="none">
              <a:spAutoFit/>
            </a:bodyPr>
            <a:lstStyle/>
            <a:p>
              <a:r>
                <a:rPr lang="en-US" dirty="0"/>
                <a:t>Episodic</a:t>
              </a:r>
            </a:p>
          </p:txBody>
        </p:sp>
        <p:sp>
          <p:nvSpPr>
            <p:cNvPr id="26" name="Rectangle 25"/>
            <p:cNvSpPr/>
            <p:nvPr/>
          </p:nvSpPr>
          <p:spPr>
            <a:xfrm>
              <a:off x="1828800" y="4884617"/>
              <a:ext cx="783141" cy="391495"/>
            </a:xfrm>
            <a:prstGeom prst="rect">
              <a:avLst/>
            </a:prstGeom>
          </p:spPr>
          <p:txBody>
            <a:bodyPr wrap="none">
              <a:spAutoFit/>
            </a:bodyPr>
            <a:lstStyle/>
            <a:p>
              <a:r>
                <a:rPr lang="en-US" dirty="0"/>
                <a:t>Static</a:t>
              </a:r>
            </a:p>
          </p:txBody>
        </p:sp>
        <p:sp>
          <p:nvSpPr>
            <p:cNvPr id="27" name="Rectangle 26"/>
            <p:cNvSpPr/>
            <p:nvPr/>
          </p:nvSpPr>
          <p:spPr>
            <a:xfrm>
              <a:off x="1828800" y="5437127"/>
              <a:ext cx="1060622" cy="391495"/>
            </a:xfrm>
            <a:prstGeom prst="rect">
              <a:avLst/>
            </a:prstGeom>
          </p:spPr>
          <p:txBody>
            <a:bodyPr wrap="none">
              <a:spAutoFit/>
            </a:bodyPr>
            <a:lstStyle/>
            <a:p>
              <a:r>
                <a:rPr lang="en-US" dirty="0"/>
                <a:t>Discrete</a:t>
              </a:r>
            </a:p>
          </p:txBody>
        </p:sp>
        <p:sp>
          <p:nvSpPr>
            <p:cNvPr id="28" name="Rectangle 27"/>
            <p:cNvSpPr/>
            <p:nvPr/>
          </p:nvSpPr>
          <p:spPr>
            <a:xfrm>
              <a:off x="1828800" y="6027617"/>
              <a:ext cx="829865" cy="391495"/>
            </a:xfrm>
            <a:prstGeom prst="rect">
              <a:avLst/>
            </a:prstGeom>
          </p:spPr>
          <p:txBody>
            <a:bodyPr wrap="none">
              <a:spAutoFit/>
            </a:bodyPr>
            <a:lstStyle/>
            <a:p>
              <a:r>
                <a:rPr lang="en-US" dirty="0"/>
                <a:t>Single</a:t>
              </a:r>
            </a:p>
          </p:txBody>
        </p:sp>
        <p:sp>
          <p:nvSpPr>
            <p:cNvPr id="29" name="Rectangle 28"/>
            <p:cNvSpPr/>
            <p:nvPr/>
          </p:nvSpPr>
          <p:spPr>
            <a:xfrm>
              <a:off x="1752600" y="3094037"/>
              <a:ext cx="7100054"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pic>
        <p:nvPicPr>
          <p:cNvPr id="45060" name="Picture 4"/>
          <p:cNvPicPr>
            <a:picLocks noChangeAspect="1" noChangeArrowheads="1"/>
          </p:cNvPicPr>
          <p:nvPr/>
        </p:nvPicPr>
        <p:blipFill>
          <a:blip r:embed="rId3" cstate="print"/>
          <a:srcRect/>
          <a:stretch>
            <a:fillRect/>
          </a:stretch>
        </p:blipFill>
        <p:spPr bwMode="auto">
          <a:xfrm>
            <a:off x="3581400" y="1143000"/>
            <a:ext cx="1498730" cy="1143000"/>
          </a:xfrm>
          <a:prstGeom prst="rect">
            <a:avLst/>
          </a:prstGeom>
          <a:noFill/>
          <a:ln w="9525">
            <a:noFill/>
            <a:miter lim="800000"/>
            <a:headEnd/>
            <a:tailEnd/>
          </a:ln>
        </p:spPr>
      </p:pic>
      <p:pic>
        <p:nvPicPr>
          <p:cNvPr id="45061" name="Picture 5"/>
          <p:cNvPicPr>
            <a:picLocks noChangeAspect="1" noChangeArrowheads="1"/>
          </p:cNvPicPr>
          <p:nvPr/>
        </p:nvPicPr>
        <p:blipFill>
          <a:blip r:embed="rId4" cstate="print"/>
          <a:srcRect/>
          <a:stretch>
            <a:fillRect/>
          </a:stretch>
        </p:blipFill>
        <p:spPr bwMode="auto">
          <a:xfrm>
            <a:off x="5230059" y="1143000"/>
            <a:ext cx="1385887" cy="1143000"/>
          </a:xfrm>
          <a:prstGeom prst="rect">
            <a:avLst/>
          </a:prstGeom>
          <a:noFill/>
          <a:ln w="9525">
            <a:noFill/>
            <a:miter lim="800000"/>
            <a:headEnd/>
            <a:tailEnd/>
          </a:ln>
        </p:spPr>
      </p:pic>
      <p:pic>
        <p:nvPicPr>
          <p:cNvPr id="45062" name="Picture 6"/>
          <p:cNvPicPr>
            <a:picLocks noChangeAspect="1" noChangeArrowheads="1"/>
          </p:cNvPicPr>
          <p:nvPr/>
        </p:nvPicPr>
        <p:blipFill>
          <a:blip r:embed="rId5" cstate="print"/>
          <a:srcRect/>
          <a:stretch>
            <a:fillRect/>
          </a:stretch>
        </p:blipFill>
        <p:spPr bwMode="auto">
          <a:xfrm>
            <a:off x="6705600" y="1219200"/>
            <a:ext cx="1742323" cy="800100"/>
          </a:xfrm>
          <a:prstGeom prst="rect">
            <a:avLst/>
          </a:prstGeom>
          <a:noFill/>
          <a:ln w="9525">
            <a:noFill/>
            <a:miter lim="800000"/>
            <a:headEnd/>
            <a:tailEnd/>
          </a:ln>
        </p:spPr>
      </p:pic>
      <p:sp>
        <p:nvSpPr>
          <p:cNvPr id="36" name="Rectangle 35"/>
          <p:cNvSpPr/>
          <p:nvPr/>
        </p:nvSpPr>
        <p:spPr>
          <a:xfrm>
            <a:off x="3594854" y="2286000"/>
            <a:ext cx="1194558" cy="646331"/>
          </a:xfrm>
          <a:prstGeom prst="rect">
            <a:avLst/>
          </a:prstGeom>
        </p:spPr>
        <p:txBody>
          <a:bodyPr wrap="none">
            <a:spAutoFit/>
          </a:bodyPr>
          <a:lstStyle/>
          <a:p>
            <a:r>
              <a:rPr lang="en-US" dirty="0"/>
              <a:t>Chess with</a:t>
            </a:r>
            <a:br>
              <a:rPr lang="en-US" dirty="0"/>
            </a:br>
            <a:r>
              <a:rPr lang="en-US" dirty="0"/>
              <a:t>a clock</a:t>
            </a:r>
          </a:p>
        </p:txBody>
      </p:sp>
      <p:sp>
        <p:nvSpPr>
          <p:cNvPr id="37" name="Rectangle 36"/>
          <p:cNvSpPr/>
          <p:nvPr/>
        </p:nvSpPr>
        <p:spPr>
          <a:xfrm>
            <a:off x="5181600" y="2286000"/>
            <a:ext cx="986232" cy="369332"/>
          </a:xfrm>
          <a:prstGeom prst="rect">
            <a:avLst/>
          </a:prstGeom>
        </p:spPr>
        <p:txBody>
          <a:bodyPr wrap="none">
            <a:spAutoFit/>
          </a:bodyPr>
          <a:lstStyle/>
          <a:p>
            <a:r>
              <a:rPr lang="en-US" dirty="0"/>
              <a:t>Scrabble</a:t>
            </a:r>
          </a:p>
        </p:txBody>
      </p:sp>
      <p:sp>
        <p:nvSpPr>
          <p:cNvPr id="38" name="Rectangle 37"/>
          <p:cNvSpPr/>
          <p:nvPr/>
        </p:nvSpPr>
        <p:spPr>
          <a:xfrm>
            <a:off x="6861177" y="2286000"/>
            <a:ext cx="1235338" cy="369332"/>
          </a:xfrm>
          <a:prstGeom prst="rect">
            <a:avLst/>
          </a:prstGeom>
        </p:spPr>
        <p:txBody>
          <a:bodyPr wrap="none">
            <a:spAutoFit/>
          </a:bodyPr>
          <a:lstStyle/>
          <a:p>
            <a:r>
              <a:rPr lang="en-US" dirty="0"/>
              <a:t>Taxi driving</a:t>
            </a:r>
          </a:p>
        </p:txBody>
      </p:sp>
      <p:sp>
        <p:nvSpPr>
          <p:cNvPr id="39" name="Rectangle 38"/>
          <p:cNvSpPr/>
          <p:nvPr/>
        </p:nvSpPr>
        <p:spPr>
          <a:xfrm>
            <a:off x="1752600" y="2286000"/>
            <a:ext cx="1404552" cy="646331"/>
          </a:xfrm>
          <a:prstGeom prst="rect">
            <a:avLst/>
          </a:prstGeom>
        </p:spPr>
        <p:txBody>
          <a:bodyPr wrap="none">
            <a:spAutoFit/>
          </a:bodyPr>
          <a:lstStyle/>
          <a:p>
            <a:r>
              <a:rPr lang="en-US" dirty="0"/>
              <a:t>Word jumble</a:t>
            </a:r>
            <a:br>
              <a:rPr lang="en-US" dirty="0"/>
            </a:br>
            <a:r>
              <a:rPr lang="en-US" dirty="0"/>
              <a:t>solver</a:t>
            </a:r>
          </a:p>
        </p:txBody>
      </p:sp>
      <p:pic>
        <p:nvPicPr>
          <p:cNvPr id="45064" name="Picture 8"/>
          <p:cNvPicPr>
            <a:picLocks noChangeAspect="1" noChangeArrowheads="1"/>
          </p:cNvPicPr>
          <p:nvPr/>
        </p:nvPicPr>
        <p:blipFill>
          <a:blip r:embed="rId6" cstate="print"/>
          <a:srcRect/>
          <a:stretch>
            <a:fillRect/>
          </a:stretch>
        </p:blipFill>
        <p:spPr bwMode="auto">
          <a:xfrm>
            <a:off x="1848644" y="1219200"/>
            <a:ext cx="1351756" cy="990600"/>
          </a:xfrm>
          <a:prstGeom prst="rect">
            <a:avLst/>
          </a:prstGeom>
          <a:noFill/>
          <a:ln w="9525">
            <a:noFill/>
            <a:miter lim="800000"/>
            <a:headEnd/>
            <a:tailEnd/>
          </a:ln>
        </p:spPr>
      </p:pic>
      <p:sp>
        <p:nvSpPr>
          <p:cNvPr id="3" name="Rectangle 2">
            <a:extLst>
              <a:ext uri="{FF2B5EF4-FFF2-40B4-BE49-F238E27FC236}">
                <a16:creationId xmlns:a16="http://schemas.microsoft.com/office/drawing/2014/main" id="{7CE647BF-CAA8-48EA-9561-13E6F16841A1}"/>
              </a:ext>
            </a:extLst>
          </p:cNvPr>
          <p:cNvSpPr/>
          <p:nvPr/>
        </p:nvSpPr>
        <p:spPr>
          <a:xfrm>
            <a:off x="3537290" y="4244215"/>
            <a:ext cx="4518784" cy="362154"/>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Callout: Line 3">
            <a:extLst>
              <a:ext uri="{FF2B5EF4-FFF2-40B4-BE49-F238E27FC236}">
                <a16:creationId xmlns:a16="http://schemas.microsoft.com/office/drawing/2014/main" id="{4DE9CFE3-9260-44D8-9FB6-23C68FEE570E}"/>
              </a:ext>
            </a:extLst>
          </p:cNvPr>
          <p:cNvSpPr/>
          <p:nvPr/>
        </p:nvSpPr>
        <p:spPr>
          <a:xfrm>
            <a:off x="7649587" y="5770129"/>
            <a:ext cx="1418213" cy="935471"/>
          </a:xfrm>
          <a:prstGeom prst="borderCallout1">
            <a:avLst>
              <a:gd name="adj1" fmla="val 18750"/>
              <a:gd name="adj2" fmla="val -8333"/>
              <a:gd name="adj3" fmla="val -118844"/>
              <a:gd name="adj4" fmla="val -1047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Actions have long-term effects.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64671320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526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Hierarchy of Agent Types</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50758001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301712327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Structure of an Agent</a:t>
            </a:r>
          </a:p>
        </p:txBody>
      </p:sp>
      <p:grpSp>
        <p:nvGrpSpPr>
          <p:cNvPr id="8" name="Group 7">
            <a:extLst>
              <a:ext uri="{FF2B5EF4-FFF2-40B4-BE49-F238E27FC236}">
                <a16:creationId xmlns:a16="http://schemas.microsoft.com/office/drawing/2014/main" id="{9A2F324C-2623-4F0D-86FF-3D051B15029D}"/>
              </a:ext>
            </a:extLst>
          </p:cNvPr>
          <p:cNvGrpSpPr/>
          <p:nvPr/>
        </p:nvGrpSpPr>
        <p:grpSpPr>
          <a:xfrm>
            <a:off x="533400" y="1295400"/>
            <a:ext cx="4114800" cy="2057400"/>
            <a:chOff x="9829800" y="1545479"/>
            <a:chExt cx="5410200" cy="2497307"/>
          </a:xfrm>
        </p:grpSpPr>
        <p:pic>
          <p:nvPicPr>
            <p:cNvPr id="9" name="Picture 4">
              <a:extLst>
                <a:ext uri="{FF2B5EF4-FFF2-40B4-BE49-F238E27FC236}">
                  <a16:creationId xmlns:a16="http://schemas.microsoft.com/office/drawing/2014/main" id="{46E8AEF4-D86A-4A0B-B953-150370693E80}"/>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10" name="TextBox 9">
              <a:extLst>
                <a:ext uri="{FF2B5EF4-FFF2-40B4-BE49-F238E27FC236}">
                  <a16:creationId xmlns:a16="http://schemas.microsoft.com/office/drawing/2014/main" id="{B91C6DF2-2B21-411F-80CF-D3AF0ACDF848}"/>
                </a:ext>
              </a:extLst>
            </p:cNvPr>
            <p:cNvSpPr txBox="1"/>
            <p:nvPr/>
          </p:nvSpPr>
          <p:spPr>
            <a:xfrm>
              <a:off x="13369278" y="1545479"/>
              <a:ext cx="1870722" cy="720106"/>
            </a:xfrm>
            <a:prstGeom prst="rect">
              <a:avLst/>
            </a:prstGeom>
            <a:noFill/>
          </p:spPr>
          <p:txBody>
            <a:bodyPr wrap="none" rtlCol="0">
              <a:spAutoFit/>
            </a:bodyPr>
            <a:lstStyle/>
            <a:p>
              <a:pPr algn="r"/>
              <a:r>
                <a:rPr lang="en-US" sz="1400" b="1" dirty="0"/>
                <a:t>Performance </a:t>
              </a:r>
              <a:br>
                <a:rPr lang="en-US" sz="1400" b="1" dirty="0"/>
              </a:br>
              <a:r>
                <a:rPr lang="en-US" sz="1400" b="1" dirty="0"/>
                <a:t>measure</a:t>
              </a:r>
            </a:p>
          </p:txBody>
        </p:sp>
        <p:cxnSp>
          <p:nvCxnSpPr>
            <p:cNvPr id="11" name="Straight Arrow Connector 10">
              <a:extLst>
                <a:ext uri="{FF2B5EF4-FFF2-40B4-BE49-F238E27FC236}">
                  <a16:creationId xmlns:a16="http://schemas.microsoft.com/office/drawing/2014/main" id="{4B5C671C-5AB2-4567-9594-6947E45E24A1}"/>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4"/>
          <a:stretch>
            <a:fillRect/>
          </a:stretch>
        </p:blipFill>
        <p:spPr>
          <a:xfrm>
            <a:off x="3509103" y="3414486"/>
            <a:ext cx="4648439" cy="2946551"/>
          </a:xfrm>
          <a:prstGeom prst="rect">
            <a:avLst/>
          </a:prstGeom>
        </p:spPr>
      </p:pic>
      <p:sp>
        <p:nvSpPr>
          <p:cNvPr id="13" name="Arrow: Right 12">
            <a:extLst>
              <a:ext uri="{FF2B5EF4-FFF2-40B4-BE49-F238E27FC236}">
                <a16:creationId xmlns:a16="http://schemas.microsoft.com/office/drawing/2014/main" id="{6BA93B0D-23E3-4061-99A1-D8A3BDEBB410}"/>
              </a:ext>
            </a:extLst>
          </p:cNvPr>
          <p:cNvSpPr/>
          <p:nvPr/>
        </p:nvSpPr>
        <p:spPr>
          <a:xfrm rot="2804639">
            <a:off x="4268623" y="2746689"/>
            <a:ext cx="759153" cy="527073"/>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906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524001"/>
            <a:ext cx="7886700" cy="1219199"/>
          </a:xfrm>
        </p:spPr>
        <p:txBody>
          <a:bodyPr>
            <a:normAutofit fontScale="92500" lnSpcReduction="20000"/>
          </a:bodyPr>
          <a:lstStyle/>
          <a:p>
            <a:r>
              <a:rPr lang="en-US" b="1" dirty="0">
                <a:solidFill>
                  <a:srgbClr val="FF0000"/>
                </a:solidFill>
              </a:rPr>
              <a:t>Rules</a:t>
            </a:r>
            <a:r>
              <a:rPr lang="en-US" dirty="0"/>
              <a:t> select action only  </a:t>
            </a:r>
            <a:r>
              <a:rPr lang="en-US" b="1" dirty="0">
                <a:solidFill>
                  <a:srgbClr val="FF0000"/>
                </a:solidFill>
              </a:rPr>
              <a:t>based on current percept. </a:t>
            </a:r>
            <a:r>
              <a:rPr lang="en-US" dirty="0"/>
              <a:t>This is typically very fast!</a:t>
            </a:r>
            <a:endParaRPr lang="en-US" b="1" dirty="0">
              <a:solidFill>
                <a:srgbClr val="FF0000"/>
              </a:solidFill>
            </a:endParaRPr>
          </a:p>
          <a:p>
            <a:r>
              <a:rPr lang="en-US" dirty="0"/>
              <a:t>The agent does not know about the performance measure, but well-designed rules can lead to good performance.</a:t>
            </a:r>
          </a:p>
          <a:p>
            <a:r>
              <a:rPr lang="en-US" dirty="0"/>
              <a:t>It has no memory and thus ignores all past percepts.</a:t>
            </a:r>
          </a:p>
        </p:txBody>
      </p:sp>
      <p:sp>
        <p:nvSpPr>
          <p:cNvPr id="2" name="Rectangle 1">
            <a:extLst>
              <a:ext uri="{FF2B5EF4-FFF2-40B4-BE49-F238E27FC236}">
                <a16:creationId xmlns:a16="http://schemas.microsoft.com/office/drawing/2014/main" id="{85F931F8-34A1-48EC-9F54-75986756E228}"/>
              </a:ext>
            </a:extLst>
          </p:cNvPr>
          <p:cNvSpPr/>
          <p:nvPr/>
        </p:nvSpPr>
        <p:spPr>
          <a:xfrm>
            <a:off x="405084" y="6159150"/>
            <a:ext cx="8110265" cy="369332"/>
          </a:xfrm>
          <a:prstGeom prst="rect">
            <a:avLst/>
          </a:prstGeom>
        </p:spPr>
        <p:txBody>
          <a:bodyPr wrap="square">
            <a:spAutoFit/>
          </a:bodyPr>
          <a:lstStyle/>
          <a:p>
            <a:r>
              <a:rPr lang="en-US" b="1" dirty="0"/>
              <a:t>Example</a:t>
            </a:r>
            <a:r>
              <a:rPr lang="en-US" dirty="0"/>
              <a:t>: A simple vacuum cleaner that uses rules based on its current sensor input. </a:t>
            </a:r>
          </a:p>
        </p:txBody>
      </p:sp>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3"/>
          <a:stretch>
            <a:fillRect/>
          </a:stretch>
        </p:blipFill>
        <p:spPr>
          <a:xfrm>
            <a:off x="2046441" y="2743200"/>
            <a:ext cx="4603987" cy="290844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447800"/>
            <a:ext cx="7886700" cy="1103903"/>
          </a:xfrm>
        </p:spPr>
        <p:txBody>
          <a:bodyPr>
            <a:normAutofit fontScale="92500"/>
          </a:bodyPr>
          <a:lstStyle/>
          <a:p>
            <a:r>
              <a:rPr lang="en-US" dirty="0"/>
              <a:t>Maintains an </a:t>
            </a:r>
            <a:r>
              <a:rPr lang="en-US" b="1" dirty="0">
                <a:solidFill>
                  <a:srgbClr val="FF0000"/>
                </a:solidFill>
              </a:rPr>
              <a:t>internal state </a:t>
            </a:r>
            <a:r>
              <a:rPr lang="en-US" dirty="0"/>
              <a:t>(memory) to keeps track of aspects of the environment that cannot be currently observed. </a:t>
            </a:r>
          </a:p>
          <a:p>
            <a:r>
              <a:rPr lang="en-US" dirty="0"/>
              <a:t>There is now more information for the rules to make better decisions. </a:t>
            </a:r>
            <a:endParaRPr lang="en-US" sz="2000" dirty="0"/>
          </a:p>
        </p:txBody>
      </p:sp>
      <p:sp>
        <p:nvSpPr>
          <p:cNvPr id="2" name="Rectangle 1">
            <a:extLst>
              <a:ext uri="{FF2B5EF4-FFF2-40B4-BE49-F238E27FC236}">
                <a16:creationId xmlns:a16="http://schemas.microsoft.com/office/drawing/2014/main" id="{AE6838F9-B6C4-425B-8572-2F7363951D3D}"/>
              </a:ext>
            </a:extLst>
          </p:cNvPr>
          <p:cNvSpPr/>
          <p:nvPr/>
        </p:nvSpPr>
        <p:spPr>
          <a:xfrm>
            <a:off x="609600" y="5843072"/>
            <a:ext cx="7905750" cy="369332"/>
          </a:xfrm>
          <a:prstGeom prst="rect">
            <a:avLst/>
          </a:prstGeom>
        </p:spPr>
        <p:txBody>
          <a:bodyPr wrap="square">
            <a:spAutoFit/>
          </a:bodyPr>
          <a:lstStyle/>
          <a:p>
            <a:r>
              <a:rPr lang="en-US" b="1" dirty="0"/>
              <a:t>Example</a:t>
            </a:r>
            <a:r>
              <a:rPr lang="en-US" dirty="0"/>
              <a:t>: A vacuum cleaner that remembers were it has already cleaned.</a:t>
            </a:r>
          </a:p>
        </p:txBody>
      </p:sp>
      <p:pic>
        <p:nvPicPr>
          <p:cNvPr id="5" name="Picture 4">
            <a:extLst>
              <a:ext uri="{FF2B5EF4-FFF2-40B4-BE49-F238E27FC236}">
                <a16:creationId xmlns:a16="http://schemas.microsoft.com/office/drawing/2014/main" id="{038E5158-0581-49FA-94C4-ABA19CFED948}"/>
              </a:ext>
            </a:extLst>
          </p:cNvPr>
          <p:cNvPicPr>
            <a:picLocks noChangeAspect="1"/>
          </p:cNvPicPr>
          <p:nvPr/>
        </p:nvPicPr>
        <p:blipFill>
          <a:blip r:embed="rId3"/>
          <a:stretch>
            <a:fillRect/>
          </a:stretch>
        </p:blipFill>
        <p:spPr>
          <a:xfrm>
            <a:off x="1981200" y="2578025"/>
            <a:ext cx="4673840" cy="2921150"/>
          </a:xfrm>
          <a:prstGeom prst="rect">
            <a:avLst/>
          </a:prstGeom>
        </p:spPr>
      </p:pic>
      <p:sp>
        <p:nvSpPr>
          <p:cNvPr id="4" name="Rectangle: Rounded Corners 3">
            <a:extLst>
              <a:ext uri="{FF2B5EF4-FFF2-40B4-BE49-F238E27FC236}">
                <a16:creationId xmlns:a16="http://schemas.microsoft.com/office/drawing/2014/main" id="{055F036E-DDEA-4D0D-8190-21B9533B8EBB}"/>
              </a:ext>
            </a:extLst>
          </p:cNvPr>
          <p:cNvSpPr/>
          <p:nvPr/>
        </p:nvSpPr>
        <p:spPr>
          <a:xfrm>
            <a:off x="2362200" y="2895600"/>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80952D-B85D-4F0D-B7D7-FD1AEFB93BCD}"/>
              </a:ext>
            </a:extLst>
          </p:cNvPr>
          <p:cNvPicPr>
            <a:picLocks noChangeAspect="1"/>
          </p:cNvPicPr>
          <p:nvPr/>
        </p:nvPicPr>
        <p:blipFill rotWithShape="1">
          <a:blip r:embed="rId3"/>
          <a:srcRect r="40741" b="29953"/>
          <a:stretch/>
        </p:blipFill>
        <p:spPr>
          <a:xfrm>
            <a:off x="2590800" y="2819400"/>
            <a:ext cx="3657600" cy="2242861"/>
          </a:xfrm>
          <a:prstGeom prst="rect">
            <a:avLst/>
          </a:prstGeom>
        </p:spPr>
      </p:pic>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4892674"/>
          </a:xfrm>
        </p:spPr>
        <p:txBody>
          <a:bodyPr>
            <a:normAutofit/>
          </a:bodyPr>
          <a:lstStyle/>
          <a:p>
            <a:pPr marL="0" indent="0">
              <a:buNone/>
            </a:pPr>
            <a:r>
              <a:rPr lang="en-US" sz="2000" dirty="0"/>
              <a:t>States help to keep track of the environment. The representation can be </a:t>
            </a:r>
          </a:p>
          <a:p>
            <a:pPr lvl="1"/>
            <a:r>
              <a:rPr lang="en-US" b="1" dirty="0"/>
              <a:t>Atomic</a:t>
            </a:r>
            <a:r>
              <a:rPr lang="en-US" dirty="0"/>
              <a:t>: Just a label for a black box. E.g., A, B</a:t>
            </a:r>
          </a:p>
          <a:p>
            <a:pPr lvl="1"/>
            <a:r>
              <a:rPr lang="en-US" b="1" dirty="0"/>
              <a:t>Factored</a:t>
            </a:r>
            <a:r>
              <a:rPr lang="en-US" dirty="0"/>
              <a:t>: A vector of attribute values.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r>
              <a:rPr lang="en-US" sz="2000" b="1" dirty="0">
                <a:solidFill>
                  <a:srgbClr val="FF0000"/>
                </a:solidFill>
              </a:rPr>
              <a:t>State Space</a:t>
            </a:r>
            <a:r>
              <a:rPr lang="en-US" sz="2000" dirty="0"/>
              <a:t>: The set of all possible states.</a:t>
            </a:r>
          </a:p>
        </p:txBody>
      </p:sp>
    </p:spTree>
    <p:extLst>
      <p:ext uri="{BB962C8B-B14F-4D97-AF65-F5344CB8AC3E}">
        <p14:creationId xmlns:p14="http://schemas.microsoft.com/office/powerpoint/2010/main" val="731491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32" y="597932"/>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5166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003929" cy="923330"/>
          </a:xfrm>
          <a:prstGeom prst="rect">
            <a:avLst/>
          </a:prstGeom>
          <a:noFill/>
        </p:spPr>
        <p:txBody>
          <a:bodyPr wrap="none" rtlCol="0">
            <a:spAutoFit/>
          </a:bodyPr>
          <a:lstStyle/>
          <a:p>
            <a:r>
              <a:rPr lang="en-US" b="1" dirty="0"/>
              <a:t>Percepts</a:t>
            </a:r>
            <a:br>
              <a:rPr lang="en-US" dirty="0"/>
            </a:br>
            <a:br>
              <a:rPr lang="en-US" dirty="0"/>
            </a:br>
            <a:endParaRPr lang="en-US" dirty="0"/>
          </a:p>
        </p:txBody>
      </p:sp>
      <p:sp>
        <p:nvSpPr>
          <p:cNvPr id="12" name="TextBox 11">
            <a:extLst>
              <a:ext uri="{FF2B5EF4-FFF2-40B4-BE49-F238E27FC236}">
                <a16:creationId xmlns:a16="http://schemas.microsoft.com/office/drawing/2014/main" id="{88BED5A7-33F5-44FF-A8D2-C1229027E120}"/>
              </a:ext>
            </a:extLst>
          </p:cNvPr>
          <p:cNvSpPr txBox="1"/>
          <p:nvPr/>
        </p:nvSpPr>
        <p:spPr>
          <a:xfrm>
            <a:off x="4876800" y="3059668"/>
            <a:ext cx="1981200" cy="369332"/>
          </a:xfrm>
          <a:prstGeom prst="rect">
            <a:avLst/>
          </a:prstGeom>
          <a:noFill/>
        </p:spPr>
        <p:txBody>
          <a:bodyPr wrap="square" rtlCol="0">
            <a:spAutoFit/>
          </a:bodyPr>
          <a:lstStyle/>
          <a:p>
            <a:r>
              <a:rPr lang="en-US" b="1" dirty="0"/>
              <a:t>Percepts</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646331"/>
          </a:xfrm>
          <a:prstGeom prst="rect">
            <a:avLst/>
          </a:prstGeom>
          <a:noFill/>
        </p:spPr>
        <p:txBody>
          <a:bodyPr wrap="square" rtlCol="0">
            <a:spAutoFit/>
          </a:bodyPr>
          <a:lstStyle/>
          <a:p>
            <a:r>
              <a:rPr lang="en-US" b="1" dirty="0"/>
              <a:t>States</a:t>
            </a:r>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776112" y="3090157"/>
            <a:ext cx="1529688" cy="646331"/>
          </a:xfrm>
          <a:prstGeom prst="rect">
            <a:avLst/>
          </a:prstGeom>
          <a:noFill/>
        </p:spPr>
        <p:txBody>
          <a:bodyPr wrap="square" rtlCol="0">
            <a:spAutoFit/>
          </a:bodyPr>
          <a:lstStyle/>
          <a:p>
            <a:r>
              <a:rPr lang="en-US" b="1" dirty="0"/>
              <a:t>States</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5789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532" y="533400"/>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4785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433854" cy="1477328"/>
          </a:xfrm>
          <a:prstGeom prst="rect">
            <a:avLst/>
          </a:prstGeom>
          <a:noFill/>
        </p:spPr>
        <p:txBody>
          <a:bodyPr wrap="none" rtlCol="0">
            <a:spAutoFit/>
          </a:bodyPr>
          <a:lstStyle/>
          <a:p>
            <a:r>
              <a:rPr lang="en-US" b="1" dirty="0"/>
              <a:t>Percepts</a:t>
            </a:r>
            <a:br>
              <a:rPr lang="en-US" dirty="0"/>
            </a:br>
            <a:br>
              <a:rPr lang="en-US" dirty="0"/>
            </a:br>
            <a:br>
              <a:rPr lang="en-US" dirty="0"/>
            </a:br>
            <a:r>
              <a:rPr lang="en-US" dirty="0"/>
              <a:t>temperature:</a:t>
            </a:r>
          </a:p>
          <a:p>
            <a:r>
              <a:rPr lang="en-US" dirty="0"/>
              <a:t>Low, ok, high</a:t>
            </a:r>
          </a:p>
        </p:txBody>
      </p:sp>
      <p:sp>
        <p:nvSpPr>
          <p:cNvPr id="12" name="TextBox 11">
            <a:extLst>
              <a:ext uri="{FF2B5EF4-FFF2-40B4-BE49-F238E27FC236}">
                <a16:creationId xmlns:a16="http://schemas.microsoft.com/office/drawing/2014/main" id="{88BED5A7-33F5-44FF-A8D2-C1229027E120}"/>
              </a:ext>
            </a:extLst>
          </p:cNvPr>
          <p:cNvSpPr txBox="1"/>
          <p:nvPr/>
        </p:nvSpPr>
        <p:spPr>
          <a:xfrm>
            <a:off x="4800600"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2031325"/>
          </a:xfrm>
          <a:prstGeom prst="rect">
            <a:avLst/>
          </a:prstGeom>
          <a:noFill/>
        </p:spPr>
        <p:txBody>
          <a:bodyPr wrap="square" rtlCol="0">
            <a:spAutoFit/>
          </a:bodyPr>
          <a:lstStyle/>
          <a:p>
            <a:r>
              <a:rPr lang="en-US" b="1" dirty="0"/>
              <a:t>States</a:t>
            </a:r>
          </a:p>
          <a:p>
            <a:endParaRPr lang="en-US" dirty="0"/>
          </a:p>
          <a:p>
            <a:endParaRPr lang="en-US" dirty="0"/>
          </a:p>
          <a:p>
            <a:endParaRPr lang="en-US" dirty="0"/>
          </a:p>
          <a:p>
            <a:r>
              <a:rPr lang="en-US" dirty="0"/>
              <a:t>No states need</a:t>
            </a:r>
          </a:p>
          <a:p>
            <a:endParaRPr lang="en-US" dirty="0"/>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699912"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TextBox 4">
            <a:extLst>
              <a:ext uri="{FF2B5EF4-FFF2-40B4-BE49-F238E27FC236}">
                <a16:creationId xmlns:a16="http://schemas.microsoft.com/office/drawing/2014/main" id="{E7C2D6C5-C842-4F68-BA5B-73EEC57595E6}"/>
              </a:ext>
            </a:extLst>
          </p:cNvPr>
          <p:cNvSpPr txBox="1"/>
          <p:nvPr/>
        </p:nvSpPr>
        <p:spPr>
          <a:xfrm>
            <a:off x="2819400" y="1374333"/>
            <a:ext cx="1676401" cy="923330"/>
          </a:xfrm>
          <a:prstGeom prst="rect">
            <a:avLst/>
          </a:prstGeom>
          <a:noFill/>
        </p:spPr>
        <p:txBody>
          <a:bodyPr wrap="square" rtlCol="0">
            <a:spAutoFit/>
          </a:bodyPr>
          <a:lstStyle/>
          <a:p>
            <a:r>
              <a:rPr lang="en-US" dirty="0"/>
              <a:t>Set temperature</a:t>
            </a:r>
          </a:p>
          <a:p>
            <a:r>
              <a:rPr lang="en-US" dirty="0"/>
              <a:t>range</a:t>
            </a:r>
          </a:p>
        </p:txBody>
      </p:sp>
      <p:sp>
        <p:nvSpPr>
          <p:cNvPr id="7" name="TextBox 6">
            <a:extLst>
              <a:ext uri="{FF2B5EF4-FFF2-40B4-BE49-F238E27FC236}">
                <a16:creationId xmlns:a16="http://schemas.microsoft.com/office/drawing/2014/main" id="{B58D5326-8ECE-462C-B003-A9E569C57869}"/>
              </a:ext>
            </a:extLst>
          </p:cNvPr>
          <p:cNvSpPr txBox="1"/>
          <p:nvPr/>
        </p:nvSpPr>
        <p:spPr>
          <a:xfrm>
            <a:off x="7620000" y="1113472"/>
            <a:ext cx="1271836" cy="1477328"/>
          </a:xfrm>
          <a:prstGeom prst="rect">
            <a:avLst/>
          </a:prstGeom>
          <a:noFill/>
        </p:spPr>
        <p:txBody>
          <a:bodyPr wrap="square" rtlCol="0">
            <a:spAutoFit/>
          </a:bodyPr>
          <a:lstStyle/>
          <a:p>
            <a:r>
              <a:rPr lang="en-US" dirty="0"/>
              <a:t>Change temperature when you are too cold/warm.</a:t>
            </a:r>
          </a:p>
        </p:txBody>
      </p:sp>
    </p:spTree>
    <p:extLst>
      <p:ext uri="{BB962C8B-B14F-4D97-AF65-F5344CB8AC3E}">
        <p14:creationId xmlns:p14="http://schemas.microsoft.com/office/powerpoint/2010/main" val="3836960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E2CE57-5E44-48F8-9543-D465169F4975}"/>
              </a:ext>
            </a:extLst>
          </p:cNvPr>
          <p:cNvPicPr>
            <a:picLocks noChangeAspect="1"/>
          </p:cNvPicPr>
          <p:nvPr/>
        </p:nvPicPr>
        <p:blipFill>
          <a:blip r:embed="rId3"/>
          <a:stretch>
            <a:fillRect/>
          </a:stretch>
        </p:blipFill>
        <p:spPr>
          <a:xfrm>
            <a:off x="2114318" y="2955850"/>
            <a:ext cx="4515082" cy="2927500"/>
          </a:xfrm>
          <a:prstGeom prst="rect">
            <a:avLst/>
          </a:prstGeom>
        </p:spPr>
      </p:pic>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a:xfrm>
            <a:off x="628650" y="1447801"/>
            <a:ext cx="7886700" cy="1325563"/>
          </a:xfrm>
        </p:spPr>
        <p:txBody>
          <a:bodyPr>
            <a:normAutofit lnSpcReduction="10000"/>
          </a:bodyPr>
          <a:lstStyle/>
          <a:p>
            <a:r>
              <a:rPr lang="en-US" dirty="0"/>
              <a:t>The agent has the task to reach a defined </a:t>
            </a:r>
            <a:r>
              <a:rPr lang="en-US" b="1" dirty="0">
                <a:solidFill>
                  <a:srgbClr val="FF0000"/>
                </a:solidFill>
              </a:rPr>
              <a:t>goal state</a:t>
            </a:r>
            <a:r>
              <a:rPr lang="en-US" dirty="0"/>
              <a:t>. </a:t>
            </a:r>
          </a:p>
          <a:p>
            <a:r>
              <a:rPr lang="en-US" dirty="0"/>
              <a:t>The agent needs to move towards the goal. It can use </a:t>
            </a:r>
            <a:r>
              <a:rPr lang="en-US" b="1" dirty="0">
                <a:solidFill>
                  <a:srgbClr val="FF0000"/>
                </a:solidFill>
              </a:rPr>
              <a:t>search algorithms </a:t>
            </a:r>
            <a:r>
              <a:rPr lang="en-US" dirty="0"/>
              <a:t>to plan actions that lead to the goal.</a:t>
            </a:r>
          </a:p>
          <a:p>
            <a:r>
              <a:rPr lang="en-US" dirty="0"/>
              <a:t>The performance measure is typically the cost to reach the goal.</a:t>
            </a:r>
            <a:r>
              <a:rPr lang="en-US" b="1" dirty="0">
                <a:solidFill>
                  <a:srgbClr val="FF0000"/>
                </a:solidFill>
              </a:rPr>
              <a:t>  </a:t>
            </a:r>
          </a:p>
        </p:txBody>
      </p:sp>
      <p:sp>
        <p:nvSpPr>
          <p:cNvPr id="3" name="Oval 2">
            <a:extLst>
              <a:ext uri="{FF2B5EF4-FFF2-40B4-BE49-F238E27FC236}">
                <a16:creationId xmlns:a16="http://schemas.microsoft.com/office/drawing/2014/main" id="{8DC68F3E-3623-454B-9115-EF6E8CD7423F}"/>
              </a:ext>
            </a:extLst>
          </p:cNvPr>
          <p:cNvSpPr/>
          <p:nvPr/>
        </p:nvSpPr>
        <p:spPr>
          <a:xfrm>
            <a:off x="2895600" y="4800600"/>
            <a:ext cx="685800" cy="4572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3">
            <a:extLst>
              <a:ext uri="{FF2B5EF4-FFF2-40B4-BE49-F238E27FC236}">
                <a16:creationId xmlns:a16="http://schemas.microsoft.com/office/drawing/2014/main" id="{7CAEB44A-E0D5-4126-A2E1-486A8A386ED4}"/>
              </a:ext>
            </a:extLst>
          </p:cNvPr>
          <p:cNvSpPr/>
          <p:nvPr/>
        </p:nvSpPr>
        <p:spPr>
          <a:xfrm>
            <a:off x="4191000" y="3962400"/>
            <a:ext cx="1447800" cy="457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B43DD05-3D9B-4F73-B36D-2727CE931ED9}"/>
              </a:ext>
            </a:extLst>
          </p:cNvPr>
          <p:cNvCxnSpPr/>
          <p:nvPr/>
        </p:nvCxnSpPr>
        <p:spPr>
          <a:xfrm flipV="1">
            <a:off x="3429000" y="4343400"/>
            <a:ext cx="685800" cy="457200"/>
          </a:xfrm>
          <a:prstGeom prst="straightConnector1">
            <a:avLst/>
          </a:prstGeom>
          <a:ln w="28575">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2" name="Rectangle 1">
            <a:extLst>
              <a:ext uri="{FF2B5EF4-FFF2-40B4-BE49-F238E27FC236}">
                <a16:creationId xmlns:a16="http://schemas.microsoft.com/office/drawing/2014/main" id="{B6DFB2F8-B6C3-45F5-85E4-692E0E5C7665}"/>
              </a:ext>
            </a:extLst>
          </p:cNvPr>
          <p:cNvSpPr/>
          <p:nvPr/>
        </p:nvSpPr>
        <p:spPr>
          <a:xfrm>
            <a:off x="735321" y="6148955"/>
            <a:ext cx="6770956" cy="369332"/>
          </a:xfrm>
          <a:prstGeom prst="rect">
            <a:avLst/>
          </a:prstGeom>
        </p:spPr>
        <p:txBody>
          <a:bodyPr wrap="none">
            <a:spAutoFit/>
          </a:bodyPr>
          <a:lstStyle/>
          <a:p>
            <a:r>
              <a:rPr lang="en-US" b="1" dirty="0"/>
              <a:t>Example</a:t>
            </a:r>
            <a:r>
              <a:rPr lang="en-US" dirty="0"/>
              <a:t>: Solving a puzzle. What action gets me closer to the solution?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F6271A-FC38-434F-B4E3-EEA4639F708B}"/>
              </a:ext>
            </a:extLst>
          </p:cNvPr>
          <p:cNvPicPr>
            <a:picLocks noChangeAspect="1"/>
          </p:cNvPicPr>
          <p:nvPr/>
        </p:nvPicPr>
        <p:blipFill>
          <a:blip r:embed="rId3"/>
          <a:stretch>
            <a:fillRect/>
          </a:stretch>
        </p:blipFill>
        <p:spPr>
          <a:xfrm>
            <a:off x="2286000" y="2933553"/>
            <a:ext cx="4483330" cy="2857647"/>
          </a:xfrm>
          <a:prstGeom prst="rect">
            <a:avLst/>
          </a:prstGeom>
        </p:spPr>
      </p:pic>
      <p:sp>
        <p:nvSpPr>
          <p:cNvPr id="29698" name="Rectangle 2"/>
          <p:cNvSpPr>
            <a:spLocks noGrp="1" noChangeArrowheads="1"/>
          </p:cNvSpPr>
          <p:nvPr>
            <p:ph type="title"/>
          </p:nvPr>
        </p:nvSpPr>
        <p:spPr/>
        <p:txBody>
          <a:bodyPr/>
          <a:lstStyle/>
          <a:p>
            <a:r>
              <a:rPr lang="en-US" dirty="0"/>
              <a:t>Utility-based Agent</a:t>
            </a:r>
          </a:p>
        </p:txBody>
      </p:sp>
      <p:sp>
        <p:nvSpPr>
          <p:cNvPr id="6" name="Content Placeholder 5"/>
          <p:cNvSpPr>
            <a:spLocks noGrp="1"/>
          </p:cNvSpPr>
          <p:nvPr>
            <p:ph idx="1"/>
          </p:nvPr>
        </p:nvSpPr>
        <p:spPr>
          <a:xfrm>
            <a:off x="628650" y="1447800"/>
            <a:ext cx="7886700" cy="1485753"/>
          </a:xfrm>
        </p:spPr>
        <p:txBody>
          <a:bodyPr/>
          <a:lstStyle/>
          <a:p>
            <a:r>
              <a:rPr lang="en-US" dirty="0"/>
              <a:t>The agent uses a utility function to evaluate the </a:t>
            </a:r>
            <a:r>
              <a:rPr lang="en-US" b="1" dirty="0">
                <a:solidFill>
                  <a:srgbClr val="FF0000"/>
                </a:solidFill>
              </a:rPr>
              <a:t>desirability of each different states. </a:t>
            </a:r>
          </a:p>
          <a:p>
            <a:r>
              <a:rPr lang="en-US" dirty="0"/>
              <a:t>Performance measure: Choose actions to maximize expected utility over time (i.e., stay in desirable states).</a:t>
            </a:r>
          </a:p>
          <a:p>
            <a:endParaRPr lang="en-US" dirty="0"/>
          </a:p>
        </p:txBody>
      </p:sp>
      <p:sp>
        <p:nvSpPr>
          <p:cNvPr id="3" name="Rectangle: Rounded Corners 2">
            <a:extLst>
              <a:ext uri="{FF2B5EF4-FFF2-40B4-BE49-F238E27FC236}">
                <a16:creationId xmlns:a16="http://schemas.microsoft.com/office/drawing/2014/main" id="{FF3F49AA-5AE7-40C8-A131-B2029CFF8054}"/>
              </a:ext>
            </a:extLst>
          </p:cNvPr>
          <p:cNvSpPr/>
          <p:nvPr/>
        </p:nvSpPr>
        <p:spPr>
          <a:xfrm>
            <a:off x="2743200" y="4422548"/>
            <a:ext cx="3048000" cy="460148"/>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 name="Rectangle 8">
            <a:extLst>
              <a:ext uri="{FF2B5EF4-FFF2-40B4-BE49-F238E27FC236}">
                <a16:creationId xmlns:a16="http://schemas.microsoft.com/office/drawing/2014/main" id="{3C026A23-FBAD-4041-B131-AB5A1A014596}"/>
              </a:ext>
            </a:extLst>
          </p:cNvPr>
          <p:cNvSpPr/>
          <p:nvPr/>
        </p:nvSpPr>
        <p:spPr>
          <a:xfrm>
            <a:off x="457200" y="6187025"/>
            <a:ext cx="8536311" cy="369332"/>
          </a:xfrm>
          <a:prstGeom prst="rect">
            <a:avLst/>
          </a:prstGeom>
        </p:spPr>
        <p:txBody>
          <a:bodyPr wrap="none">
            <a:spAutoFit/>
          </a:bodyPr>
          <a:lstStyle/>
          <a:p>
            <a:r>
              <a:rPr lang="en-US" b="1" dirty="0"/>
              <a:t>Example</a:t>
            </a:r>
            <a:r>
              <a:rPr lang="en-US" dirty="0"/>
              <a:t>: An autonomous Mars rover prefers states where its battery is not critically low.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Agents that Learn</a:t>
            </a:r>
          </a:p>
        </p:txBody>
      </p:sp>
      <p:sp>
        <p:nvSpPr>
          <p:cNvPr id="6" name="Content Placeholder 5"/>
          <p:cNvSpPr>
            <a:spLocks noGrp="1"/>
          </p:cNvSpPr>
          <p:nvPr>
            <p:ph idx="1"/>
          </p:nvPr>
        </p:nvSpPr>
        <p:spPr/>
        <p:txBody>
          <a:bodyPr/>
          <a:lstStyle/>
          <a:p>
            <a:pPr marL="0" indent="0">
              <a:buNone/>
            </a:pPr>
            <a:r>
              <a:rPr lang="en-US" dirty="0"/>
              <a:t>The </a:t>
            </a:r>
            <a:r>
              <a:rPr lang="en-US" b="1" dirty="0">
                <a:solidFill>
                  <a:srgbClr val="FF0000"/>
                </a:solidFill>
              </a:rPr>
              <a:t>learning element </a:t>
            </a:r>
            <a:r>
              <a:rPr lang="en-US" dirty="0"/>
              <a:t>modifies the agent program (reflex-based, goal-based, or utility-based) to improve its performance.</a:t>
            </a:r>
          </a:p>
          <a:p>
            <a:endParaRPr lang="en-US" dirty="0"/>
          </a:p>
        </p:txBody>
      </p:sp>
      <p:pic>
        <p:nvPicPr>
          <p:cNvPr id="5" name="Picture 4">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2289057" y="3022438"/>
            <a:ext cx="4565885" cy="3149762"/>
          </a:xfrm>
          <a:prstGeom prst="rect">
            <a:avLst/>
          </a:prstGeom>
        </p:spPr>
      </p:pic>
      <p:sp>
        <p:nvSpPr>
          <p:cNvPr id="7" name="TextBox 6">
            <a:extLst>
              <a:ext uri="{FF2B5EF4-FFF2-40B4-BE49-F238E27FC236}">
                <a16:creationId xmlns:a16="http://schemas.microsoft.com/office/drawing/2014/main" id="{DA3A3043-96C4-4585-9DE4-156A53B69890}"/>
              </a:ext>
            </a:extLst>
          </p:cNvPr>
          <p:cNvSpPr txBox="1"/>
          <p:nvPr/>
        </p:nvSpPr>
        <p:spPr>
          <a:xfrm>
            <a:off x="4571999" y="4419600"/>
            <a:ext cx="990601" cy="43088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100" b="1" dirty="0"/>
              <a:t>Agent program</a:t>
            </a:r>
          </a:p>
        </p:txBody>
      </p:sp>
      <p:sp>
        <p:nvSpPr>
          <p:cNvPr id="2" name="Callout: Line 1">
            <a:extLst>
              <a:ext uri="{FF2B5EF4-FFF2-40B4-BE49-F238E27FC236}">
                <a16:creationId xmlns:a16="http://schemas.microsoft.com/office/drawing/2014/main" id="{EC43F13B-70AE-4A79-BEC3-FD5269489949}"/>
              </a:ext>
            </a:extLst>
          </p:cNvPr>
          <p:cNvSpPr/>
          <p:nvPr/>
        </p:nvSpPr>
        <p:spPr>
          <a:xfrm>
            <a:off x="73143" y="3022438"/>
            <a:ext cx="2289057" cy="711362"/>
          </a:xfrm>
          <a:prstGeom prst="borderCallout1">
            <a:avLst>
              <a:gd name="adj1" fmla="val 20790"/>
              <a:gd name="adj2" fmla="val 104328"/>
              <a:gd name="adj3" fmla="val 81895"/>
              <a:gd name="adj4" fmla="val 13411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How is the agent currently performing?</a:t>
            </a:r>
          </a:p>
        </p:txBody>
      </p:sp>
      <p:sp>
        <p:nvSpPr>
          <p:cNvPr id="8" name="Callout: Line 7">
            <a:extLst>
              <a:ext uri="{FF2B5EF4-FFF2-40B4-BE49-F238E27FC236}">
                <a16:creationId xmlns:a16="http://schemas.microsoft.com/office/drawing/2014/main" id="{4E3F4BEC-90AE-4251-9F62-1458F9DFAFAE}"/>
              </a:ext>
            </a:extLst>
          </p:cNvPr>
          <p:cNvSpPr/>
          <p:nvPr/>
        </p:nvSpPr>
        <p:spPr>
          <a:xfrm>
            <a:off x="646792" y="5410200"/>
            <a:ext cx="1295400" cy="392111"/>
          </a:xfrm>
          <a:prstGeom prst="borderCallout1">
            <a:avLst>
              <a:gd name="adj1" fmla="val 20790"/>
              <a:gd name="adj2" fmla="val 104328"/>
              <a:gd name="adj3" fmla="val 22670"/>
              <a:gd name="adj4" fmla="val 18790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Exploration</a:t>
            </a:r>
          </a:p>
        </p:txBody>
      </p:sp>
    </p:spTree>
    <p:extLst>
      <p:ext uri="{BB962C8B-B14F-4D97-AF65-F5344CB8AC3E}">
        <p14:creationId xmlns:p14="http://schemas.microsoft.com/office/powerpoint/2010/main" val="1473659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DF5C27-232E-48B7-8171-EA8A2E3A93E7}"/>
              </a:ext>
            </a:extLst>
          </p:cNvPr>
          <p:cNvSpPr/>
          <p:nvPr/>
        </p:nvSpPr>
        <p:spPr>
          <a:xfrm>
            <a:off x="777136"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2"/>
          <a:stretch>
            <a:fillRect/>
          </a:stretch>
        </p:blipFill>
        <p:spPr>
          <a:xfrm>
            <a:off x="1151428" y="1078290"/>
            <a:ext cx="2682136" cy="1536588"/>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46BEEC65-AC0E-437D-8CD7-B9F36A8B4660}"/>
              </a:ext>
            </a:extLst>
          </p:cNvPr>
          <p:cNvSpPr/>
          <p:nvPr/>
        </p:nvSpPr>
        <p:spPr>
          <a:xfrm>
            <a:off x="1462938" y="2819400"/>
            <a:ext cx="1842684" cy="369332"/>
          </a:xfrm>
          <a:prstGeom prst="rect">
            <a:avLst/>
          </a:prstGeom>
        </p:spPr>
        <p:txBody>
          <a:bodyPr wrap="none">
            <a:spAutoFit/>
          </a:bodyPr>
          <a:lstStyle/>
          <a:p>
            <a:r>
              <a:rPr lang="en-US" dirty="0"/>
              <a:t>Smart thermostat</a:t>
            </a:r>
          </a:p>
        </p:txBody>
      </p:sp>
      <p:sp>
        <p:nvSpPr>
          <p:cNvPr id="12" name="TextBox 11">
            <a:extLst>
              <a:ext uri="{FF2B5EF4-FFF2-40B4-BE49-F238E27FC236}">
                <a16:creationId xmlns:a16="http://schemas.microsoft.com/office/drawing/2014/main" id="{88BED5A7-33F5-44FF-A8D2-C1229027E120}"/>
              </a:ext>
            </a:extLst>
          </p:cNvPr>
          <p:cNvSpPr txBox="1"/>
          <p:nvPr/>
        </p:nvSpPr>
        <p:spPr>
          <a:xfrm>
            <a:off x="777136"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4" name="TextBox 13">
            <a:extLst>
              <a:ext uri="{FF2B5EF4-FFF2-40B4-BE49-F238E27FC236}">
                <a16:creationId xmlns:a16="http://schemas.microsoft.com/office/drawing/2014/main" id="{DF174D32-43A7-4A26-B966-801AF47D5F09}"/>
              </a:ext>
            </a:extLst>
          </p:cNvPr>
          <p:cNvSpPr txBox="1"/>
          <p:nvPr/>
        </p:nvSpPr>
        <p:spPr>
          <a:xfrm>
            <a:off x="2676448"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15" name="Straight Connector 14">
            <a:extLst>
              <a:ext uri="{FF2B5EF4-FFF2-40B4-BE49-F238E27FC236}">
                <a16:creationId xmlns:a16="http://schemas.microsoft.com/office/drawing/2014/main" id="{C9F9B85E-2E5E-474C-8092-F3B2163AEC75}"/>
              </a:ext>
            </a:extLst>
          </p:cNvPr>
          <p:cNvCxnSpPr/>
          <p:nvPr/>
        </p:nvCxnSpPr>
        <p:spPr>
          <a:xfrm>
            <a:off x="2682136"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B58D5326-8ECE-462C-B003-A9E569C57869}"/>
              </a:ext>
            </a:extLst>
          </p:cNvPr>
          <p:cNvSpPr txBox="1"/>
          <p:nvPr/>
        </p:nvSpPr>
        <p:spPr>
          <a:xfrm>
            <a:off x="3985963" y="1113472"/>
            <a:ext cx="1529687" cy="1477328"/>
          </a:xfrm>
          <a:prstGeom prst="rect">
            <a:avLst/>
          </a:prstGeom>
          <a:noFill/>
        </p:spPr>
        <p:txBody>
          <a:bodyPr wrap="square" rtlCol="0">
            <a:spAutoFit/>
          </a:bodyPr>
          <a:lstStyle/>
          <a:p>
            <a:r>
              <a:rPr lang="en-US" dirty="0"/>
              <a:t>Change temperature when you are too cold/warm.</a:t>
            </a:r>
          </a:p>
        </p:txBody>
      </p:sp>
      <p:sp>
        <p:nvSpPr>
          <p:cNvPr id="16" name="TextBox 15">
            <a:extLst>
              <a:ext uri="{FF2B5EF4-FFF2-40B4-BE49-F238E27FC236}">
                <a16:creationId xmlns:a16="http://schemas.microsoft.com/office/drawing/2014/main" id="{2BCB7D46-DF1E-4981-B53C-BCE34BDB13CA}"/>
              </a:ext>
            </a:extLst>
          </p:cNvPr>
          <p:cNvSpPr txBox="1"/>
          <p:nvPr/>
        </p:nvSpPr>
        <p:spPr>
          <a:xfrm rot="18844977">
            <a:off x="5541721" y="3248888"/>
            <a:ext cx="256512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b="1" dirty="0"/>
              <a:t>Goal-based?</a:t>
            </a:r>
          </a:p>
        </p:txBody>
      </p:sp>
      <p:sp>
        <p:nvSpPr>
          <p:cNvPr id="18" name="TextBox 17">
            <a:extLst>
              <a:ext uri="{FF2B5EF4-FFF2-40B4-BE49-F238E27FC236}">
                <a16:creationId xmlns:a16="http://schemas.microsoft.com/office/drawing/2014/main" id="{87680BDF-1CAB-4A7C-B54C-C6EABE0BE124}"/>
              </a:ext>
            </a:extLst>
          </p:cNvPr>
          <p:cNvSpPr txBox="1"/>
          <p:nvPr/>
        </p:nvSpPr>
        <p:spPr>
          <a:xfrm rot="756261">
            <a:off x="4973903" y="5022633"/>
            <a:ext cx="286168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600" b="1" dirty="0"/>
              <a:t>Utility-based?</a:t>
            </a:r>
          </a:p>
        </p:txBody>
      </p:sp>
      <p:sp>
        <p:nvSpPr>
          <p:cNvPr id="13" name="TextBox 12">
            <a:extLst>
              <a:ext uri="{FF2B5EF4-FFF2-40B4-BE49-F238E27FC236}">
                <a16:creationId xmlns:a16="http://schemas.microsoft.com/office/drawing/2014/main" id="{38AD3B03-FCF7-47AA-AA67-307CD5852DA4}"/>
              </a:ext>
            </a:extLst>
          </p:cNvPr>
          <p:cNvSpPr txBox="1"/>
          <p:nvPr/>
        </p:nvSpPr>
        <p:spPr>
          <a:xfrm rot="20753926">
            <a:off x="5594082" y="1603383"/>
            <a:ext cx="2867540"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3600" b="1" dirty="0"/>
              <a:t>Reflex Agent?</a:t>
            </a:r>
          </a:p>
        </p:txBody>
      </p:sp>
    </p:spTree>
    <p:extLst>
      <p:ext uri="{BB962C8B-B14F-4D97-AF65-F5344CB8AC3E}">
        <p14:creationId xmlns:p14="http://schemas.microsoft.com/office/powerpoint/2010/main" val="4125485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7993906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BE47-1D1C-44B5-8446-587B6530CC91}"/>
              </a:ext>
            </a:extLst>
          </p:cNvPr>
          <p:cNvSpPr>
            <a:spLocks noGrp="1"/>
          </p:cNvSpPr>
          <p:nvPr>
            <p:ph type="title"/>
          </p:nvPr>
        </p:nvSpPr>
        <p:spPr/>
        <p:txBody>
          <a:bodyPr/>
          <a:lstStyle/>
          <a:p>
            <a:r>
              <a:rPr lang="en-US" dirty="0"/>
              <a:t>What Type of Intelligent Agent is this?</a:t>
            </a:r>
          </a:p>
        </p:txBody>
      </p:sp>
      <p:sp>
        <p:nvSpPr>
          <p:cNvPr id="3" name="Content Placeholder 2">
            <a:extLst>
              <a:ext uri="{FF2B5EF4-FFF2-40B4-BE49-F238E27FC236}">
                <a16:creationId xmlns:a16="http://schemas.microsoft.com/office/drawing/2014/main" id="{547CF5C4-8471-4844-A31E-73B7D267F154}"/>
              </a:ext>
            </a:extLst>
          </p:cNvPr>
          <p:cNvSpPr>
            <a:spLocks noGrp="1"/>
          </p:cNvSpPr>
          <p:nvPr>
            <p:ph idx="1"/>
          </p:nvPr>
        </p:nvSpPr>
        <p:spPr>
          <a:xfrm>
            <a:off x="762000" y="1666229"/>
            <a:ext cx="2743200" cy="4351338"/>
          </a:xfrm>
        </p:spPr>
        <p:txBody>
          <a:bodyPr>
            <a:normAutofit/>
          </a:bodyPr>
          <a:lstStyle/>
          <a:p>
            <a:pPr marL="0" indent="0">
              <a:buNone/>
            </a:pPr>
            <a:r>
              <a:rPr lang="en-US" dirty="0"/>
              <a:t>Features are:</a:t>
            </a:r>
          </a:p>
          <a:p>
            <a:r>
              <a:rPr lang="en-US" dirty="0"/>
              <a:t>Control via App</a:t>
            </a:r>
          </a:p>
          <a:p>
            <a:r>
              <a:rPr lang="en-US" dirty="0"/>
              <a:t>Cleaning Modes</a:t>
            </a:r>
          </a:p>
          <a:p>
            <a:r>
              <a:rPr lang="en-US" dirty="0"/>
              <a:t>Navigation</a:t>
            </a:r>
          </a:p>
          <a:p>
            <a:r>
              <a:rPr lang="en-US" dirty="0"/>
              <a:t>Mapping</a:t>
            </a:r>
          </a:p>
          <a:p>
            <a:r>
              <a:rPr lang="en-US" dirty="0"/>
              <a:t>Boundary blockers</a:t>
            </a:r>
          </a:p>
          <a:p>
            <a:pPr marL="0" indent="0">
              <a:buNone/>
            </a:pPr>
            <a:endParaRPr lang="en-US" dirty="0"/>
          </a:p>
        </p:txBody>
      </p:sp>
      <p:pic>
        <p:nvPicPr>
          <p:cNvPr id="4" name="Picture 3">
            <a:extLst>
              <a:ext uri="{FF2B5EF4-FFF2-40B4-BE49-F238E27FC236}">
                <a16:creationId xmlns:a16="http://schemas.microsoft.com/office/drawing/2014/main" id="{75132EF9-B0A2-4037-8D0E-42458B0470CD}"/>
              </a:ext>
            </a:extLst>
          </p:cNvPr>
          <p:cNvPicPr>
            <a:picLocks noChangeAspect="1"/>
          </p:cNvPicPr>
          <p:nvPr/>
        </p:nvPicPr>
        <p:blipFill rotWithShape="1">
          <a:blip r:embed="rId2"/>
          <a:srcRect l="6875" t="8450" r="37500" b="14843"/>
          <a:stretch/>
        </p:blipFill>
        <p:spPr>
          <a:xfrm>
            <a:off x="3733800" y="1828799"/>
            <a:ext cx="5086350" cy="3657601"/>
          </a:xfrm>
          <a:prstGeom prst="rect">
            <a:avLst/>
          </a:prstGeom>
        </p:spPr>
      </p:pic>
      <p:sp>
        <p:nvSpPr>
          <p:cNvPr id="5" name="Rectangle 4">
            <a:extLst>
              <a:ext uri="{FF2B5EF4-FFF2-40B4-BE49-F238E27FC236}">
                <a16:creationId xmlns:a16="http://schemas.microsoft.com/office/drawing/2014/main" id="{53B8DAC9-A88F-4BA2-BF06-135DCF2303C7}"/>
              </a:ext>
            </a:extLst>
          </p:cNvPr>
          <p:cNvSpPr/>
          <p:nvPr/>
        </p:nvSpPr>
        <p:spPr>
          <a:xfrm>
            <a:off x="4267200" y="5786735"/>
            <a:ext cx="4495800" cy="461665"/>
          </a:xfrm>
          <a:prstGeom prst="rect">
            <a:avLst/>
          </a:prstGeom>
        </p:spPr>
        <p:txBody>
          <a:bodyPr wrap="square">
            <a:spAutoFit/>
          </a:bodyPr>
          <a:lstStyle/>
          <a:p>
            <a:r>
              <a:rPr lang="en-US" sz="1200" dirty="0"/>
              <a:t>Source: </a:t>
            </a:r>
            <a:r>
              <a:rPr lang="en-US" sz="1200" dirty="0">
                <a:hlinkClick r:id="rId3"/>
              </a:rPr>
              <a:t>https://www.techhive.com/article/3269782/best-robot-vacuum-cleaners.html</a:t>
            </a:r>
            <a:r>
              <a:rPr lang="en-US" sz="1200" dirty="0"/>
              <a:t> </a:t>
            </a:r>
          </a:p>
        </p:txBody>
      </p:sp>
    </p:spTree>
    <p:extLst>
      <p:ext uri="{BB962C8B-B14F-4D97-AF65-F5344CB8AC3E}">
        <p14:creationId xmlns:p14="http://schemas.microsoft.com/office/powerpoint/2010/main" val="366897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323580499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5730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366016912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7398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it?</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1419535315"/>
              </p:ext>
            </p:extLst>
          </p:nvPr>
        </p:nvGraphicFramePr>
        <p:xfrm>
          <a:off x="628650" y="14478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5410200" y="4739243"/>
            <a:ext cx="2771721" cy="369332"/>
          </a:xfrm>
          <a:prstGeom prst="rect">
            <a:avLst/>
          </a:prstGeom>
          <a:noFill/>
        </p:spPr>
        <p:txBody>
          <a:bodyPr wrap="none" rtlCol="0">
            <a:spAutoFit/>
          </a:bodyPr>
          <a:lstStyle/>
          <a:p>
            <a:r>
              <a:rPr lang="en-US" dirty="0"/>
              <a:t>Does it use simple reflexes?</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526233"/>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2892927"/>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776175"/>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347045"/>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Tree>
    <p:extLst>
      <p:ext uri="{BB962C8B-B14F-4D97-AF65-F5344CB8AC3E}">
        <p14:creationId xmlns:p14="http://schemas.microsoft.com/office/powerpoint/2010/main" val="3695375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365126"/>
            <a:ext cx="7886700" cy="1939037"/>
          </a:xfrm>
        </p:spPr>
        <p:txBody>
          <a:bodyPr>
            <a:normAutofit/>
          </a:bodyPr>
          <a:lstStyle/>
          <a:p>
            <a:r>
              <a:rPr lang="en-US" dirty="0"/>
              <a:t>Intelligent Systems as </a:t>
            </a:r>
            <a:br>
              <a:rPr lang="en-US" dirty="0"/>
            </a:br>
            <a:r>
              <a:rPr lang="en-US" dirty="0"/>
              <a:t>Sets of Agents:</a:t>
            </a:r>
            <a:br>
              <a:rPr lang="en-US" dirty="0"/>
            </a:br>
            <a:r>
              <a:rPr lang="en-US" dirty="0"/>
              <a:t>Self-driving Car</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711007976"/>
              </p:ext>
            </p:extLst>
          </p:nvPr>
        </p:nvGraphicFramePr>
        <p:xfrm>
          <a:off x="290540" y="2735262"/>
          <a:ext cx="6034060" cy="351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3929807" y="5170970"/>
            <a:ext cx="3962400" cy="646331"/>
          </a:xfrm>
          <a:prstGeom prst="rect">
            <a:avLst/>
          </a:prstGeom>
          <a:noFill/>
        </p:spPr>
        <p:txBody>
          <a:bodyPr wrap="square" rtlCol="0">
            <a:spAutoFit/>
          </a:bodyPr>
          <a:lstStyle/>
          <a:p>
            <a:pPr lvl="0"/>
            <a:r>
              <a:rPr lang="en-US" dirty="0"/>
              <a:t>R</a:t>
            </a:r>
            <a:r>
              <a:rPr lang="en-US" sz="1800" dirty="0"/>
              <a:t>eact to unforeseen issues like a child running in front of the car quickly.</a:t>
            </a:r>
            <a:endParaRPr lang="en-US" dirty="0"/>
          </a:p>
        </p:txBody>
      </p:sp>
      <p:sp>
        <p:nvSpPr>
          <p:cNvPr id="6" name="TextBox 5">
            <a:extLst>
              <a:ext uri="{FF2B5EF4-FFF2-40B4-BE49-F238E27FC236}">
                <a16:creationId xmlns:a16="http://schemas.microsoft.com/office/drawing/2014/main" id="{2D499C2C-DA7C-4702-8951-9F3A8E6E1800}"/>
              </a:ext>
            </a:extLst>
          </p:cNvPr>
          <p:cNvSpPr txBox="1"/>
          <p:nvPr/>
        </p:nvSpPr>
        <p:spPr>
          <a:xfrm>
            <a:off x="3933926" y="3058805"/>
            <a:ext cx="5137400" cy="646331"/>
          </a:xfrm>
          <a:prstGeom prst="rect">
            <a:avLst/>
          </a:prstGeom>
          <a:noFill/>
        </p:spPr>
        <p:txBody>
          <a:bodyPr wrap="square" rtlCol="0">
            <a:spAutoFit/>
          </a:bodyPr>
          <a:lstStyle/>
          <a:p>
            <a:pPr lvl="0"/>
            <a:r>
              <a:rPr lang="en-US" sz="1800" dirty="0"/>
              <a:t>Make sure the passenger has a pleasant drive (not too much sudden breaking = utility)</a:t>
            </a:r>
          </a:p>
        </p:txBody>
      </p:sp>
      <p:sp>
        <p:nvSpPr>
          <p:cNvPr id="7" name="TextBox 6">
            <a:extLst>
              <a:ext uri="{FF2B5EF4-FFF2-40B4-BE49-F238E27FC236}">
                <a16:creationId xmlns:a16="http://schemas.microsoft.com/office/drawing/2014/main" id="{9AC301F9-4D8F-484A-8F4D-6A05CB5B419A}"/>
              </a:ext>
            </a:extLst>
          </p:cNvPr>
          <p:cNvSpPr txBox="1"/>
          <p:nvPr/>
        </p:nvSpPr>
        <p:spPr>
          <a:xfrm>
            <a:off x="3929806" y="3907091"/>
            <a:ext cx="3550150" cy="369332"/>
          </a:xfrm>
          <a:prstGeom prst="rect">
            <a:avLst/>
          </a:prstGeom>
          <a:noFill/>
        </p:spPr>
        <p:txBody>
          <a:bodyPr wrap="square" rtlCol="0">
            <a:spAutoFit/>
          </a:bodyPr>
          <a:lstStyle/>
          <a:p>
            <a:pPr lvl="0"/>
            <a:r>
              <a:rPr lang="en-US" sz="1800" dirty="0"/>
              <a:t>Plan the route to the destination.</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66448" y="4297612"/>
            <a:ext cx="2818899"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It should learn!</a:t>
            </a:r>
          </a:p>
        </p:txBody>
      </p:sp>
      <p:pic>
        <p:nvPicPr>
          <p:cNvPr id="5" name="Picture 2" descr="See the source image">
            <a:extLst>
              <a:ext uri="{FF2B5EF4-FFF2-40B4-BE49-F238E27FC236}">
                <a16:creationId xmlns:a16="http://schemas.microsoft.com/office/drawing/2014/main" id="{2E922884-3303-24F6-3C7C-5BBCF646CEC4}"/>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8945" b="37618"/>
          <a:stretch/>
        </p:blipFill>
        <p:spPr bwMode="auto">
          <a:xfrm>
            <a:off x="4757194" y="258804"/>
            <a:ext cx="4114800" cy="2364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8E073D-E3E3-3462-E5CB-9681F2508B4E}"/>
              </a:ext>
            </a:extLst>
          </p:cNvPr>
          <p:cNvSpPr txBox="1"/>
          <p:nvPr/>
        </p:nvSpPr>
        <p:spPr>
          <a:xfrm>
            <a:off x="3929806" y="4459494"/>
            <a:ext cx="4923653" cy="646331"/>
          </a:xfrm>
          <a:prstGeom prst="rect">
            <a:avLst/>
          </a:prstGeom>
          <a:noFill/>
        </p:spPr>
        <p:txBody>
          <a:bodyPr wrap="square" rtlCol="0">
            <a:spAutoFit/>
          </a:bodyPr>
          <a:lstStyle/>
          <a:p>
            <a:pPr lvl="0"/>
            <a:r>
              <a:rPr lang="en-US" dirty="0"/>
              <a:t>Remember where every other car is and calculate where they will be in the next few seconds.</a:t>
            </a:r>
          </a:p>
        </p:txBody>
      </p:sp>
    </p:spTree>
    <p:extLst>
      <p:ext uri="{BB962C8B-B14F-4D97-AF65-F5344CB8AC3E}">
        <p14:creationId xmlns:p14="http://schemas.microsoft.com/office/powerpoint/2010/main" val="13866698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A091-7A9D-43C8-B799-9E4500334F6D}"/>
              </a:ext>
            </a:extLst>
          </p:cNvPr>
          <p:cNvSpPr>
            <a:spLocks noGrp="1"/>
          </p:cNvSpPr>
          <p:nvPr>
            <p:ph type="title"/>
          </p:nvPr>
        </p:nvSpPr>
        <p:spPr/>
        <p:txBody>
          <a:bodyPr/>
          <a:lstStyle/>
          <a:p>
            <a:r>
              <a:rPr lang="en-US" dirty="0"/>
              <a:t>Conclusion</a:t>
            </a:r>
          </a:p>
        </p:txBody>
      </p:sp>
      <p:graphicFrame>
        <p:nvGraphicFramePr>
          <p:cNvPr id="9" name="Diagram 8">
            <a:extLst>
              <a:ext uri="{FF2B5EF4-FFF2-40B4-BE49-F238E27FC236}">
                <a16:creationId xmlns:a16="http://schemas.microsoft.com/office/drawing/2014/main" id="{CCBFF7E7-4B86-4FBC-9B7B-0E358EC4A089}"/>
              </a:ext>
            </a:extLst>
          </p:cNvPr>
          <p:cNvGraphicFramePr/>
          <p:nvPr>
            <p:extLst>
              <p:ext uri="{D42A27DB-BD31-4B8C-83A1-F6EECF244321}">
                <p14:modId xmlns:p14="http://schemas.microsoft.com/office/powerpoint/2010/main" val="3333927499"/>
              </p:ext>
            </p:extLst>
          </p:nvPr>
        </p:nvGraphicFramePr>
        <p:xfrm>
          <a:off x="533400" y="2362200"/>
          <a:ext cx="80772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a:extLst>
              <a:ext uri="{FF2B5EF4-FFF2-40B4-BE49-F238E27FC236}">
                <a16:creationId xmlns:a16="http://schemas.microsoft.com/office/drawing/2014/main" id="{DFA38611-24A5-4DD0-9D3B-BE7BCA59F6AC}"/>
              </a:ext>
            </a:extLst>
          </p:cNvPr>
          <p:cNvSpPr>
            <a:spLocks noGrp="1"/>
          </p:cNvSpPr>
          <p:nvPr>
            <p:ph idx="1"/>
          </p:nvPr>
        </p:nvSpPr>
        <p:spPr/>
        <p:txBody>
          <a:bodyPr>
            <a:normAutofit/>
          </a:bodyPr>
          <a:lstStyle/>
          <a:p>
            <a:pPr marL="0" indent="0">
              <a:buNone/>
            </a:pPr>
            <a:r>
              <a:rPr lang="en-US" sz="2400" dirty="0"/>
              <a:t>Intelligent agents inspire the research areas of modern AI</a:t>
            </a:r>
          </a:p>
          <a:p>
            <a:pPr marL="0" indent="0">
              <a:buNone/>
            </a:pPr>
            <a:endParaRPr lang="en-US" sz="2400" dirty="0"/>
          </a:p>
        </p:txBody>
      </p:sp>
    </p:spTree>
    <p:extLst>
      <p:ext uri="{BB962C8B-B14F-4D97-AF65-F5344CB8AC3E}">
        <p14:creationId xmlns:p14="http://schemas.microsoft.com/office/powerpoint/2010/main" val="111342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cstate="print"/>
          <a:srcRect/>
          <a:stretch>
            <a:fillRect/>
          </a:stretch>
        </p:blipFill>
        <p:spPr bwMode="auto">
          <a:xfrm>
            <a:off x="1600200" y="2523752"/>
            <a:ext cx="5638800" cy="2429248"/>
          </a:xfrm>
          <a:prstGeom prst="rect">
            <a:avLst/>
          </a:prstGeom>
          <a:noFill/>
          <a:ln w="9525">
            <a:noFill/>
            <a:miter lim="800000"/>
            <a:headEnd/>
            <a:tailEnd/>
          </a:ln>
        </p:spPr>
      </p:pic>
      <p:sp>
        <p:nvSpPr>
          <p:cNvPr id="5122" name="Rectangle 2"/>
          <p:cNvSpPr>
            <a:spLocks noGrp="1" noChangeArrowheads="1"/>
          </p:cNvSpPr>
          <p:nvPr>
            <p:ph type="title"/>
          </p:nvPr>
        </p:nvSpPr>
        <p:spPr/>
        <p:txBody>
          <a:bodyPr/>
          <a:lstStyle/>
          <a:p>
            <a:r>
              <a:rPr lang="en-US" dirty="0"/>
              <a:t>What is an Agents?</a:t>
            </a:r>
          </a:p>
        </p:txBody>
      </p:sp>
      <p:sp>
        <p:nvSpPr>
          <p:cNvPr id="5123" name="Rectangle 3"/>
          <p:cNvSpPr>
            <a:spLocks noGrp="1" noChangeArrowheads="1"/>
          </p:cNvSpPr>
          <p:nvPr>
            <p:ph idx="1"/>
          </p:nvPr>
        </p:nvSpPr>
        <p:spPr>
          <a:xfrm>
            <a:off x="628650" y="1524000"/>
            <a:ext cx="7886700" cy="5029200"/>
          </a:xfrm>
        </p:spPr>
        <p:txBody>
          <a:bodyPr>
            <a:normAutofit fontScale="92500" lnSpcReduction="10000"/>
          </a:bodyPr>
          <a:lstStyle/>
          <a:p>
            <a:r>
              <a:rPr lang="en-US" sz="2200" dirty="0"/>
              <a:t>An </a:t>
            </a:r>
            <a:r>
              <a:rPr lang="en-US" sz="2200" dirty="0">
                <a:solidFill>
                  <a:srgbClr val="FF0000"/>
                </a:solidFill>
              </a:rPr>
              <a:t>agent</a:t>
            </a:r>
            <a:r>
              <a:rPr lang="en-US" sz="2200" dirty="0"/>
              <a:t> is anything that can be viewed as </a:t>
            </a:r>
            <a:r>
              <a:rPr lang="en-US" sz="2200" dirty="0">
                <a:solidFill>
                  <a:srgbClr val="FF0000"/>
                </a:solidFill>
              </a:rPr>
              <a:t>perceiving</a:t>
            </a:r>
            <a:r>
              <a:rPr lang="en-US" sz="2200" dirty="0"/>
              <a:t> its </a:t>
            </a:r>
            <a:r>
              <a:rPr lang="en-US" sz="2200" dirty="0">
                <a:solidFill>
                  <a:srgbClr val="FF0000"/>
                </a:solidFill>
              </a:rPr>
              <a:t>environment</a:t>
            </a:r>
            <a:r>
              <a:rPr lang="en-US" sz="2200" dirty="0"/>
              <a:t> through </a:t>
            </a:r>
            <a:r>
              <a:rPr lang="en-US" sz="2200" dirty="0">
                <a:solidFill>
                  <a:srgbClr val="FF0000"/>
                </a:solidFill>
              </a:rPr>
              <a:t>sensors</a:t>
            </a:r>
            <a:r>
              <a:rPr lang="en-US" sz="2200" dirty="0"/>
              <a:t> and </a:t>
            </a:r>
            <a:r>
              <a:rPr lang="en-US" sz="2200" dirty="0">
                <a:solidFill>
                  <a:srgbClr val="FF0000"/>
                </a:solidFill>
              </a:rPr>
              <a:t>acting</a:t>
            </a:r>
            <a:r>
              <a:rPr lang="en-US" sz="2200" dirty="0"/>
              <a:t> upon that environment through </a:t>
            </a:r>
            <a:r>
              <a:rPr lang="en-US" sz="2200" dirty="0">
                <a:solidFill>
                  <a:srgbClr val="FF0000"/>
                </a:solidFill>
              </a:rPr>
              <a:t>actuators.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dirty="0"/>
              <a:t>Control theory: A </a:t>
            </a:r>
            <a:r>
              <a:rPr lang="en-US" b="1" dirty="0"/>
              <a:t>closed-loop control system </a:t>
            </a:r>
            <a:r>
              <a:rPr lang="en-US" dirty="0"/>
              <a:t>(= feedback control system) is a set of mechanical or electronic devices that automatically regulates a process variable to a desired state or set point without human interaction. The agent is called controller.</a:t>
            </a:r>
            <a:endParaRPr lang="en-US" dirty="0">
              <a:solidFill>
                <a:srgbClr val="FF0000"/>
              </a:solidFill>
            </a:endParaRPr>
          </a:p>
          <a:p>
            <a:r>
              <a:rPr lang="en-US" b="1" dirty="0"/>
              <a:t>Softbot</a:t>
            </a:r>
            <a:r>
              <a:rPr lang="en-US" dirty="0"/>
              <a:t>: Agent is a software program that runs on a host device.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a:xfrm>
                <a:off x="628650" y="1825625"/>
                <a:ext cx="7753350" cy="3584575"/>
              </a:xfrm>
            </p:spPr>
            <p:txBody>
              <a:bodyPr>
                <a:normAutofit/>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14:m>
                  <m:oMath xmlns:m="http://schemas.openxmlformats.org/officeDocument/2006/math">
                    <m:r>
                      <a:rPr lang="en-US" sz="2800" b="0" i="1" smtClean="0">
                        <a:latin typeface="Cambria Math" panose="02040503050406030204" pitchFamily="18" charset="0"/>
                      </a:rPr>
                      <m:t>𝑓</m:t>
                    </m:r>
                    <m:r>
                      <a:rPr lang="en-US" sz="2800" b="0" i="1" smtClean="0">
                        <a:latin typeface="Cambria Math" panose="02040503050406030204" pitchFamily="18" charset="0"/>
                      </a:rPr>
                      <m:t> : </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𝑃</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 →</m:t>
                    </m:r>
                    <m:r>
                      <a:rPr lang="en-US" sz="2800" b="0" i="1" smtClean="0">
                        <a:latin typeface="Cambria Math" panose="02040503050406030204" pitchFamily="18" charset="0"/>
                      </a:rPr>
                      <m:t>𝐴</m:t>
                    </m:r>
                    <m:r>
                      <a:rPr lang="en-US" sz="2800" b="0" i="1" smtClean="0">
                        <a:latin typeface="Cambria Math" panose="02040503050406030204" pitchFamily="18" charset="0"/>
                      </a:rPr>
                      <m:t> </m:t>
                    </m:r>
                  </m:oMath>
                </a14:m>
                <a:r>
                  <a:rPr lang="en-US" sz="2800" dirty="0"/>
                  <a:t>.</a:t>
                </a:r>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the concrete implementation for a given physical system.</a:t>
                </a:r>
              </a:p>
              <a:p>
                <a:pPr marL="0" indent="0">
                  <a:buNone/>
                </a:pPr>
                <a:endParaRPr lang="en-US" sz="2800" dirty="0"/>
              </a:p>
              <a:p>
                <a:pPr marL="0" indent="0">
                  <a:buNone/>
                </a:pPr>
                <a:r>
                  <a:rPr lang="en-US" sz="2800" dirty="0"/>
                  <a:t>Agent = architecture (hardware) + agent program</a:t>
                </a:r>
              </a:p>
            </p:txBody>
          </p:sp>
        </mc:Choice>
        <mc:Fallback xmlns="">
          <p:sp>
            <p:nvSpPr>
              <p:cNvPr id="6147" name="Rectangle 3"/>
              <p:cNvSpPr>
                <a:spLocks noGrp="1" noRot="1" noChangeAspect="1" noMove="1" noResize="1" noEditPoints="1" noAdjustHandles="1" noChangeArrowheads="1" noChangeShapeType="1" noTextEdit="1"/>
              </p:cNvSpPr>
              <p:nvPr>
                <p:ph idx="1"/>
              </p:nvPr>
            </p:nvSpPr>
            <p:spPr>
              <a:xfrm>
                <a:off x="628650" y="1825625"/>
                <a:ext cx="7753350" cy="3584575"/>
              </a:xfrm>
              <a:blipFill>
                <a:blip r:embed="rId3"/>
                <a:stretch>
                  <a:fillRect l="-1572" t="-2716" b="-424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3810000" y="5715298"/>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Lst>
          </p:cNvPr>
          <p:cNvSpPr/>
          <p:nvPr/>
        </p:nvSpPr>
        <p:spPr>
          <a:xfrm>
            <a:off x="4419600" y="5333702"/>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4"/>
                <a:stretch>
                  <a:fillRect l="-1338" t="-1062" b="-2123"/>
                </a:stretch>
              </a:blipFill>
            </p:spPr>
            <p:txBody>
              <a:bodyPr/>
              <a:lstStyle/>
              <a:p>
                <a:r>
                  <a:rPr lang="en-US">
                    <a:noFill/>
                  </a:rPr>
                  <a:t> </a:t>
                </a:r>
              </a:p>
            </p:txBody>
          </p:sp>
        </mc:Fallback>
      </mc:AlternateContent>
      <p:sp>
        <p:nvSpPr>
          <p:cNvPr id="3" name="Callout: Line 2">
            <a:extLst>
              <a:ext uri="{FF2B5EF4-FFF2-40B4-BE49-F238E27FC236}">
                <a16:creationId xmlns:a16="http://schemas.microsoft.com/office/drawing/2014/main" id="{CDE773EB-84A3-4DC9-B16C-C93A1E7351DF}"/>
              </a:ext>
            </a:extLst>
          </p:cNvPr>
          <p:cNvSpPr/>
          <p:nvPr/>
        </p:nvSpPr>
        <p:spPr>
          <a:xfrm>
            <a:off x="7670800" y="2802617"/>
            <a:ext cx="1416047" cy="321583"/>
          </a:xfrm>
          <a:prstGeom prst="borderCallout1">
            <a:avLst>
              <a:gd name="adj1" fmla="val 18750"/>
              <a:gd name="adj2" fmla="val -8333"/>
              <a:gd name="adj3" fmla="val 387817"/>
              <a:gd name="adj4" fmla="val -40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Last Percept</a:t>
            </a:r>
          </a:p>
        </p:txBody>
      </p:sp>
      <p:sp>
        <p:nvSpPr>
          <p:cNvPr id="8" name="Callout: Line 7">
            <a:extLst>
              <a:ext uri="{FF2B5EF4-FFF2-40B4-BE49-F238E27FC236}">
                <a16:creationId xmlns:a16="http://schemas.microsoft.com/office/drawing/2014/main" id="{0575EB97-504D-4C56-8275-A26AAC7BBA25}"/>
              </a:ext>
            </a:extLst>
          </p:cNvPr>
          <p:cNvSpPr/>
          <p:nvPr/>
        </p:nvSpPr>
        <p:spPr>
          <a:xfrm>
            <a:off x="2745924" y="6400800"/>
            <a:ext cx="3959676" cy="405586"/>
          </a:xfrm>
          <a:prstGeom prst="borderCallout1">
            <a:avLst>
              <a:gd name="adj1" fmla="val 18750"/>
              <a:gd name="adj2" fmla="val -8333"/>
              <a:gd name="adj3" fmla="val -64720"/>
              <a:gd name="adj4" fmla="val -408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68775262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62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 What is Good Behavior?</a:t>
            </a:r>
          </a:p>
        </p:txBody>
      </p:sp>
      <p:sp>
        <p:nvSpPr>
          <p:cNvPr id="10243" name="Rectangle 3"/>
          <p:cNvSpPr>
            <a:spLocks noGrp="1" noChangeArrowheads="1"/>
          </p:cNvSpPr>
          <p:nvPr>
            <p:ph idx="1"/>
          </p:nvPr>
        </p:nvSpPr>
        <p:spPr>
          <a:xfrm>
            <a:off x="628650" y="1825624"/>
            <a:ext cx="7886700" cy="4667249"/>
          </a:xfrm>
        </p:spPr>
        <p:txBody>
          <a:bodyPr>
            <a:normAutofit fontScale="62500" lnSpcReduction="20000"/>
          </a:bodyPr>
          <a:lstStyle/>
          <a:p>
            <a:pPr marL="0" indent="0">
              <a:buNone/>
            </a:pPr>
            <a:r>
              <a:rPr lang="en-US" sz="2800" dirty="0"/>
              <a:t>Foundation</a:t>
            </a:r>
            <a:endParaRPr lang="en-US" sz="2800" b="1" dirty="0"/>
          </a:p>
          <a:p>
            <a:pPr lvl="1"/>
            <a:r>
              <a:rPr lang="en-US" sz="2500" b="1" dirty="0"/>
              <a:t>Consequentialism</a:t>
            </a:r>
            <a:r>
              <a:rPr lang="en-US" sz="2500" dirty="0"/>
              <a:t>: Evaluate behavior by its consequences.</a:t>
            </a:r>
          </a:p>
          <a:p>
            <a:pPr lvl="1"/>
            <a:r>
              <a:rPr lang="en-US" sz="2500" b="1" dirty="0"/>
              <a:t>Utilitarianism</a:t>
            </a:r>
            <a:r>
              <a:rPr lang="en-US" sz="2500" dirty="0"/>
              <a:t>: maximize happiness and well-being</a:t>
            </a:r>
          </a:p>
          <a:p>
            <a:endParaRPr lang="en-US" sz="2800" dirty="0"/>
          </a:p>
          <a:p>
            <a:pPr marL="0" indent="0">
              <a:buNone/>
            </a:pPr>
            <a:r>
              <a:rPr lang="en-US" sz="2800" dirty="0"/>
              <a:t>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is </a:t>
            </a:r>
            <a:r>
              <a:rPr lang="en-US" sz="2500" b="1" i="1" dirty="0">
                <a:solidFill>
                  <a:srgbClr val="FF0000"/>
                </a:solidFill>
              </a:rPr>
              <a:t>expected to maximize its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a:p>
            <a:endParaRPr lang="en-US" sz="2800" dirty="0"/>
          </a:p>
          <a:p>
            <a:pPr lvl="1"/>
            <a:r>
              <a:rPr lang="en-US" sz="2500" dirty="0"/>
              <a:t>Performance measure: An </a:t>
            </a:r>
            <a:r>
              <a:rPr lang="en-US" sz="2500" i="1" dirty="0"/>
              <a:t>objective</a:t>
            </a:r>
            <a:r>
              <a:rPr lang="en-US" sz="2500" dirty="0"/>
              <a:t> criterion for success of an agent's behavior (often called utility function).</a:t>
            </a:r>
          </a:p>
          <a:p>
            <a:pPr lvl="1"/>
            <a:r>
              <a:rPr lang="en-US" sz="2500" dirty="0"/>
              <a:t>Expectation: Outcome averaged over all possible situations that may arise.</a:t>
            </a:r>
          </a:p>
          <a:p>
            <a:endParaRPr lang="en-US" sz="2800" dirty="0"/>
          </a:p>
          <a:p>
            <a:pPr marL="0" indent="0">
              <a:buNone/>
            </a:pPr>
            <a:r>
              <a:rPr lang="en-US" sz="2800" dirty="0"/>
              <a:t>This means: </a:t>
            </a:r>
          </a:p>
          <a:p>
            <a:pPr lvl="1"/>
            <a:r>
              <a:rPr lang="en-US" sz="2500" b="1" dirty="0"/>
              <a:t>Rationality ≠ Omniscience </a:t>
            </a:r>
            <a:r>
              <a:rPr lang="en-US" sz="2500" dirty="0">
                <a:solidFill>
                  <a:schemeClr val="tx1">
                    <a:lumMod val="50000"/>
                    <a:lumOff val="50000"/>
                  </a:schemeClr>
                </a:solidFill>
              </a:rPr>
              <a:t>(rational agents can make mistakes if percepts and knowledge do not suffice to make a good decision)</a:t>
            </a: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r>
              <a:rPr lang="en-US" sz="2500" b="1" dirty="0"/>
              <a:t>It is rational to explore and learn</a:t>
            </a:r>
            <a:r>
              <a:rPr lang="en-US" sz="2500" dirty="0"/>
              <a:t> </a:t>
            </a:r>
            <a:r>
              <a:rPr lang="en-US" sz="2500" dirty="0">
                <a:solidFill>
                  <a:schemeClr val="tx1">
                    <a:lumMod val="50000"/>
                    <a:lumOff val="50000"/>
                  </a:schemeClr>
                </a:solidFill>
              </a:rPr>
              <a:t>(i.e.,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3083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pPr>
              <a:buNone/>
            </a:pPr>
            <a:r>
              <a:rPr lang="en-US" dirty="0"/>
              <a:t>Agent function:</a:t>
            </a:r>
            <a:br>
              <a:rPr lang="en-US" dirty="0"/>
            </a:br>
            <a:endParaRPr lang="en-US" dirty="0"/>
          </a:p>
          <a:p>
            <a:pPr>
              <a:buNone/>
            </a:pPr>
            <a:r>
              <a:rPr lang="en-US" u="sng" dirty="0"/>
              <a:t>Percept Sequence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p:txBody>
      </p:sp>
      <p:sp>
        <p:nvSpPr>
          <p:cNvPr id="3" name="TextBox 2">
            <a:extLst>
              <a:ext uri="{FF2B5EF4-FFF2-40B4-BE49-F238E27FC236}">
                <a16:creationId xmlns:a16="http://schemas.microsoft.com/office/drawing/2014/main" id="{507F4FE3-C460-4729-876D-99EA36E53AB6}"/>
              </a:ext>
            </a:extLst>
          </p:cNvPr>
          <p:cNvSpPr txBox="1"/>
          <p:nvPr/>
        </p:nvSpPr>
        <p:spPr>
          <a:xfrm>
            <a:off x="990600" y="5943600"/>
            <a:ext cx="6858000" cy="830997"/>
          </a:xfrm>
          <a:prstGeom prst="rect">
            <a:avLst/>
          </a:prstGeom>
          <a:noFill/>
        </p:spPr>
        <p:txBody>
          <a:bodyPr wrap="square" rtlCol="0">
            <a:spAutoFit/>
          </a:bodyPr>
          <a:lstStyle/>
          <a:p>
            <a:pPr algn="ctr"/>
            <a:r>
              <a:rPr lang="en-US" sz="2400" b="1" dirty="0">
                <a:solidFill>
                  <a:srgbClr val="FF0000"/>
                </a:solidFill>
              </a:rPr>
              <a:t>What could be a performance measure?</a:t>
            </a:r>
          </a:p>
          <a:p>
            <a:pPr algn="ctr"/>
            <a:r>
              <a:rPr lang="en-US" sz="2400" b="1" dirty="0">
                <a:solidFill>
                  <a:srgbClr val="FF0000"/>
                </a:solidFill>
              </a:rPr>
              <a:t>Is this agent rational?</a:t>
            </a:r>
          </a:p>
        </p:txBody>
      </p:sp>
    </p:spTree>
    <p:extLst>
      <p:ext uri="{BB962C8B-B14F-4D97-AF65-F5344CB8AC3E}">
        <p14:creationId xmlns:p14="http://schemas.microsoft.com/office/powerpoint/2010/main" val="2613138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22309</TotalTime>
  <Words>2102</Words>
  <Application>Microsoft Office PowerPoint</Application>
  <PresentationFormat>On-screen Show (4:3)</PresentationFormat>
  <Paragraphs>403</Paragraphs>
  <Slides>35</Slides>
  <Notes>28</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Cambria Math</vt:lpstr>
      <vt:lpstr>Courier New</vt:lpstr>
      <vt:lpstr>source sans pro</vt:lpstr>
      <vt:lpstr>Office Theme</vt:lpstr>
      <vt:lpstr>CS 5/7320  Artificial Intelligence  Intelligent Agents AIMA Chapter 2</vt:lpstr>
      <vt:lpstr>Outline</vt:lpstr>
      <vt:lpstr>Outline</vt:lpstr>
      <vt:lpstr>What is an Agents?</vt:lpstr>
      <vt:lpstr>Agent Function and Agent Program</vt:lpstr>
      <vt:lpstr>Example: Vacuum-cleaner World</vt:lpstr>
      <vt:lpstr>Outline</vt:lpstr>
      <vt:lpstr>Rational Agents: What is Good Behavior?</vt:lpstr>
      <vt:lpstr>Example: Vacuum-cleaner World</vt:lpstr>
      <vt:lpstr>Outline</vt:lpstr>
      <vt:lpstr>Problem Specification: PEAS</vt:lpstr>
      <vt:lpstr>Example: Automated Taxi Driver</vt:lpstr>
      <vt:lpstr>Example: Spam Filter</vt:lpstr>
      <vt:lpstr>Outline</vt:lpstr>
      <vt:lpstr>Environment Types</vt:lpstr>
      <vt:lpstr>Environment Types</vt:lpstr>
      <vt:lpstr>Examples of Different Environments</vt:lpstr>
      <vt:lpstr>Outline</vt:lpstr>
      <vt:lpstr>Hierarchy of Agent Types</vt:lpstr>
      <vt:lpstr>Structure of an Agent</vt:lpstr>
      <vt:lpstr>Simple Reflex Agent</vt:lpstr>
      <vt:lpstr>Model-based Reflex Agent</vt:lpstr>
      <vt:lpstr>State Representation</vt:lpstr>
      <vt:lpstr>Old-school vs. Smart Thermostat</vt:lpstr>
      <vt:lpstr>Old-school vs. Smart Thermostat</vt:lpstr>
      <vt:lpstr>Goal-based Agent</vt:lpstr>
      <vt:lpstr>Utility-based Agent</vt:lpstr>
      <vt:lpstr>Agents that Learn</vt:lpstr>
      <vt:lpstr>Smart Thermostat</vt:lpstr>
      <vt:lpstr>What Type of Intelligent Agent is this?</vt:lpstr>
      <vt:lpstr>PEAS Description of a Modern Robot Vacuum</vt:lpstr>
      <vt:lpstr>PEAS Description of a Modern Robot Vacuum</vt:lpstr>
      <vt:lpstr>What Type of Intelligent Agent is it?</vt:lpstr>
      <vt:lpstr>Intelligent Systems as  Sets of Agents: Self-driving Car</vt:lpstr>
      <vt:lpstr>Conclusion</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Michael Hahsler</cp:lastModifiedBy>
  <cp:revision>164</cp:revision>
  <cp:lastPrinted>2021-08-30T18:56:39Z</cp:lastPrinted>
  <dcterms:created xsi:type="dcterms:W3CDTF">2003-12-17T02:32:09Z</dcterms:created>
  <dcterms:modified xsi:type="dcterms:W3CDTF">2022-10-18T23:18:14Z</dcterms:modified>
</cp:coreProperties>
</file>