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302" r:id="rId22"/>
    <p:sldId id="276" r:id="rId23"/>
    <p:sldId id="305" r:id="rId24"/>
    <p:sldId id="277" r:id="rId25"/>
    <p:sldId id="292" r:id="rId26"/>
    <p:sldId id="289" r:id="rId27"/>
    <p:sldId id="297" r:id="rId28"/>
    <p:sldId id="278" r:id="rId29"/>
    <p:sldId id="298" r:id="rId30"/>
    <p:sldId id="279" r:id="rId31"/>
    <p:sldId id="293" r:id="rId32"/>
    <p:sldId id="280" r:id="rId33"/>
    <p:sldId id="281" r:id="rId34"/>
    <p:sldId id="282" r:id="rId35"/>
    <p:sldId id="284" r:id="rId36"/>
    <p:sldId id="304" r:id="rId37"/>
    <p:sldId id="283" r:id="rId38"/>
    <p:sldId id="303" r:id="rId39"/>
    <p:sldId id="286" r:id="rId40"/>
    <p:sldId id="287" r:id="rId41"/>
    <p:sldId id="300" r:id="rId42"/>
    <p:sldId id="288" r:id="rId4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2733" autoAdjust="0"/>
  </p:normalViewPr>
  <p:slideViewPr>
    <p:cSldViewPr>
      <p:cViewPr varScale="1">
        <p:scale>
          <a:sx n="99" d="100"/>
          <a:sy n="99" d="100"/>
        </p:scale>
        <p:origin x="18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FFE4-074F-49F2-B536-C057DBA83543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B5598F-73EB-4086-9D15-AF21D84F01EB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Exploration</a:t>
          </a:r>
          <a:r>
            <a:rPr lang="en-US" dirty="0"/>
            <a:t>: perform more playouts from states that currently have no or few playouts.</a:t>
          </a:r>
        </a:p>
      </dgm:t>
    </dgm:pt>
    <dgm:pt modelId="{35184A8B-0A83-41D2-A908-50848EE3D926}" type="par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7063981B-22F4-4A0F-A5A9-DB73DAB928BE}" type="sib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66875ED1-75C0-4ADD-A11A-6945BE084A09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Exploitation</a:t>
          </a:r>
          <a:r>
            <a:rPr lang="en-US" dirty="0"/>
            <a:t>: more playouts for states that have done well to get more accurate estimates.</a:t>
          </a:r>
        </a:p>
      </dgm:t>
    </dgm:pt>
    <dgm:pt modelId="{E4BC8588-2C5C-4F69-9DCD-38814EE5D0D5}" type="par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1088B430-2FAC-4E9A-9AA5-B784B5A97F07}" type="sib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388A663A-0857-4F9C-8427-5385EE64B421}" type="pres">
      <dgm:prSet presAssocID="{9011FFE4-074F-49F2-B536-C057DBA83543}" presName="compositeShape" presStyleCnt="0">
        <dgm:presLayoutVars>
          <dgm:chMax val="2"/>
          <dgm:dir/>
          <dgm:resizeHandles val="exact"/>
        </dgm:presLayoutVars>
      </dgm:prSet>
      <dgm:spPr/>
    </dgm:pt>
    <dgm:pt modelId="{5BBECE53-31E9-45C1-9C99-E6FED15FF303}" type="pres">
      <dgm:prSet presAssocID="{9011FFE4-074F-49F2-B536-C057DBA83543}" presName="divider" presStyleLbl="fgShp" presStyleIdx="0" presStyleCnt="1"/>
      <dgm:spPr/>
    </dgm:pt>
    <dgm:pt modelId="{C0EAA83E-FCA4-41B8-B9C4-1FFFC2767C9D}" type="pres">
      <dgm:prSet presAssocID="{C7B5598F-73EB-4086-9D15-AF21D84F01EB}" presName="downArrow" presStyleLbl="node1" presStyleIdx="0" presStyleCnt="2"/>
      <dgm:spPr/>
    </dgm:pt>
    <dgm:pt modelId="{67A1BF2C-5C08-487D-9939-E0054ADCF853}" type="pres">
      <dgm:prSet presAssocID="{C7B5598F-73EB-4086-9D15-AF21D84F01EB}" presName="downArrowText" presStyleLbl="revTx" presStyleIdx="0" presStyleCnt="2" custScaleX="154688">
        <dgm:presLayoutVars>
          <dgm:bulletEnabled val="1"/>
        </dgm:presLayoutVars>
      </dgm:prSet>
      <dgm:spPr/>
    </dgm:pt>
    <dgm:pt modelId="{EC55A2F8-97C2-4D3B-ADF8-DBE6FB6A38DF}" type="pres">
      <dgm:prSet presAssocID="{66875ED1-75C0-4ADD-A11A-6945BE084A09}" presName="upArrow" presStyleLbl="node1" presStyleIdx="1" presStyleCnt="2"/>
      <dgm:spPr/>
    </dgm:pt>
    <dgm:pt modelId="{6BD5FF6F-C06C-42AF-A022-734E57BE2E2B}" type="pres">
      <dgm:prSet presAssocID="{66875ED1-75C0-4ADD-A11A-6945BE084A09}" presName="upArrowText" presStyleLbl="revTx" presStyleIdx="1" presStyleCnt="2" custScaleX="175846">
        <dgm:presLayoutVars>
          <dgm:bulletEnabled val="1"/>
        </dgm:presLayoutVars>
      </dgm:prSet>
      <dgm:spPr/>
    </dgm:pt>
  </dgm:ptLst>
  <dgm:cxnLst>
    <dgm:cxn modelId="{FFB7963A-9C7D-499E-B549-7910A0F2F13B}" srcId="{9011FFE4-074F-49F2-B536-C057DBA83543}" destId="{C7B5598F-73EB-4086-9D15-AF21D84F01EB}" srcOrd="0" destOrd="0" parTransId="{35184A8B-0A83-41D2-A908-50848EE3D926}" sibTransId="{7063981B-22F4-4A0F-A5A9-DB73DAB928BE}"/>
    <dgm:cxn modelId="{7B0F204B-C6DC-4C4D-A1AD-9EF60A00E72C}" type="presOf" srcId="{66875ED1-75C0-4ADD-A11A-6945BE084A09}" destId="{6BD5FF6F-C06C-42AF-A022-734E57BE2E2B}" srcOrd="0" destOrd="0" presId="urn:microsoft.com/office/officeart/2005/8/layout/arrow3"/>
    <dgm:cxn modelId="{04BF2150-FA8E-4647-8811-A29E30D0A6E9}" type="presOf" srcId="{9011FFE4-074F-49F2-B536-C057DBA83543}" destId="{388A663A-0857-4F9C-8427-5385EE64B421}" srcOrd="0" destOrd="0" presId="urn:microsoft.com/office/officeart/2005/8/layout/arrow3"/>
    <dgm:cxn modelId="{41A8DCA8-7894-4CC3-98D1-8E1D6EF8011C}" srcId="{9011FFE4-074F-49F2-B536-C057DBA83543}" destId="{66875ED1-75C0-4ADD-A11A-6945BE084A09}" srcOrd="1" destOrd="0" parTransId="{E4BC8588-2C5C-4F69-9DCD-38814EE5D0D5}" sibTransId="{1088B430-2FAC-4E9A-9AA5-B784B5A97F07}"/>
    <dgm:cxn modelId="{839049F2-A0DF-4F49-8503-5FA5B3D2E44F}" type="presOf" srcId="{C7B5598F-73EB-4086-9D15-AF21D84F01EB}" destId="{67A1BF2C-5C08-487D-9939-E0054ADCF853}" srcOrd="0" destOrd="0" presId="urn:microsoft.com/office/officeart/2005/8/layout/arrow3"/>
    <dgm:cxn modelId="{4E893338-3B84-48BA-835F-D61CD9362690}" type="presParOf" srcId="{388A663A-0857-4F9C-8427-5385EE64B421}" destId="{5BBECE53-31E9-45C1-9C99-E6FED15FF303}" srcOrd="0" destOrd="0" presId="urn:microsoft.com/office/officeart/2005/8/layout/arrow3"/>
    <dgm:cxn modelId="{1B54C8EF-77AB-440B-B805-91D94F88E42C}" type="presParOf" srcId="{388A663A-0857-4F9C-8427-5385EE64B421}" destId="{C0EAA83E-FCA4-41B8-B9C4-1FFFC2767C9D}" srcOrd="1" destOrd="0" presId="urn:microsoft.com/office/officeart/2005/8/layout/arrow3"/>
    <dgm:cxn modelId="{20383821-AA1B-42B6-82EE-3CE604BFC218}" type="presParOf" srcId="{388A663A-0857-4F9C-8427-5385EE64B421}" destId="{67A1BF2C-5C08-487D-9939-E0054ADCF853}" srcOrd="2" destOrd="0" presId="urn:microsoft.com/office/officeart/2005/8/layout/arrow3"/>
    <dgm:cxn modelId="{AF7052B3-389F-4879-AA2D-2A087CB65866}" type="presParOf" srcId="{388A663A-0857-4F9C-8427-5385EE64B421}" destId="{EC55A2F8-97C2-4D3B-ADF8-DBE6FB6A38DF}" srcOrd="3" destOrd="0" presId="urn:microsoft.com/office/officeart/2005/8/layout/arrow3"/>
    <dgm:cxn modelId="{78C67B63-775A-4F15-9409-F459BEC24907}" type="presParOf" srcId="{388A663A-0857-4F9C-8427-5385EE64B421}" destId="{6BD5FF6F-C06C-42AF-A022-734E57BE2E2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CE53-31E9-45C1-9C99-E6FED15FF303}">
      <dsp:nvSpPr>
        <dsp:cNvPr id="0" name=""/>
        <dsp:cNvSpPr/>
      </dsp:nvSpPr>
      <dsp:spPr>
        <a:xfrm rot="21300000">
          <a:off x="1252214" y="801279"/>
          <a:ext cx="4601220" cy="402554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A83E-FCA4-41B8-B9C4-1FFFC2767C9D}">
      <dsp:nvSpPr>
        <dsp:cNvPr id="0" name=""/>
        <dsp:cNvSpPr/>
      </dsp:nvSpPr>
      <dsp:spPr>
        <a:xfrm>
          <a:off x="852678" y="100255"/>
          <a:ext cx="2131695" cy="802045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BF2C-5C08-487D-9939-E0054ADCF853}">
      <dsp:nvSpPr>
        <dsp:cNvPr id="0" name=""/>
        <dsp:cNvSpPr/>
      </dsp:nvSpPr>
      <dsp:spPr>
        <a:xfrm>
          <a:off x="3144244" y="0"/>
          <a:ext cx="3517308" cy="84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/>
            <a:t>Exploration</a:t>
          </a:r>
          <a:r>
            <a:rPr lang="en-US" sz="1400" kern="1200" dirty="0"/>
            <a:t>: perform more playouts from states that currently have no or few playouts.</a:t>
          </a:r>
        </a:p>
      </dsp:txBody>
      <dsp:txXfrm>
        <a:off x="3144244" y="0"/>
        <a:ext cx="3517308" cy="842147"/>
      </dsp:txXfrm>
    </dsp:sp>
    <dsp:sp modelId="{EC55A2F8-97C2-4D3B-ADF8-DBE6FB6A38DF}">
      <dsp:nvSpPr>
        <dsp:cNvPr id="0" name=""/>
        <dsp:cNvSpPr/>
      </dsp:nvSpPr>
      <dsp:spPr>
        <a:xfrm>
          <a:off x="4121277" y="1102812"/>
          <a:ext cx="2131695" cy="802045"/>
        </a:xfrm>
        <a:prstGeom prst="upArrow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FF6F-C06C-42AF-A022-734E57BE2E2B}">
      <dsp:nvSpPr>
        <dsp:cNvPr id="0" name=""/>
        <dsp:cNvSpPr/>
      </dsp:nvSpPr>
      <dsp:spPr>
        <a:xfrm>
          <a:off x="203551" y="1162966"/>
          <a:ext cx="3998400" cy="842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1" kern="1200" dirty="0"/>
            <a:t>Exploitation</a:t>
          </a:r>
          <a:r>
            <a:rPr lang="en-US" sz="1300" kern="1200" dirty="0"/>
            <a:t>: more playouts for states that have done well to get more accurate estimates.</a:t>
          </a:r>
        </a:p>
      </dsp:txBody>
      <dsp:txXfrm>
        <a:off x="203551" y="1162966"/>
        <a:ext cx="3998400" cy="842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6"/>
            <a:ext cx="8650463" cy="1325563"/>
          </a:xfrm>
        </p:spPr>
        <p:txBody>
          <a:bodyPr/>
          <a:lstStyle/>
          <a:p>
            <a:r>
              <a:rPr lang="en-US" dirty="0"/>
              <a:t>Recall: 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849365"/>
            <a:ext cx="418644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a subtree if we find a single loss (utility -1).</a:t>
            </a:r>
          </a:p>
          <a:p>
            <a:endParaRPr lang="en-US" dirty="0"/>
          </a:p>
          <a:p>
            <a:r>
              <a:rPr lang="en-US" dirty="0"/>
              <a:t>We call playing always the best move </a:t>
            </a:r>
            <a:r>
              <a:rPr lang="en-US" b="1" dirty="0"/>
              <a:t>playing optimally</a:t>
            </a:r>
            <a:r>
              <a:rPr lang="en-US" dirty="0"/>
              <a:t>. Since we consider all the opponent’s moves in the AND stage, we also  includes MIN’s best move. This means we consider MIN playing optimally.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867400" y="20001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with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 written as a recursion.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</a:t>
            </a:r>
            <a:br>
              <a:rPr lang="en-US" dirty="0"/>
            </a:br>
            <a:r>
              <a:rPr lang="en-US" dirty="0"/>
              <a:t>Determining MV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21AE6-24E2-1087-9BDA-986ADAAC60CE}"/>
              </a:ext>
            </a:extLst>
          </p:cNvPr>
          <p:cNvSpPr txBox="1"/>
          <p:nvPr/>
        </p:nvSpPr>
        <p:spPr>
          <a:xfrm>
            <a:off x="2047876" y="436611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14171-BE8C-2F8D-8B61-9E76B61F5E9B}"/>
              </a:ext>
            </a:extLst>
          </p:cNvPr>
          <p:cNvSpPr/>
          <p:nvPr/>
        </p:nvSpPr>
        <p:spPr>
          <a:xfrm>
            <a:off x="990600" y="3429000"/>
            <a:ext cx="1626412" cy="6405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9031B-BE6C-0732-9EB7-721B873C81A7}"/>
              </a:ext>
            </a:extLst>
          </p:cNvPr>
          <p:cNvSpPr txBox="1"/>
          <p:nvPr/>
        </p:nvSpPr>
        <p:spPr>
          <a:xfrm>
            <a:off x="2662242" y="4375019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C8CAE-CA10-54E6-A856-B376D5C70D22}"/>
              </a:ext>
            </a:extLst>
          </p:cNvPr>
          <p:cNvSpPr txBox="1"/>
          <p:nvPr/>
        </p:nvSpPr>
        <p:spPr>
          <a:xfrm>
            <a:off x="3462329" y="4361591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0B08C-0FFE-34C6-B19F-205E5B2C1C82}"/>
              </a:ext>
            </a:extLst>
          </p:cNvPr>
          <p:cNvSpPr txBox="1"/>
          <p:nvPr/>
        </p:nvSpPr>
        <p:spPr>
          <a:xfrm>
            <a:off x="1966909" y="3537107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?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7611F62-9BD9-5C1C-8981-106668F61821}"/>
              </a:ext>
            </a:extLst>
          </p:cNvPr>
          <p:cNvSpPr/>
          <p:nvPr/>
        </p:nvSpPr>
        <p:spPr>
          <a:xfrm>
            <a:off x="4648200" y="3429000"/>
            <a:ext cx="1726390" cy="807240"/>
          </a:xfrm>
          <a:prstGeom prst="wedgeRoundRectCallout">
            <a:avLst>
              <a:gd name="adj1" fmla="val -178401"/>
              <a:gd name="adj2" fmla="val -546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What is Max’s optimal move?</a:t>
            </a:r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45734" y="437412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</p:cNvCxnSpPr>
          <p:nvPr/>
        </p:nvCxnSpPr>
        <p:spPr>
          <a:xfrm flipH="1" flipV="1">
            <a:off x="2215585" y="3858077"/>
            <a:ext cx="33338" cy="513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4810983" y="3632855"/>
            <a:ext cx="325857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Determine MVs using a bottom-up strategy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Max</a:t>
            </a:r>
            <a:r>
              <a:rPr lang="en-US" dirty="0"/>
              <a:t> always picks the action that has the largest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Min</a:t>
            </a:r>
            <a:r>
              <a:rPr lang="en-US" dirty="0"/>
              <a:t> always picks the action that has the smallest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4C3C6-3213-96D8-D585-18479E65DA0D}"/>
              </a:ext>
            </a:extLst>
          </p:cNvPr>
          <p:cNvSpPr txBox="1"/>
          <p:nvPr/>
        </p:nvSpPr>
        <p:spPr>
          <a:xfrm>
            <a:off x="2032636" y="430727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the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D1ECE8-256A-43B1-B2E9-D5D989C7A526}"/>
              </a:ext>
            </a:extLst>
          </p:cNvPr>
          <p:cNvSpPr/>
          <p:nvPr/>
        </p:nvSpPr>
        <p:spPr>
          <a:xfrm>
            <a:off x="2971800" y="3612798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F5EA241-61A6-49F9-9962-CFEED31B432F}"/>
              </a:ext>
            </a:extLst>
          </p:cNvPr>
          <p:cNvSpPr/>
          <p:nvPr/>
        </p:nvSpPr>
        <p:spPr>
          <a:xfrm>
            <a:off x="2971800" y="58488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Space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Fast solution is 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4040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max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endParaRPr lang="en-US" sz="2000" dirty="0"/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  <a:blipFill>
                <a:blip r:embed="rId5"/>
                <a:stretch>
                  <a:fillRect l="-1825" t="-909" r="-1095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193539" cy="26511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1138049" cy="40177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6612" y="3226832"/>
            <a:ext cx="2743200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Max finds an actions that has more value than the best known move Min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228212" y="5815297"/>
            <a:ext cx="2629788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Min finds an actions that has less value than the best known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D6DE-1218-FDAF-3734-B4A4BB2D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Move Ordering for Alpha-Beta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C81C-C722-6E32-05D7-279EB36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Idea: </a:t>
            </a:r>
            <a:r>
              <a:rPr lang="en-US" dirty="0"/>
              <a:t>Pruning is more effective if good alpha-beta bounds can be found in the first few checked subtrees.</a:t>
            </a:r>
          </a:p>
          <a:p>
            <a:endParaRPr lang="en-US" dirty="0"/>
          </a:p>
          <a:p>
            <a:r>
              <a:rPr lang="en-US" b="1" dirty="0"/>
              <a:t>Move ordering for DFS </a:t>
            </a:r>
            <a:r>
              <a:rPr lang="en-US" dirty="0"/>
              <a:t>= </a:t>
            </a:r>
            <a:r>
              <a:rPr lang="en-US" sz="2800" dirty="0"/>
              <a:t>Check good moves for </a:t>
            </a:r>
            <a:r>
              <a:rPr lang="en-US" dirty="0"/>
              <a:t>Min and Max </a:t>
            </a:r>
            <a:r>
              <a:rPr lang="en-US" sz="2800" dirty="0"/>
              <a:t>first.</a:t>
            </a:r>
          </a:p>
          <a:p>
            <a:endParaRPr lang="en-US" sz="2800" dirty="0"/>
          </a:p>
          <a:p>
            <a:r>
              <a:rPr lang="en-US" sz="2800" dirty="0"/>
              <a:t>We need expert knowledge or some heuristic to determine what a good move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Issue: </a:t>
            </a:r>
            <a:r>
              <a:rPr lang="en-US" sz="2800" dirty="0"/>
              <a:t>Optimal decision algorithms still scale poorly even when using alpha-beta pruning with move ordering.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3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Reduce the search cost by restricting the search depth: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Needed 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  <a:r>
                  <a:rPr lang="en-US" dirty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A weighted linear function </a:t>
                </a:r>
                <a:br>
                  <a:rPr lang="en-US" sz="2600" i="1" dirty="0">
                    <a:latin typeface="Cambria Math" panose="02040503050406030204" pitchFamily="18" charset="0"/>
                  </a:rPr>
                </a:br>
                <a:br>
                  <a:rPr lang="en-US" sz="2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   </a:t>
                </a:r>
                <a:br>
                  <a:rPr lang="en-US" sz="2600" dirty="0"/>
                </a:br>
                <a:br>
                  <a:rPr lang="en-US" sz="2600" dirty="0"/>
                </a:b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a feature of the state (e.g., # of pieces captured in chess).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/>
                  <a:t>A deep neural network trained on complete games.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323807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 save time, we can prune moves that appear bad.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906027" y="1686580"/>
            <a:ext cx="155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… pruned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</p:cNvCxnSpPr>
          <p:nvPr/>
        </p:nvCxnSpPr>
        <p:spPr>
          <a:xfrm>
            <a:off x="762000" y="4114801"/>
            <a:ext cx="4218785" cy="927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D0988B-B84F-479E-B50E-EB4DFF1C3F0C}"/>
              </a:ext>
            </a:extLst>
          </p:cNvPr>
          <p:cNvSpPr/>
          <p:nvPr/>
        </p:nvSpPr>
        <p:spPr>
          <a:xfrm rot="5400000">
            <a:off x="5444940" y="2403660"/>
            <a:ext cx="216271" cy="1809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the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that leads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Playout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45395"/>
            <a:ext cx="7886700" cy="14742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 Pure Monte Carlo Search spends a lot of time to create playouts for bad move.</a:t>
            </a:r>
          </a:p>
          <a:p>
            <a:pPr marL="0" indent="0">
              <a:buNone/>
            </a:pPr>
            <a:r>
              <a:rPr lang="en-US" b="1" dirty="0"/>
              <a:t>Better: </a:t>
            </a:r>
            <a:r>
              <a:rPr lang="en-US" dirty="0"/>
              <a:t>Select the starting state for playouts to focus on important parts of the game tree.</a:t>
            </a:r>
          </a:p>
          <a:p>
            <a:pPr marL="0" indent="0">
              <a:buNone/>
            </a:pPr>
            <a:r>
              <a:rPr lang="en-US" dirty="0"/>
              <a:t>This presents the following tradeoff between: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B08A81-C176-41CC-BF6E-21270F85C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511089"/>
              </p:ext>
            </p:extLst>
          </p:nvPr>
        </p:nvGraphicFramePr>
        <p:xfrm>
          <a:off x="1019175" y="4487760"/>
          <a:ext cx="7105650" cy="2005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1CD09C-A35B-33E7-2B47-429EEA6803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721"/>
          <a:stretch/>
        </p:blipFill>
        <p:spPr>
          <a:xfrm>
            <a:off x="304800" y="1447800"/>
            <a:ext cx="5943600" cy="116699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01E0A7-2BE2-8EF1-ED8B-EC8B3A23C0AF}"/>
              </a:ext>
            </a:extLst>
          </p:cNvPr>
          <p:cNvSpPr/>
          <p:nvPr/>
        </p:nvSpPr>
        <p:spPr>
          <a:xfrm>
            <a:off x="6065921" y="1497517"/>
            <a:ext cx="2418949" cy="1166991"/>
          </a:xfrm>
          <a:prstGeom prst="wedgeRoundRectCallout">
            <a:avLst>
              <a:gd name="adj1" fmla="val -59076"/>
              <a:gd name="adj2" fmla="val 30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can start each playout at any of these states. Which one should it choose?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E6A99-3B67-24EE-AEAB-7BEC06FB2A64}"/>
              </a:ext>
            </a:extLst>
          </p:cNvPr>
          <p:cNvSpPr/>
          <p:nvPr/>
        </p:nvSpPr>
        <p:spPr>
          <a:xfrm>
            <a:off x="1276350" y="2021293"/>
            <a:ext cx="4648200" cy="7677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(UCB1)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</a:t>
            </a:r>
            <a:r>
              <a:rPr lang="en-US" b="1" dirty="0"/>
              <a:t>exploitation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/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High for nodes with few playouts relative to the parent node (=</a:t>
                </a:r>
                <a:r>
                  <a:rPr lang="en-US" b="1" dirty="0"/>
                  <a:t>exploration</a:t>
                </a:r>
                <a:r>
                  <a:rPr lang="en-US" dirty="0"/>
                  <a:t>). Goes to 0 for large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  <a:blipFill>
                <a:blip r:embed="rId4"/>
                <a:stretch>
                  <a:fillRect l="-476" r="-357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𝑃𝑎𝑟𝑒𝑛𝑡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919237" y="6193031"/>
            <a:ext cx="7305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Selection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483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We do not need to always start playouts from the current node, we can build a </a:t>
            </a:r>
            <a:r>
              <a:rPr lang="en-US" b="1" dirty="0"/>
              <a:t>partial game tree </a:t>
            </a:r>
            <a:r>
              <a:rPr lang="en-US" dirty="0"/>
              <a:t>and simulate from any node in that tree.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considerations:</a:t>
            </a:r>
          </a:p>
          <a:p>
            <a:r>
              <a:rPr lang="en-US" dirty="0"/>
              <a:t>We can use UCB1 as the </a:t>
            </a:r>
            <a:r>
              <a:rPr lang="en-US" b="1" dirty="0"/>
              <a:t>selection strategy</a:t>
            </a:r>
            <a:r>
              <a:rPr lang="en-US" dirty="0"/>
              <a:t> to decide what part of the tree we should focus on for the next playout.</a:t>
            </a:r>
          </a:p>
          <a:p>
            <a:r>
              <a:rPr lang="en-US" dirty="0"/>
              <a:t>We can only store a small </a:t>
            </a:r>
            <a:r>
              <a:rPr lang="en-US" b="1" dirty="0"/>
              <a:t>part of the game tree</a:t>
            </a:r>
            <a:r>
              <a:rPr lang="en-US" dirty="0"/>
              <a:t>, so we do not store the complete playout runs.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01408" y="5961528"/>
            <a:ext cx="2286000" cy="8382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the simulation path is not recorded to preserve memory!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105400" y="1676400"/>
            <a:ext cx="3352800" cy="643689"/>
          </a:xfrm>
          <a:prstGeom prst="wedgeRectCallout">
            <a:avLst>
              <a:gd name="adj1" fmla="val -70802"/>
              <a:gd name="adj2" fmla="val 664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15200" y="2908652"/>
            <a:ext cx="381000" cy="39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C9BDF8D7-13E9-4165-B976-38B6BC431C55}"/>
              </a:ext>
            </a:extLst>
          </p:cNvPr>
          <p:cNvSpPr/>
          <p:nvPr/>
        </p:nvSpPr>
        <p:spPr>
          <a:xfrm>
            <a:off x="381000" y="5891549"/>
            <a:ext cx="1673507" cy="838200"/>
          </a:xfrm>
          <a:prstGeom prst="wedgeRectCallout">
            <a:avLst>
              <a:gd name="adj1" fmla="val 4728"/>
              <a:gd name="adj2" fmla="val -15624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highest UCB1 score 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CBDDA-6B85-4575-A1E1-1B7BBBAB1E9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462028" y="4414753"/>
            <a:ext cx="287120" cy="261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6647B-D2E9-4088-B616-4526DFA0176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856599" y="3885012"/>
            <a:ext cx="27253" cy="194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72F81-6E7B-4D9A-AC33-1362C71DE966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018556" y="3246681"/>
            <a:ext cx="352440" cy="31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6965377-92F5-478D-86E0-6BC8DC756AFF}"/>
              </a:ext>
            </a:extLst>
          </p:cNvPr>
          <p:cNvSpPr/>
          <p:nvPr/>
        </p:nvSpPr>
        <p:spPr>
          <a:xfrm>
            <a:off x="6121852" y="518350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F5870-B5EE-44E4-A1B1-B29644B74F68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V="1">
            <a:off x="6312352" y="5016575"/>
            <a:ext cx="0" cy="166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3CCEF06-F7F5-4DE5-9901-29E2DFF7A679}"/>
              </a:ext>
            </a:extLst>
          </p:cNvPr>
          <p:cNvSpPr/>
          <p:nvPr/>
        </p:nvSpPr>
        <p:spPr>
          <a:xfrm>
            <a:off x="3633105" y="519422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Search and update partial tree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381306" y="2920632"/>
            <a:ext cx="2086294" cy="567956"/>
          </a:xfrm>
          <a:prstGeom prst="wedgeRectCallout">
            <a:avLst>
              <a:gd name="adj1" fmla="val -243"/>
              <a:gd name="adj2" fmla="val 152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3804684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cards).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Cut-off search and 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9891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heuristic from data using MCTS 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partial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6881867" y="1676686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498871" y="4730233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1" y="3612062"/>
            <a:ext cx="76198" cy="2605675"/>
          </a:xfrm>
          <a:prstGeom prst="rightBrace">
            <a:avLst>
              <a:gd name="adj1" fmla="val 8333"/>
              <a:gd name="adj2" fmla="val 50863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state space </a:t>
                </a:r>
                <a:r>
                  <a:rPr lang="en-US" sz="1600" dirty="0">
                    <a:latin typeface="Cambria Math" panose="02040503050406030204" pitchFamily="18" charset="0"/>
                  </a:rPr>
                  <a:t>size (number of possible boards) is much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683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states.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However, t</a:t>
                </a:r>
                <a:r>
                  <a:rPr lang="en-US" sz="1600" dirty="0"/>
                  <a:t>he complete </a:t>
                </a:r>
                <a:r>
                  <a:rPr lang="en-US" sz="1600" b="1" dirty="0"/>
                  <a:t>game tree </a:t>
                </a:r>
                <a:r>
                  <a:rPr lang="en-US" sz="1600" dirty="0"/>
                  <a:t>is much larger because the same state (board) can be reached in different subtrees (</a:t>
                </a:r>
                <a:r>
                  <a:rPr lang="en-US" sz="1600" b="1" dirty="0"/>
                  <a:t>redundant paths</a:t>
                </a:r>
                <a:r>
                  <a:rPr lang="en-US" sz="1600" dirty="0"/>
                  <a:t>).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  <a:blipFill>
                <a:blip r:embed="rId3"/>
                <a:stretch>
                  <a:fillRect l="-698" t="-596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C63D-4E67-4F6A-A5B3-A9BAA1F5F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0" t="50229" r="70729" b="24293"/>
          <a:stretch/>
        </p:blipFill>
        <p:spPr>
          <a:xfrm>
            <a:off x="4648200" y="4158344"/>
            <a:ext cx="685799" cy="125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86F7E-51D6-0CCE-22B6-FE8EB02F2B6F}"/>
              </a:ext>
            </a:extLst>
          </p:cNvPr>
          <p:cNvCxnSpPr/>
          <p:nvPr/>
        </p:nvCxnSpPr>
        <p:spPr>
          <a:xfrm>
            <a:off x="2286000" y="4022224"/>
            <a:ext cx="0" cy="303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846CA-2030-E9AF-834C-0199CD9E2FAE}"/>
              </a:ext>
            </a:extLst>
          </p:cNvPr>
          <p:cNvCxnSpPr>
            <a:cxnSpLocks/>
          </p:cNvCxnSpPr>
          <p:nvPr/>
        </p:nvCxnSpPr>
        <p:spPr>
          <a:xfrm>
            <a:off x="5032808" y="4147247"/>
            <a:ext cx="0" cy="2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87BE115-C9B6-0E65-60D8-4A694BC8B79C}"/>
              </a:ext>
            </a:extLst>
          </p:cNvPr>
          <p:cNvSpPr/>
          <p:nvPr/>
        </p:nvSpPr>
        <p:spPr>
          <a:xfrm>
            <a:off x="2667000" y="2020216"/>
            <a:ext cx="1451427" cy="244474"/>
          </a:xfrm>
          <a:prstGeom prst="wedgeRectCallout">
            <a:avLst>
              <a:gd name="adj1" fmla="val 11252"/>
              <a:gd name="adj2" fmla="val 1294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/ result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61BE1DD-B522-5179-407A-1FE133605FBA}"/>
              </a:ext>
            </a:extLst>
          </p:cNvPr>
          <p:cNvSpPr/>
          <p:nvPr/>
        </p:nvSpPr>
        <p:spPr>
          <a:xfrm>
            <a:off x="4370948" y="1359066"/>
            <a:ext cx="1168910" cy="244474"/>
          </a:xfrm>
          <a:prstGeom prst="wedgeRectCallout">
            <a:avLst>
              <a:gd name="adj1" fmla="val -182"/>
              <a:gd name="adj2" fmla="val 109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/ node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C85A9E5-FFCD-4D32-534E-D6A4A93763CC}"/>
              </a:ext>
            </a:extLst>
          </p:cNvPr>
          <p:cNvSpPr/>
          <p:nvPr/>
        </p:nvSpPr>
        <p:spPr>
          <a:xfrm>
            <a:off x="5064463" y="3288446"/>
            <a:ext cx="1451428" cy="244474"/>
          </a:xfrm>
          <a:prstGeom prst="wedgeRectCallout">
            <a:avLst>
              <a:gd name="adj1" fmla="val -53138"/>
              <a:gd name="adj2" fmla="val 145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redundant path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9E35196-5EC5-DBD4-0AF0-1426111055B9}"/>
              </a:ext>
            </a:extLst>
          </p:cNvPr>
          <p:cNvSpPr/>
          <p:nvPr/>
        </p:nvSpPr>
        <p:spPr>
          <a:xfrm>
            <a:off x="227581" y="5167310"/>
            <a:ext cx="915420" cy="487363"/>
          </a:xfrm>
          <a:prstGeom prst="wedgeRectCallout">
            <a:avLst>
              <a:gd name="adj1" fmla="val 57343"/>
              <a:gd name="adj2" fmla="val 966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Terminal &amp; utility</a:t>
            </a:r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2951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575717" y="2667000"/>
            <a:ext cx="4419600" cy="900111"/>
          </a:xfrm>
          <a:prstGeom prst="wedgeRectCallout">
            <a:avLst>
              <a:gd name="adj1" fmla="val -19287"/>
              <a:gd name="adj2" fmla="val 9104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Recall: 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This is the same situation as not being to sense the opponents moves during a real game which we have already modeled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2538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11689</TotalTime>
  <Words>3160</Words>
  <Application>Microsoft Office PowerPoint</Application>
  <PresentationFormat>On-screen Show (4:3)</PresentationFormat>
  <Paragraphs>443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Recall: Nondeterministic Actions</vt:lpstr>
      <vt:lpstr>Recall: AND-OR DFS Search Algorithm</vt:lpstr>
      <vt:lpstr>Tic-tac-toe: AND-OR Search</vt:lpstr>
      <vt:lpstr>Optimal Decisions</vt:lpstr>
      <vt:lpstr>Methods for Adversarial Games</vt:lpstr>
      <vt:lpstr>Idea: Minimax Decision</vt:lpstr>
      <vt:lpstr>Minimax Search:  Determining MV Values</vt:lpstr>
      <vt:lpstr>Minimax Search: Back-up Minimax Values</vt:lpstr>
      <vt:lpstr>Minimax Search: Decision</vt:lpstr>
      <vt:lpstr>PowerPoint Presentation</vt:lpstr>
      <vt:lpstr>Issue: Game Tree Size</vt:lpstr>
      <vt:lpstr>Alpha-Beta Pruning</vt:lpstr>
      <vt:lpstr>Example: Alpha-Beta Search</vt:lpstr>
      <vt:lpstr>PowerPoint Presentation</vt:lpstr>
      <vt:lpstr>Move Ordering for Alpha-Beta Search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Playout Selection Strategy</vt:lpstr>
      <vt:lpstr>Selection using Upper Confidence Bounds (UCB1)</vt:lpstr>
      <vt:lpstr>Monte Carlo Tree Search</vt:lpstr>
      <vt:lpstr>PowerPoint Presentation</vt:lpstr>
      <vt:lpstr>Online Play Using MCTS 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Michael Hahsler</cp:lastModifiedBy>
  <cp:revision>56</cp:revision>
  <dcterms:created xsi:type="dcterms:W3CDTF">2021-03-18T20:20:32Z</dcterms:created>
  <dcterms:modified xsi:type="dcterms:W3CDTF">2022-11-07T19:50:43Z</dcterms:modified>
</cp:coreProperties>
</file>