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7" r:id="rId2"/>
    <p:sldId id="258" r:id="rId3"/>
    <p:sldId id="307" r:id="rId4"/>
    <p:sldId id="259" r:id="rId5"/>
    <p:sldId id="260" r:id="rId6"/>
    <p:sldId id="288" r:id="rId7"/>
    <p:sldId id="308" r:id="rId8"/>
    <p:sldId id="264" r:id="rId9"/>
    <p:sldId id="292" r:id="rId10"/>
    <p:sldId id="309" r:id="rId11"/>
    <p:sldId id="266" r:id="rId12"/>
    <p:sldId id="293" r:id="rId13"/>
    <p:sldId id="286" r:id="rId14"/>
    <p:sldId id="310" r:id="rId15"/>
    <p:sldId id="271" r:id="rId16"/>
    <p:sldId id="272" r:id="rId17"/>
    <p:sldId id="287" r:id="rId18"/>
    <p:sldId id="311" r:id="rId19"/>
    <p:sldId id="277" r:id="rId20"/>
    <p:sldId id="305" r:id="rId21"/>
    <p:sldId id="278" r:id="rId22"/>
    <p:sldId id="280" r:id="rId23"/>
    <p:sldId id="295" r:id="rId24"/>
    <p:sldId id="300" r:id="rId25"/>
    <p:sldId id="302" r:id="rId26"/>
    <p:sldId id="282" r:id="rId27"/>
    <p:sldId id="283" r:id="rId28"/>
    <p:sldId id="306" r:id="rId29"/>
    <p:sldId id="303" r:id="rId30"/>
    <p:sldId id="294" r:id="rId31"/>
    <p:sldId id="296" r:id="rId32"/>
    <p:sldId id="304" r:id="rId33"/>
    <p:sldId id="298" r:id="rId34"/>
    <p:sldId id="299"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99" autoAdjust="0"/>
  </p:normalViewPr>
  <p:slideViewPr>
    <p:cSldViewPr>
      <p:cViewPr varScale="1">
        <p:scale>
          <a:sx n="77" d="100"/>
          <a:sy n="77" d="100"/>
        </p:scale>
        <p:origin x="246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31AC0936-13A7-4206-A04C-633A232996C4}">
      <dgm:prSet/>
      <dgm:spPr/>
      <dgm:t>
        <a:bodyPr/>
        <a:lstStyle/>
        <a:p>
          <a:r>
            <a:rPr lang="en-US" dirty="0"/>
            <a:t>Does it get stuck?</a:t>
          </a:r>
        </a:p>
      </dgm:t>
    </dgm:pt>
    <dgm:pt modelId="{8477092A-2C17-4EB6-AC91-8D7FED19D23C}" type="parTrans" cxnId="{D4C5A42B-EDA1-41D5-8B8B-37FF404423F8}">
      <dgm:prSet/>
      <dgm:spPr/>
      <dgm:t>
        <a:bodyPr/>
        <a:lstStyle/>
        <a:p>
          <a:endParaRPr lang="en-US"/>
        </a:p>
      </dgm:t>
    </dgm:pt>
    <dgm:pt modelId="{482F6E00-E232-4B46-9304-64094FC5B909}" type="sibTrans" cxnId="{D4C5A42B-EDA1-41D5-8B8B-37FF404423F8}">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8/29/2022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23</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33</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34</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38914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4381846" cy="461665"/>
          </a:xfrm>
          <a:prstGeom prst="rect">
            <a:avLst/>
          </a:prstGeom>
          <a:noFill/>
        </p:spPr>
        <p:txBody>
          <a:bodyPr wrap="square">
            <a:spAutoFit/>
          </a:bodyPr>
          <a:lstStyle/>
          <a:p>
            <a:pPr algn="r"/>
            <a:r>
              <a:rPr lang="en-US" sz="1200" dirty="0">
                <a:solidFill>
                  <a:schemeClr val="tx1">
                    <a:lumMod val="50000"/>
                  </a:schemeClr>
                </a:solidFill>
              </a:rPr>
              <a:t>Image: "Robot at the British Library Science Fiction Exhibition" </a:t>
            </a:r>
            <a:br>
              <a:rPr lang="en-US" sz="1200" dirty="0">
                <a:solidFill>
                  <a:schemeClr val="tx1">
                    <a:lumMod val="50000"/>
                  </a:schemeClr>
                </a:solidFill>
              </a:rPr>
            </a:br>
            <a:r>
              <a:rPr lang="en-US" sz="1200" dirty="0">
                <a:solidFill>
                  <a:schemeClr val="tx1">
                    <a:lumMod val="50000"/>
                  </a:schemeClr>
                </a:solidFill>
              </a:rPr>
              <a:t>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17411" name="Rectangle 3"/>
          <p:cNvSpPr>
            <a:spLocks noGrp="1" noChangeArrowheads="1"/>
          </p:cNvSpPr>
          <p:nvPr>
            <p:ph idx="1"/>
          </p:nvPr>
        </p:nvSpPr>
        <p:spPr/>
        <p:txBody>
          <a:bodyPr>
            <a:normAutofit lnSpcReduction="10000"/>
          </a:bodyPr>
          <a:lstStyle/>
          <a:p>
            <a:r>
              <a:rPr lang="en-US" sz="2400" b="1" dirty="0">
                <a:solidFill>
                  <a:srgbClr val="FF0000"/>
                </a:solidFill>
              </a:rPr>
              <a:t>Fully observable (vs. partially observable): </a:t>
            </a:r>
            <a:r>
              <a:rPr lang="en-US" dirty="0"/>
              <a:t>The</a:t>
            </a:r>
            <a:r>
              <a:rPr lang="en-US" sz="2400" dirty="0"/>
              <a:t> agent's sensors give it access to the complete state of the environment at each point in time.</a:t>
            </a:r>
          </a:p>
          <a:p>
            <a:r>
              <a:rPr lang="en-US" sz="2400" b="1" dirty="0">
                <a:solidFill>
                  <a:srgbClr val="FF0000"/>
                </a:solidFill>
              </a:rPr>
              <a:t>Deterministic (vs. stochastic): </a:t>
            </a:r>
            <a:r>
              <a:rPr lang="en-US" sz="2400" dirty="0"/>
              <a:t>The next state of the environment is completely determined by the current state and the agent’s action.</a:t>
            </a:r>
          </a:p>
          <a:p>
            <a:pPr lvl="1"/>
            <a:r>
              <a:rPr lang="en-US" b="1" dirty="0">
                <a:solidFill>
                  <a:srgbClr val="FF0000"/>
                </a:solidFill>
              </a:rPr>
              <a:t>Strategic:</a:t>
            </a:r>
            <a:r>
              <a:rPr lang="en-US" dirty="0">
                <a:solidFill>
                  <a:srgbClr val="FF0000"/>
                </a:solidFill>
              </a:rPr>
              <a:t> </a:t>
            </a:r>
            <a:r>
              <a:rPr lang="en-US" sz="2000" dirty="0"/>
              <a:t>the environment mechanics are deterministic, but the next state is also determined by the actions of other agents who follow their own strategy. This makes the environment look stochastic to out agent.</a:t>
            </a:r>
          </a:p>
          <a:p>
            <a:r>
              <a:rPr lang="en-US" sz="2400" b="1" dirty="0">
                <a:solidFill>
                  <a:srgbClr val="FF0000"/>
                </a:solidFill>
              </a:rPr>
              <a:t>Episodic (vs. sequential): </a:t>
            </a:r>
            <a:r>
              <a:rPr lang="en-US" sz="2400" dirty="0"/>
              <a:t>Episode = get precept + do action. </a:t>
            </a:r>
            <a:br>
              <a:rPr lang="en-US" sz="2400" dirty="0"/>
            </a:br>
            <a:r>
              <a:rPr lang="en-US" sz="2400" dirty="0"/>
              <a:t>The agent's choice of action in one episode does not affect the next episodes.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18435" name="Rectangle 3"/>
          <p:cNvSpPr>
            <a:spLocks noGrp="1" noChangeArrowheads="1"/>
          </p:cNvSpPr>
          <p:nvPr>
            <p:ph idx="1"/>
          </p:nvPr>
        </p:nvSpPr>
        <p:spPr/>
        <p:txBody>
          <a:bodyPr/>
          <a:lstStyle/>
          <a:p>
            <a:r>
              <a:rPr lang="en-US" b="1" dirty="0">
                <a:solidFill>
                  <a:srgbClr val="FF0000"/>
                </a:solidFill>
              </a:rPr>
              <a:t>Static (vs. dynamic): </a:t>
            </a:r>
            <a:r>
              <a:rPr lang="en-US" dirty="0"/>
              <a:t>The environment is not changing while an agent is deliberating.</a:t>
            </a:r>
          </a:p>
          <a:p>
            <a:pPr lvl="1"/>
            <a:r>
              <a:rPr lang="en-US" b="1" dirty="0" err="1">
                <a:solidFill>
                  <a:srgbClr val="FF0000"/>
                </a:solidFill>
              </a:rPr>
              <a:t>Semidynamic</a:t>
            </a:r>
            <a:r>
              <a:rPr lang="en-US" b="1" dirty="0">
                <a:solidFill>
                  <a:srgbClr val="FF0000"/>
                </a:solidFill>
              </a:rPr>
              <a:t>:</a:t>
            </a:r>
            <a:r>
              <a:rPr lang="en-US" dirty="0">
                <a:solidFill>
                  <a:srgbClr val="FF0000"/>
                </a:solidFill>
              </a:rPr>
              <a:t> </a:t>
            </a:r>
            <a:r>
              <a:rPr lang="en-US" dirty="0"/>
              <a:t>the environment does not change while deliberating, but the agent's performance score depends on how fast it acts.</a:t>
            </a:r>
          </a:p>
          <a:p>
            <a:r>
              <a:rPr lang="en-US" b="1" dirty="0">
                <a:solidFill>
                  <a:srgbClr val="FF0000"/>
                </a:solidFill>
              </a:rPr>
              <a:t>Discrete (vs. continuous): </a:t>
            </a:r>
            <a:r>
              <a:rPr lang="en-US" dirty="0"/>
              <a:t>The environment provides a fixed number of distinct percepts, actions, and environment states.</a:t>
            </a:r>
          </a:p>
          <a:p>
            <a:pPr lvl="1"/>
            <a:r>
              <a:rPr lang="en-US" dirty="0"/>
              <a:t>Time can also evolve in a discrete or continuous fashion.</a:t>
            </a:r>
          </a:p>
          <a:p>
            <a:r>
              <a:rPr lang="en-US" b="1" dirty="0">
                <a:solidFill>
                  <a:srgbClr val="FF0000"/>
                </a:solidFill>
              </a:rPr>
              <a:t>Single agent (vs. multi-agent): </a:t>
            </a:r>
            <a:r>
              <a:rPr lang="en-US" dirty="0"/>
              <a:t>An agent operating by itself in an environment.</a:t>
            </a:r>
          </a:p>
          <a:p>
            <a:r>
              <a:rPr lang="en-US" b="1" dirty="0">
                <a:solidFill>
                  <a:srgbClr val="FF0000"/>
                </a:solidFill>
              </a:rPr>
              <a:t>Known (vs. unknown): </a:t>
            </a:r>
            <a:r>
              <a:rPr lang="en-US" dirty="0"/>
              <a:t>The agent knows the rules of the environment.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4" y="3246437"/>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7254" y="3779837"/>
              <a:ext cx="1118598" cy="391495"/>
            </a:xfrm>
            <a:prstGeom prst="rect">
              <a:avLst/>
            </a:prstGeom>
          </p:spPr>
          <p:txBody>
            <a:bodyPr wrap="none">
              <a:spAutoFit/>
            </a:bodyPr>
            <a:lstStyle/>
            <a:p>
              <a:r>
                <a:rPr lang="en-US" dirty="0"/>
                <a:t>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7254" y="4313237"/>
              <a:ext cx="1316605" cy="391495"/>
            </a:xfrm>
            <a:prstGeom prst="rect">
              <a:avLst/>
            </a:prstGeom>
          </p:spPr>
          <p:txBody>
            <a:bodyPr wrap="none">
              <a:spAutoFit/>
            </a:bodyPr>
            <a:lstStyle/>
            <a:p>
              <a:r>
                <a:rPr lang="en-US" dirty="0"/>
                <a:t>Sequential</a:t>
              </a:r>
            </a:p>
          </p:txBody>
        </p:sp>
        <p:sp>
          <p:nvSpPr>
            <p:cNvPr id="12" name="Rectangle 11"/>
            <p:cNvSpPr/>
            <p:nvPr/>
          </p:nvSpPr>
          <p:spPr>
            <a:xfrm>
              <a:off x="5562600" y="4332347"/>
              <a:ext cx="1316605" cy="391495"/>
            </a:xfrm>
            <a:prstGeom prst="rect">
              <a:avLst/>
            </a:prstGeom>
          </p:spPr>
          <p:txBody>
            <a:bodyPr wrap="none">
              <a:spAutoFit/>
            </a:bodyPr>
            <a:lstStyle/>
            <a:p>
              <a:r>
                <a:rPr lang="en-US" dirty="0"/>
                <a:t>Sequential</a:t>
              </a:r>
            </a:p>
          </p:txBody>
        </p:sp>
        <p:sp>
          <p:nvSpPr>
            <p:cNvPr id="13" name="Rectangle 12"/>
            <p:cNvSpPr/>
            <p:nvPr/>
          </p:nvSpPr>
          <p:spPr>
            <a:xfrm>
              <a:off x="7481054" y="431323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767160" cy="391495"/>
            </a:xfrm>
            <a:prstGeom prst="rect">
              <a:avLst/>
            </a:prstGeom>
          </p:spPr>
          <p:txBody>
            <a:bodyPr wrap="none">
              <a:spAutoFit/>
            </a:bodyPr>
            <a:lstStyle/>
            <a:p>
              <a:r>
                <a:rPr lang="en-US" dirty="0"/>
                <a:t>Multi</a:t>
              </a:r>
            </a:p>
          </p:txBody>
        </p:sp>
        <p:sp>
          <p:nvSpPr>
            <p:cNvPr id="21" name="Rectangle 20"/>
            <p:cNvSpPr/>
            <p:nvPr/>
          </p:nvSpPr>
          <p:spPr>
            <a:xfrm>
              <a:off x="5611572" y="6027617"/>
              <a:ext cx="767160" cy="391495"/>
            </a:xfrm>
            <a:prstGeom prst="rect">
              <a:avLst/>
            </a:prstGeom>
          </p:spPr>
          <p:txBody>
            <a:bodyPr wrap="none">
              <a:spAutoFit/>
            </a:bodyPr>
            <a:lstStyle/>
            <a:p>
              <a:r>
                <a:rPr lang="en-US" dirty="0"/>
                <a:t>Multi</a:t>
              </a:r>
            </a:p>
          </p:txBody>
        </p:sp>
        <p:sp>
          <p:nvSpPr>
            <p:cNvPr id="22" name="Rectangle 21"/>
            <p:cNvSpPr/>
            <p:nvPr/>
          </p:nvSpPr>
          <p:spPr>
            <a:xfrm>
              <a:off x="7516573" y="6046727"/>
              <a:ext cx="767160" cy="391495"/>
            </a:xfrm>
            <a:prstGeom prst="rect">
              <a:avLst/>
            </a:prstGeom>
          </p:spPr>
          <p:txBody>
            <a:bodyPr wrap="none">
              <a:spAutoFit/>
            </a:bodyPr>
            <a:lstStyle/>
            <a:p>
              <a:r>
                <a:rPr lang="en-US" dirty="0"/>
                <a:t>Multi</a:t>
              </a:r>
            </a:p>
          </p:txBody>
        </p:sp>
        <p:sp>
          <p:nvSpPr>
            <p:cNvPr id="23" name="Rectangle 22"/>
            <p:cNvSpPr/>
            <p:nvPr/>
          </p:nvSpPr>
          <p:spPr>
            <a:xfrm>
              <a:off x="1828800" y="3246437"/>
              <a:ext cx="695496" cy="391495"/>
            </a:xfrm>
            <a:prstGeom prst="rect">
              <a:avLst/>
            </a:prstGeom>
          </p:spPr>
          <p:txBody>
            <a:bodyPr wrap="none">
              <a:spAutoFit/>
            </a:bodyPr>
            <a:lstStyle/>
            <a:p>
              <a:r>
                <a:rPr lang="en-US" dirty="0"/>
                <a:t>Fully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313237"/>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r>
              <a:rPr lang="en-US" dirty="0"/>
              <a:t>Chess with</a:t>
            </a:r>
            <a:br>
              <a:rPr lang="en-US" dirty="0"/>
            </a:br>
            <a:r>
              <a:rPr lang="en-US" dirty="0"/>
              <a:t>a clock</a:t>
            </a:r>
          </a:p>
        </p:txBody>
      </p:sp>
      <p:sp>
        <p:nvSpPr>
          <p:cNvPr id="37" name="Rectangle 36"/>
          <p:cNvSpPr/>
          <p:nvPr/>
        </p:nvSpPr>
        <p:spPr>
          <a:xfrm>
            <a:off x="5181600" y="2286000"/>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752600" y="2286000"/>
            <a:ext cx="1404552" cy="646331"/>
          </a:xfrm>
          <a:prstGeom prst="rect">
            <a:avLst/>
          </a:prstGeom>
        </p:spPr>
        <p:txBody>
          <a:bodyPr wrap="none">
            <a:spAutoFit/>
          </a:bodyPr>
          <a:lstStyle/>
          <a:p>
            <a:r>
              <a:rPr lang="en-US" dirty="0"/>
              <a:t>Word jumble</a:t>
            </a:r>
            <a:br>
              <a:rPr lang="en-US" dirty="0"/>
            </a:br>
            <a:r>
              <a:rPr lang="en-US" dirty="0"/>
              <a:t>solver</a:t>
            </a:r>
          </a:p>
        </p:txBody>
      </p:sp>
      <p:pic>
        <p:nvPicPr>
          <p:cNvPr id="45064" name="Picture 8"/>
          <p:cNvPicPr>
            <a:picLocks noChangeAspect="1" noChangeArrowheads="1"/>
          </p:cNvPicPr>
          <p:nvPr/>
        </p:nvPicPr>
        <p:blipFill>
          <a:blip r:embed="rId6" cstate="print"/>
          <a:srcRect/>
          <a:stretch>
            <a:fillRect/>
          </a:stretch>
        </p:blipFill>
        <p:spPr bwMode="auto">
          <a:xfrm>
            <a:off x="1848644" y="1219200"/>
            <a:ext cx="1351756" cy="990600"/>
          </a:xfrm>
          <a:prstGeom prst="rect">
            <a:avLst/>
          </a:prstGeom>
          <a:noFill/>
          <a:ln w="9525">
            <a:noFill/>
            <a:miter lim="800000"/>
            <a:headEnd/>
            <a:tailEnd/>
          </a:ln>
        </p:spPr>
      </p:pic>
      <p:sp>
        <p:nvSpPr>
          <p:cNvPr id="3" name="Rectangle 2">
            <a:extLst>
              <a:ext uri="{FF2B5EF4-FFF2-40B4-BE49-F238E27FC236}">
                <a16:creationId xmlns:a16="http://schemas.microsoft.com/office/drawing/2014/main" id="{7CE647BF-CAA8-48EA-9561-13E6F16841A1}"/>
              </a:ext>
            </a:extLst>
          </p:cNvPr>
          <p:cNvSpPr/>
          <p:nvPr/>
        </p:nvSpPr>
        <p:spPr>
          <a:xfrm>
            <a:off x="3537290" y="4244215"/>
            <a:ext cx="4518784" cy="36215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Callout: Line 3">
            <a:extLst>
              <a:ext uri="{FF2B5EF4-FFF2-40B4-BE49-F238E27FC236}">
                <a16:creationId xmlns:a16="http://schemas.microsoft.com/office/drawing/2014/main" id="{4DE9CFE3-9260-44D8-9FB6-23C68FEE570E}"/>
              </a:ext>
            </a:extLst>
          </p:cNvPr>
          <p:cNvSpPr/>
          <p:nvPr/>
        </p:nvSpPr>
        <p:spPr>
          <a:xfrm>
            <a:off x="7649587" y="5770129"/>
            <a:ext cx="1418213" cy="935471"/>
          </a:xfrm>
          <a:prstGeom prst="borderCallout1">
            <a:avLst>
              <a:gd name="adj1" fmla="val 18750"/>
              <a:gd name="adj2" fmla="val -8333"/>
              <a:gd name="adj3" fmla="val -118844"/>
              <a:gd name="adj4" fmla="val -1047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Actions have long-term effects.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Structure of an Agent</a:t>
            </a:r>
          </a:p>
        </p:txBody>
      </p:sp>
      <p:grpSp>
        <p:nvGrpSpPr>
          <p:cNvPr id="8" name="Group 7">
            <a:extLst>
              <a:ext uri="{FF2B5EF4-FFF2-40B4-BE49-F238E27FC236}">
                <a16:creationId xmlns:a16="http://schemas.microsoft.com/office/drawing/2014/main" id="{9A2F324C-2623-4F0D-86FF-3D051B15029D}"/>
              </a:ext>
            </a:extLst>
          </p:cNvPr>
          <p:cNvGrpSpPr/>
          <p:nvPr/>
        </p:nvGrpSpPr>
        <p:grpSpPr>
          <a:xfrm>
            <a:off x="533400" y="1295400"/>
            <a:ext cx="4114800" cy="2057400"/>
            <a:chOff x="9829800" y="1545479"/>
            <a:chExt cx="5410200" cy="2497307"/>
          </a:xfrm>
        </p:grpSpPr>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10" name="TextBox 9">
              <a:extLst>
                <a:ext uri="{FF2B5EF4-FFF2-40B4-BE49-F238E27FC236}">
                  <a16:creationId xmlns:a16="http://schemas.microsoft.com/office/drawing/2014/main" id="{B91C6DF2-2B21-411F-80CF-D3AF0ACDF848}"/>
                </a:ext>
              </a:extLst>
            </p:cNvPr>
            <p:cNvSpPr txBox="1"/>
            <p:nvPr/>
          </p:nvSpPr>
          <p:spPr>
            <a:xfrm>
              <a:off x="13369278" y="1545479"/>
              <a:ext cx="1870722" cy="720106"/>
            </a:xfrm>
            <a:prstGeom prst="rect">
              <a:avLst/>
            </a:prstGeom>
            <a:noFill/>
          </p:spPr>
          <p:txBody>
            <a:bodyPr wrap="none" rtlCol="0">
              <a:spAutoFit/>
            </a:bodyPr>
            <a:lstStyle/>
            <a:p>
              <a:pPr algn="r"/>
              <a:r>
                <a:rPr lang="en-US" sz="1400" b="1" dirty="0"/>
                <a:t>Performance </a:t>
              </a:r>
              <a:br>
                <a:rPr lang="en-US" sz="1400" b="1" dirty="0"/>
              </a:br>
              <a:r>
                <a:rPr lang="en-US" sz="1400" b="1" dirty="0"/>
                <a:t>measure</a:t>
              </a:r>
            </a:p>
          </p:txBody>
        </p:sp>
        <p:cxnSp>
          <p:nvCxnSpPr>
            <p:cNvPr id="11" name="Straight Arrow Connector 10">
              <a:extLst>
                <a:ext uri="{FF2B5EF4-FFF2-40B4-BE49-F238E27FC236}">
                  <a16:creationId xmlns:a16="http://schemas.microsoft.com/office/drawing/2014/main" id="{4B5C671C-5AB2-4567-9594-6947E45E24A1}"/>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4"/>
          <a:stretch>
            <a:fillRect/>
          </a:stretch>
        </p:blipFill>
        <p:spPr>
          <a:xfrm>
            <a:off x="3509103" y="3414486"/>
            <a:ext cx="4648439" cy="2946551"/>
          </a:xfrm>
          <a:prstGeom prst="rect">
            <a:avLst/>
          </a:prstGeom>
        </p:spPr>
      </p:pic>
      <p:sp>
        <p:nvSpPr>
          <p:cNvPr id="13" name="Arrow: Right 12">
            <a:extLst>
              <a:ext uri="{FF2B5EF4-FFF2-40B4-BE49-F238E27FC236}">
                <a16:creationId xmlns:a16="http://schemas.microsoft.com/office/drawing/2014/main" id="{6BA93B0D-23E3-4061-99A1-D8A3BDEBB410}"/>
              </a:ext>
            </a:extLst>
          </p:cNvPr>
          <p:cNvSpPr/>
          <p:nvPr/>
        </p:nvSpPr>
        <p:spPr>
          <a:xfrm rot="2804639">
            <a:off x="4268623" y="2746689"/>
            <a:ext cx="759153" cy="527073"/>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06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p:txBody>
          <a:bodyPr/>
          <a:lstStyle/>
          <a:p>
            <a:pPr marL="0" indent="0">
              <a:buNone/>
            </a:pPr>
            <a:r>
              <a:rPr lang="en-US" dirty="0"/>
              <a:t>Rules select action only  </a:t>
            </a:r>
            <a:r>
              <a:rPr lang="en-US" b="1" dirty="0">
                <a:solidFill>
                  <a:srgbClr val="FF0000"/>
                </a:solidFill>
              </a:rPr>
              <a:t>based on current percept</a:t>
            </a:r>
            <a:r>
              <a:rPr lang="en-US" dirty="0"/>
              <a:t>, ignoring all past percepts (no memory). This is typically very fast!</a:t>
            </a:r>
          </a:p>
        </p:txBody>
      </p:sp>
      <p:sp>
        <p:nvSpPr>
          <p:cNvPr id="2" name="Rectangle 1">
            <a:extLst>
              <a:ext uri="{FF2B5EF4-FFF2-40B4-BE49-F238E27FC236}">
                <a16:creationId xmlns:a16="http://schemas.microsoft.com/office/drawing/2014/main" id="{85F931F8-34A1-48EC-9F54-75986756E228}"/>
              </a:ext>
            </a:extLst>
          </p:cNvPr>
          <p:cNvSpPr/>
          <p:nvPr/>
        </p:nvSpPr>
        <p:spPr>
          <a:xfrm>
            <a:off x="405085" y="6159150"/>
            <a:ext cx="7886700" cy="369332"/>
          </a:xfrm>
          <a:prstGeom prst="rect">
            <a:avLst/>
          </a:prstGeom>
        </p:spPr>
        <p:txBody>
          <a:bodyPr wrap="square">
            <a:spAutoFit/>
          </a:bodyPr>
          <a:lstStyle/>
          <a:p>
            <a:r>
              <a:rPr lang="en-US" b="1" dirty="0"/>
              <a:t>Example</a:t>
            </a:r>
            <a:r>
              <a:rPr lang="en-US" dirty="0"/>
              <a:t>: simple, rule-based  vacuum cleaner from before. </a:t>
            </a:r>
          </a:p>
        </p:txBody>
      </p:sp>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3"/>
          <a:stretch>
            <a:fillRect/>
          </a:stretch>
        </p:blipFill>
        <p:spPr>
          <a:xfrm>
            <a:off x="2046441" y="2743200"/>
            <a:ext cx="4603987" cy="290844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447800"/>
            <a:ext cx="7886700" cy="4351338"/>
          </a:xfrm>
        </p:spPr>
        <p:txBody>
          <a:bodyPr/>
          <a:lstStyle/>
          <a:p>
            <a:pPr marL="0" indent="0">
              <a:buNone/>
            </a:pPr>
            <a:r>
              <a:rPr lang="en-US" dirty="0"/>
              <a:t>Maintains </a:t>
            </a:r>
            <a:r>
              <a:rPr lang="en-US" b="1" dirty="0">
                <a:solidFill>
                  <a:srgbClr val="FF0000"/>
                </a:solidFill>
              </a:rPr>
              <a:t>internal state </a:t>
            </a:r>
            <a:r>
              <a:rPr lang="en-US" dirty="0"/>
              <a:t>(memory) to keeps track of aspects of the environment that cannot be currently observed. There is now more information for the rules to making decisions. </a:t>
            </a:r>
            <a:endParaRPr lang="en-US" sz="2000" dirty="0"/>
          </a:p>
        </p:txBody>
      </p:sp>
      <p:sp>
        <p:nvSpPr>
          <p:cNvPr id="2" name="Rectangle 1">
            <a:extLst>
              <a:ext uri="{FF2B5EF4-FFF2-40B4-BE49-F238E27FC236}">
                <a16:creationId xmlns:a16="http://schemas.microsoft.com/office/drawing/2014/main" id="{AE6838F9-B6C4-425B-8572-2F7363951D3D}"/>
              </a:ext>
            </a:extLst>
          </p:cNvPr>
          <p:cNvSpPr/>
          <p:nvPr/>
        </p:nvSpPr>
        <p:spPr>
          <a:xfrm>
            <a:off x="609600" y="5843072"/>
            <a:ext cx="7905750" cy="369332"/>
          </a:xfrm>
          <a:prstGeom prst="rect">
            <a:avLst/>
          </a:prstGeom>
        </p:spPr>
        <p:txBody>
          <a:bodyPr wrap="square">
            <a:spAutoFit/>
          </a:bodyPr>
          <a:lstStyle/>
          <a:p>
            <a:r>
              <a:rPr lang="en-US" b="1" dirty="0"/>
              <a:t>Example</a:t>
            </a:r>
            <a:r>
              <a:rPr lang="en-US" dirty="0"/>
              <a:t>: simple, vacuum cleaner that remembers were it has already cleaned. </a:t>
            </a:r>
          </a:p>
        </p:txBody>
      </p:sp>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3"/>
          <a:stretch>
            <a:fillRect/>
          </a:stretch>
        </p:blipFill>
        <p:spPr>
          <a:xfrm>
            <a:off x="1981200" y="2578025"/>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2895600"/>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2590800" y="2819400"/>
            <a:ext cx="3657600" cy="2242861"/>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a:bodyPr>
          <a:lstStyle/>
          <a:p>
            <a:pPr marL="0" indent="0">
              <a:buNone/>
            </a:pPr>
            <a:r>
              <a:rPr lang="en-US" sz="2000" dirty="0"/>
              <a:t>States help to keep track of the environment. The representation can be </a:t>
            </a:r>
          </a:p>
          <a:p>
            <a:pPr lvl="1"/>
            <a:r>
              <a:rPr lang="en-US" b="1" dirty="0"/>
              <a:t>Atomic</a:t>
            </a:r>
            <a:r>
              <a:rPr lang="en-US" dirty="0"/>
              <a:t>: Just a label for a black box. E.g., A, B</a:t>
            </a:r>
          </a:p>
          <a:p>
            <a:pPr lvl="1"/>
            <a:r>
              <a:rPr lang="en-US" b="1" dirty="0"/>
              <a:t>Factored</a:t>
            </a:r>
            <a:r>
              <a:rPr lang="en-US" dirty="0"/>
              <a:t>: A vector of attribute values.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r>
              <a:rPr lang="en-US" sz="2000" b="1" dirty="0">
                <a:solidFill>
                  <a:srgbClr val="FF0000"/>
                </a:solidFill>
              </a:rPr>
              <a:t>State Space</a:t>
            </a:r>
            <a:r>
              <a:rPr lang="en-US" sz="2000" dirty="0"/>
              <a:t>: The set of all possible states.</a:t>
            </a:r>
          </a:p>
        </p:txBody>
      </p:sp>
    </p:spTree>
    <p:extLst>
      <p:ext uri="{BB962C8B-B14F-4D97-AF65-F5344CB8AC3E}">
        <p14:creationId xmlns:p14="http://schemas.microsoft.com/office/powerpoint/2010/main" val="731491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32" y="533400"/>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4" cy="1477328"/>
          </a:xfrm>
          <a:prstGeom prst="rect">
            <a:avLst/>
          </a:prstGeom>
          <a:noFill/>
        </p:spPr>
        <p:txBody>
          <a:bodyPr wrap="none" rtlCol="0">
            <a:spAutoFit/>
          </a:bodyPr>
          <a:lstStyle/>
          <a:p>
            <a:r>
              <a:rPr lang="en-US" b="1" dirty="0"/>
              <a:t>Percepts</a:t>
            </a:r>
            <a:br>
              <a:rPr lang="en-US" dirty="0"/>
            </a:br>
            <a:br>
              <a:rPr lang="en-US" dirty="0"/>
            </a:br>
            <a:br>
              <a:rPr lang="en-US" dirty="0"/>
            </a:br>
            <a:r>
              <a:rPr lang="en-US" dirty="0"/>
              <a:t>temperature:</a:t>
            </a:r>
          </a:p>
          <a:p>
            <a:r>
              <a:rPr lang="en-US" dirty="0"/>
              <a:t>Low, ok, high</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2031325"/>
          </a:xfrm>
          <a:prstGeom prst="rect">
            <a:avLst/>
          </a:prstGeom>
          <a:noFill/>
        </p:spPr>
        <p:txBody>
          <a:bodyPr wrap="square" rtlCol="0">
            <a:spAutoFit/>
          </a:bodyPr>
          <a:lstStyle/>
          <a:p>
            <a:r>
              <a:rPr lang="en-US" b="1" dirty="0"/>
              <a:t>States</a:t>
            </a:r>
          </a:p>
          <a:p>
            <a:endParaRPr lang="en-US" dirty="0"/>
          </a:p>
          <a:p>
            <a:endParaRPr lang="en-US" dirty="0"/>
          </a:p>
          <a:p>
            <a:endParaRPr lang="en-US" dirty="0"/>
          </a:p>
          <a:p>
            <a:r>
              <a:rPr lang="en-US" dirty="0"/>
              <a:t>No states need</a:t>
            </a:r>
          </a:p>
          <a:p>
            <a:endParaRPr lang="en-US" dirty="0"/>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E7C2D6C5-C842-4F68-BA5B-73EEC57595E6}"/>
              </a:ext>
            </a:extLst>
          </p:cNvPr>
          <p:cNvSpPr txBox="1"/>
          <p:nvPr/>
        </p:nvSpPr>
        <p:spPr>
          <a:xfrm>
            <a:off x="2819400" y="1374333"/>
            <a:ext cx="1676401" cy="923330"/>
          </a:xfrm>
          <a:prstGeom prst="rect">
            <a:avLst/>
          </a:prstGeom>
          <a:noFill/>
        </p:spPr>
        <p:txBody>
          <a:bodyPr wrap="square" rtlCol="0">
            <a:spAutoFit/>
          </a:bodyPr>
          <a:lstStyle/>
          <a:p>
            <a:r>
              <a:rPr lang="en-US" dirty="0"/>
              <a:t>Set temperature</a:t>
            </a:r>
          </a:p>
          <a:p>
            <a:r>
              <a:rPr lang="en-US" dirty="0"/>
              <a:t>range</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477328"/>
          </a:xfrm>
          <a:prstGeom prst="rect">
            <a:avLst/>
          </a:prstGeom>
          <a:noFill/>
        </p:spPr>
        <p:txBody>
          <a:bodyPr wrap="square" rtlCol="0">
            <a:spAutoFit/>
          </a:bodyPr>
          <a:lstStyle/>
          <a:p>
            <a:r>
              <a:rPr lang="en-US" dirty="0"/>
              <a:t>Change temperature when you are too cold/warm.</a:t>
            </a:r>
          </a:p>
        </p:txBody>
      </p:sp>
    </p:spTree>
    <p:extLst>
      <p:ext uri="{BB962C8B-B14F-4D97-AF65-F5344CB8AC3E}">
        <p14:creationId xmlns:p14="http://schemas.microsoft.com/office/powerpoint/2010/main" val="3836960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955850"/>
            <a:ext cx="4515082" cy="2927500"/>
          </a:xfrm>
          <a:prstGeom prst="rect">
            <a:avLst/>
          </a:prstGeom>
        </p:spPr>
      </p:pic>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786731"/>
            <a:ext cx="7886700" cy="4351338"/>
          </a:xfrm>
        </p:spPr>
        <p:txBody>
          <a:bodyPr/>
          <a:lstStyle/>
          <a:p>
            <a:pPr marL="0" indent="0">
              <a:buNone/>
            </a:pPr>
            <a:r>
              <a:rPr lang="en-US" dirty="0"/>
              <a:t>The agent chooses actions in the current state to reach a </a:t>
            </a:r>
            <a:r>
              <a:rPr lang="en-US" b="1" dirty="0">
                <a:solidFill>
                  <a:srgbClr val="FF0000"/>
                </a:solidFill>
              </a:rPr>
              <a:t>goal state </a:t>
            </a:r>
            <a:r>
              <a:rPr lang="en-US" dirty="0"/>
              <a:t>as fast as possible.</a:t>
            </a:r>
            <a:r>
              <a:rPr lang="en-US" b="1" dirty="0">
                <a:solidFill>
                  <a:srgbClr val="FF0000"/>
                </a:solidFill>
              </a:rPr>
              <a:t>  </a:t>
            </a:r>
            <a:r>
              <a:rPr lang="en-US" dirty="0"/>
              <a:t>We need </a:t>
            </a:r>
            <a:r>
              <a:rPr lang="en-US" b="1" dirty="0">
                <a:solidFill>
                  <a:srgbClr val="FF0000"/>
                </a:solidFill>
              </a:rPr>
              <a:t>search algorithms </a:t>
            </a:r>
            <a:r>
              <a:rPr lang="en-US" dirty="0"/>
              <a:t>to find action sequences that reach that goal.</a:t>
            </a:r>
          </a:p>
        </p:txBody>
      </p:sp>
      <p:sp>
        <p:nvSpPr>
          <p:cNvPr id="3" name="Oval 2">
            <a:extLst>
              <a:ext uri="{FF2B5EF4-FFF2-40B4-BE49-F238E27FC236}">
                <a16:creationId xmlns:a16="http://schemas.microsoft.com/office/drawing/2014/main" id="{8DC68F3E-3623-454B-9115-EF6E8CD7423F}"/>
              </a:ext>
            </a:extLst>
          </p:cNvPr>
          <p:cNvSpPr/>
          <p:nvPr/>
        </p:nvSpPr>
        <p:spPr>
          <a:xfrm>
            <a:off x="2895600" y="480060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96240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34340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2" name="Rectangle 1">
            <a:extLst>
              <a:ext uri="{FF2B5EF4-FFF2-40B4-BE49-F238E27FC236}">
                <a16:creationId xmlns:a16="http://schemas.microsoft.com/office/drawing/2014/main" id="{B6DFB2F8-B6C3-45F5-85E4-692E0E5C7665}"/>
              </a:ext>
            </a:extLst>
          </p:cNvPr>
          <p:cNvSpPr/>
          <p:nvPr/>
        </p:nvSpPr>
        <p:spPr>
          <a:xfrm>
            <a:off x="735321" y="6148955"/>
            <a:ext cx="6770956" cy="369332"/>
          </a:xfrm>
          <a:prstGeom prst="rect">
            <a:avLst/>
          </a:prstGeom>
        </p:spPr>
        <p:txBody>
          <a:bodyPr wrap="none">
            <a:spAutoFit/>
          </a:bodyPr>
          <a:lstStyle/>
          <a:p>
            <a:r>
              <a:rPr lang="en-US" b="1" dirty="0"/>
              <a:t>Example</a:t>
            </a:r>
            <a:r>
              <a:rPr lang="en-US" dirty="0"/>
              <a:t>: Solving a puzzle. What action gets me closer to the solution?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2286000" y="2933553"/>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p:sp>
        <p:nvSpPr>
          <p:cNvPr id="6" name="Content Placeholder 5"/>
          <p:cNvSpPr>
            <a:spLocks noGrp="1"/>
          </p:cNvSpPr>
          <p:nvPr>
            <p:ph idx="1"/>
          </p:nvPr>
        </p:nvSpPr>
        <p:spPr/>
        <p:txBody>
          <a:bodyPr/>
          <a:lstStyle/>
          <a:p>
            <a:pPr marL="0" indent="0">
              <a:buNone/>
            </a:pPr>
            <a:r>
              <a:rPr lang="en-US" dirty="0"/>
              <a:t>The agent uses a utility function to evaluate the </a:t>
            </a:r>
            <a:r>
              <a:rPr lang="en-US" b="1" dirty="0">
                <a:solidFill>
                  <a:srgbClr val="FF0000"/>
                </a:solidFill>
              </a:rPr>
              <a:t>desirability of different states. </a:t>
            </a:r>
            <a:r>
              <a:rPr lang="en-US" dirty="0"/>
              <a:t>Choose the action to maximize expected utility over time (i.e., stay in desirable states).</a:t>
            </a:r>
          </a:p>
          <a:p>
            <a:endParaRPr lang="en-US" dirty="0"/>
          </a:p>
        </p:txBody>
      </p:sp>
      <p:sp>
        <p:nvSpPr>
          <p:cNvPr id="3" name="Rectangle: Rounded Corners 2">
            <a:extLst>
              <a:ext uri="{FF2B5EF4-FFF2-40B4-BE49-F238E27FC236}">
                <a16:creationId xmlns:a16="http://schemas.microsoft.com/office/drawing/2014/main" id="{FF3F49AA-5AE7-40C8-A131-B2029CFF8054}"/>
              </a:ext>
            </a:extLst>
          </p:cNvPr>
          <p:cNvSpPr/>
          <p:nvPr/>
        </p:nvSpPr>
        <p:spPr>
          <a:xfrm>
            <a:off x="2743200" y="4422548"/>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Rectangle 8">
            <a:extLst>
              <a:ext uri="{FF2B5EF4-FFF2-40B4-BE49-F238E27FC236}">
                <a16:creationId xmlns:a16="http://schemas.microsoft.com/office/drawing/2014/main" id="{3C026A23-FBAD-4041-B131-AB5A1A014596}"/>
              </a:ext>
            </a:extLst>
          </p:cNvPr>
          <p:cNvSpPr/>
          <p:nvPr/>
        </p:nvSpPr>
        <p:spPr>
          <a:xfrm>
            <a:off x="609600" y="6148955"/>
            <a:ext cx="8536311" cy="369332"/>
          </a:xfrm>
          <a:prstGeom prst="rect">
            <a:avLst/>
          </a:prstGeom>
        </p:spPr>
        <p:txBody>
          <a:bodyPr wrap="none">
            <a:spAutoFit/>
          </a:bodyPr>
          <a:lstStyle/>
          <a:p>
            <a:r>
              <a:rPr lang="en-US" b="1" dirty="0"/>
              <a:t>Example</a:t>
            </a:r>
            <a:r>
              <a:rPr lang="en-US" dirty="0"/>
              <a:t>: An autonomous Mars rover prefers states where its battery is not critically low.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2289057" y="3022438"/>
            <a:ext cx="4565885" cy="3149762"/>
          </a:xfrm>
          <a:prstGeom prst="rect">
            <a:avLst/>
          </a:prstGeom>
        </p:spPr>
      </p:pic>
      <p:sp>
        <p:nvSpPr>
          <p:cNvPr id="7" name="TextBox 6">
            <a:extLst>
              <a:ext uri="{FF2B5EF4-FFF2-40B4-BE49-F238E27FC236}">
                <a16:creationId xmlns:a16="http://schemas.microsoft.com/office/drawing/2014/main" id="{DA3A3043-96C4-4585-9DE4-156A53B69890}"/>
              </a:ext>
            </a:extLst>
          </p:cNvPr>
          <p:cNvSpPr txBox="1"/>
          <p:nvPr/>
        </p:nvSpPr>
        <p:spPr>
          <a:xfrm>
            <a:off x="4571999" y="4419600"/>
            <a:ext cx="990601" cy="43088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100" b="1" dirty="0"/>
              <a:t>Agent program</a:t>
            </a:r>
          </a:p>
        </p:txBody>
      </p:sp>
      <p:sp>
        <p:nvSpPr>
          <p:cNvPr id="2" name="Callout: Line 1">
            <a:extLst>
              <a:ext uri="{FF2B5EF4-FFF2-40B4-BE49-F238E27FC236}">
                <a16:creationId xmlns:a16="http://schemas.microsoft.com/office/drawing/2014/main" id="{EC43F13B-70AE-4A79-BEC3-FD5269489949}"/>
              </a:ext>
            </a:extLst>
          </p:cNvPr>
          <p:cNvSpPr/>
          <p:nvPr/>
        </p:nvSpPr>
        <p:spPr>
          <a:xfrm>
            <a:off x="73143" y="3022438"/>
            <a:ext cx="2289057" cy="711362"/>
          </a:xfrm>
          <a:prstGeom prst="borderCallout1">
            <a:avLst>
              <a:gd name="adj1" fmla="val 20790"/>
              <a:gd name="adj2" fmla="val 104328"/>
              <a:gd name="adj3" fmla="val 81895"/>
              <a:gd name="adj4" fmla="val 13411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646792" y="5410200"/>
            <a:ext cx="1295400" cy="392111"/>
          </a:xfrm>
          <a:prstGeom prst="borderCallout1">
            <a:avLst>
              <a:gd name="adj1" fmla="val 20790"/>
              <a:gd name="adj2" fmla="val 104328"/>
              <a:gd name="adj3" fmla="val 22670"/>
              <a:gd name="adj4" fmla="val 18790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Exploration</a:t>
            </a:r>
          </a:p>
        </p:txBody>
      </p:sp>
    </p:spTree>
    <p:extLst>
      <p:ext uri="{BB962C8B-B14F-4D97-AF65-F5344CB8AC3E}">
        <p14:creationId xmlns:p14="http://schemas.microsoft.com/office/powerpoint/2010/main" val="1473659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DF5C27-232E-48B7-8171-EA8A2E3A93E7}"/>
              </a:ext>
            </a:extLst>
          </p:cNvPr>
          <p:cNvSpPr/>
          <p:nvPr/>
        </p:nvSpPr>
        <p:spPr>
          <a:xfrm>
            <a:off x="777136"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46BEEC65-AC0E-437D-8CD7-B9F36A8B4660}"/>
              </a:ext>
            </a:extLst>
          </p:cNvPr>
          <p:cNvSpPr/>
          <p:nvPr/>
        </p:nvSpPr>
        <p:spPr>
          <a:xfrm>
            <a:off x="1462938" y="28194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777136"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4" name="TextBox 13">
            <a:extLst>
              <a:ext uri="{FF2B5EF4-FFF2-40B4-BE49-F238E27FC236}">
                <a16:creationId xmlns:a16="http://schemas.microsoft.com/office/drawing/2014/main" id="{DF174D32-43A7-4A26-B966-801AF47D5F09}"/>
              </a:ext>
            </a:extLst>
          </p:cNvPr>
          <p:cNvSpPr txBox="1"/>
          <p:nvPr/>
        </p:nvSpPr>
        <p:spPr>
          <a:xfrm>
            <a:off x="2676448"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2682136"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5541721" y="3248888"/>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594082" y="1603383"/>
            <a:ext cx="286754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3600" b="1" dirty="0"/>
              <a:t>Reflex Agent?</a:t>
            </a:r>
          </a:p>
        </p:txBody>
      </p:sp>
    </p:spTree>
    <p:extLst>
      <p:ext uri="{BB962C8B-B14F-4D97-AF65-F5344CB8AC3E}">
        <p14:creationId xmlns:p14="http://schemas.microsoft.com/office/powerpoint/2010/main" val="412548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What Type of Intelligent Agent is this?</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323580499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5730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366016912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7398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it?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24438700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200" y="5117068"/>
            <a:ext cx="2771721" cy="369332"/>
          </a:xfrm>
          <a:prstGeom prst="rect">
            <a:avLst/>
          </a:prstGeom>
          <a:noFill/>
        </p:spPr>
        <p:txBody>
          <a:bodyPr wrap="none" rtlCol="0">
            <a:spAutoFit/>
          </a:bodyPr>
          <a:lstStyle/>
          <a:p>
            <a:r>
              <a:rPr lang="en-US" dirty="0"/>
              <a:t>Does it use simple reflexes?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0200" y="3953470"/>
            <a:ext cx="2819400" cy="923330"/>
          </a:xfrm>
          <a:prstGeom prst="rect">
            <a:avLst/>
          </a:prstGeom>
          <a:noFill/>
        </p:spPr>
        <p:txBody>
          <a:bodyPr wrap="square" rtlCol="0">
            <a:spAutoFit/>
          </a:bodyPr>
          <a:lstStyle/>
          <a:p>
            <a:r>
              <a:rPr lang="en-US" dirty="0"/>
              <a:t>Does it use states.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364468"/>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2325469"/>
            <a:ext cx="2819400" cy="646331"/>
          </a:xfrm>
          <a:prstGeom prst="rect">
            <a:avLst/>
          </a:prstGeom>
          <a:noFill/>
        </p:spPr>
        <p:txBody>
          <a:bodyPr wrap="square" rtlCol="0">
            <a:spAutoFit/>
          </a:bodyPr>
          <a:lstStyle/>
          <a:p>
            <a:r>
              <a:rPr lang="en-US" dirty="0"/>
              <a:t>How would the utility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724870"/>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Tree>
    <p:extLst>
      <p:ext uri="{BB962C8B-B14F-4D97-AF65-F5344CB8AC3E}">
        <p14:creationId xmlns:p14="http://schemas.microsoft.com/office/powerpoint/2010/main" val="3695375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Conclusion</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t>Control theory: A </a:t>
            </a:r>
            <a:r>
              <a:rPr lang="en-US" b="1" dirty="0"/>
              <a:t>closed-loop control system </a:t>
            </a:r>
            <a:r>
              <a:rPr lang="en-US" dirty="0"/>
              <a:t>(= feedback control system) is a set of mechanical or electronic devices that automatically regulates a process variable to a desired state or set point without human interaction. The agent is called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mc:Choice xmlns:a14="http://schemas.microsoft.com/office/drawing/2010/main" Requires="a14">
          <p:sp>
            <p:nvSpPr>
              <p:cNvPr id="6147" name="Rectangle 3"/>
              <p:cNvSpPr>
                <a:spLocks noGrp="1" noChangeArrowheads="1"/>
              </p:cNvSpPr>
              <p:nvPr>
                <p:ph idx="1"/>
              </p:nvPr>
            </p:nvSpPr>
            <p:spPr>
              <a:xfrm>
                <a:off x="628650" y="1825625"/>
                <a:ext cx="7753350" cy="3584575"/>
              </a:xfrm>
            </p:spPr>
            <p:txBody>
              <a:bodyPr>
                <a:normAutofit/>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14:m>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 :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𝑃</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 →</m:t>
                    </m:r>
                    <m:r>
                      <a:rPr lang="en-US" sz="2800" b="0" i="1" smtClean="0">
                        <a:latin typeface="Cambria Math" panose="02040503050406030204" pitchFamily="18" charset="0"/>
                      </a:rPr>
                      <m:t>𝐴</m:t>
                    </m:r>
                    <m:r>
                      <a:rPr lang="en-US" sz="2800" b="0" i="1" smtClean="0">
                        <a:latin typeface="Cambria Math" panose="02040503050406030204" pitchFamily="18" charset="0"/>
                      </a:rPr>
                      <m:t> </m:t>
                    </m:r>
                  </m:oMath>
                </a14:m>
                <a:r>
                  <a:rPr lang="en-US" sz="2800" dirty="0"/>
                  <a:t>.</a:t>
                </a:r>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the concrete implementation for a given physical system.</a:t>
                </a:r>
              </a:p>
              <a:p>
                <a:pPr marL="0" indent="0">
                  <a:buNone/>
                </a:pPr>
                <a:endParaRPr lang="en-US" sz="2800" dirty="0"/>
              </a:p>
              <a:p>
                <a:pPr marL="0" indent="0">
                  <a:buNone/>
                </a:pPr>
                <a:r>
                  <a:rPr lang="en-US" sz="2800" dirty="0"/>
                  <a:t>Agent = architecture (hardware) + agent program</a:t>
                </a:r>
              </a:p>
            </p:txBody>
          </p:sp>
        </mc:Choice>
        <mc:Fallback>
          <p:sp>
            <p:nvSpPr>
              <p:cNvPr id="6147" name="Rectangle 3"/>
              <p:cNvSpPr>
                <a:spLocks noGrp="1" noRot="1" noChangeAspect="1" noMove="1" noResize="1" noEditPoints="1" noAdjustHandles="1" noChangeArrowheads="1" noChangeShapeType="1" noTextEdit="1"/>
              </p:cNvSpPr>
              <p:nvPr>
                <p:ph idx="1"/>
              </p:nvPr>
            </p:nvSpPr>
            <p:spPr>
              <a:xfrm>
                <a:off x="628650" y="1825625"/>
                <a:ext cx="7753350" cy="3584575"/>
              </a:xfrm>
              <a:blipFill>
                <a:blip r:embed="rId3"/>
                <a:stretch>
                  <a:fillRect l="-1572" t="-2716" b="-424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3810000" y="5715298"/>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4419600" y="5333702"/>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4"/>
                <a:stretch>
                  <a:fillRect l="-1338" t="-1062" b="-2123"/>
                </a:stretch>
              </a:blipFill>
            </p:spPr>
            <p:txBody>
              <a:bodyPr/>
              <a:lstStyle/>
              <a:p>
                <a:r>
                  <a:rPr lang="en-US">
                    <a:noFill/>
                  </a:rPr>
                  <a:t> </a:t>
                </a:r>
              </a:p>
            </p:txBody>
          </p:sp>
        </mc:Fallback>
      </mc:AlternateContent>
      <p:sp>
        <p:nvSpPr>
          <p:cNvPr id="3" name="Callout: Line 2">
            <a:extLst>
              <a:ext uri="{FF2B5EF4-FFF2-40B4-BE49-F238E27FC236}">
                <a16:creationId xmlns:a16="http://schemas.microsoft.com/office/drawing/2014/main" id="{CDE773EB-84A3-4DC9-B16C-C93A1E7351DF}"/>
              </a:ext>
            </a:extLst>
          </p:cNvPr>
          <p:cNvSpPr/>
          <p:nvPr/>
        </p:nvSpPr>
        <p:spPr>
          <a:xfrm>
            <a:off x="7670800" y="2802617"/>
            <a:ext cx="1416047" cy="321583"/>
          </a:xfrm>
          <a:prstGeom prst="borderCallout1">
            <a:avLst>
              <a:gd name="adj1" fmla="val 18750"/>
              <a:gd name="adj2" fmla="val -8333"/>
              <a:gd name="adj3" fmla="val 387817"/>
              <a:gd name="adj4" fmla="val -40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Last Percept</a:t>
            </a:r>
          </a:p>
        </p:txBody>
      </p:sp>
      <p:sp>
        <p:nvSpPr>
          <p:cNvPr id="8" name="Callout: Line 7">
            <a:extLst>
              <a:ext uri="{FF2B5EF4-FFF2-40B4-BE49-F238E27FC236}">
                <a16:creationId xmlns:a16="http://schemas.microsoft.com/office/drawing/2014/main" id="{0575EB97-504D-4C56-8275-A26AAC7BBA25}"/>
              </a:ext>
            </a:extLst>
          </p:cNvPr>
          <p:cNvSpPr/>
          <p:nvPr/>
        </p:nvSpPr>
        <p:spPr>
          <a:xfrm>
            <a:off x="2745924" y="6400800"/>
            <a:ext cx="3959676" cy="405586"/>
          </a:xfrm>
          <a:prstGeom prst="borderCallout1">
            <a:avLst>
              <a:gd name="adj1" fmla="val 18750"/>
              <a:gd name="adj2" fmla="val -8333"/>
              <a:gd name="adj3" fmla="val -64720"/>
              <a:gd name="adj4" fmla="val -408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825624"/>
            <a:ext cx="7886700" cy="4667249"/>
          </a:xfrm>
        </p:spPr>
        <p:txBody>
          <a:bodyPr>
            <a:normAutofit fontScale="62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is </a:t>
            </a:r>
            <a:r>
              <a:rPr lang="en-US" sz="2500" b="1" i="1" dirty="0">
                <a:solidFill>
                  <a:srgbClr val="FF0000"/>
                </a:solidFill>
              </a:rPr>
              <a:t>expected to maximize its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dirty="0"/>
              <a:t>Performance measure: An </a:t>
            </a:r>
            <a:r>
              <a:rPr lang="en-US" sz="2500" i="1" dirty="0"/>
              <a:t>objective</a:t>
            </a:r>
            <a:r>
              <a:rPr lang="en-US" sz="2500" dirty="0"/>
              <a:t> criterion for success of an agent's behavior (often called utility function).</a:t>
            </a:r>
          </a:p>
          <a:p>
            <a:pPr lvl="1"/>
            <a:r>
              <a:rPr lang="en-US" sz="2500" dirty="0"/>
              <a:t>Expectation: Outcome averaged over all possible situations that may arise.</a:t>
            </a:r>
          </a:p>
          <a:p>
            <a:endParaRPr lang="en-US" sz="2800" dirty="0"/>
          </a:p>
          <a:p>
            <a:pPr marL="0" indent="0">
              <a:buNone/>
            </a:pPr>
            <a:r>
              <a:rPr lang="en-US" sz="2800" dirty="0"/>
              <a:t>This means: </a:t>
            </a:r>
          </a:p>
          <a:p>
            <a:pPr lvl="1"/>
            <a:r>
              <a:rPr lang="en-US" sz="2500" b="1" dirty="0"/>
              <a:t>Rationality ≠ Omniscience </a:t>
            </a:r>
            <a:r>
              <a:rPr lang="en-US" sz="2500" dirty="0">
                <a:solidFill>
                  <a:schemeClr val="tx1">
                    <a:lumMod val="50000"/>
                    <a:lumOff val="50000"/>
                  </a:schemeClr>
                </a:solidFill>
              </a:rPr>
              <a:t>(rational agents can make mistakes if percepts and knowledge do not suffice to make a good decision)</a:t>
            </a: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r>
              <a:rPr lang="en-US" sz="2500" b="1" dirty="0"/>
              <a:t>It is rational to explore and learn</a:t>
            </a:r>
            <a:r>
              <a:rPr lang="en-US" sz="2500" dirty="0"/>
              <a:t> </a:t>
            </a:r>
            <a:r>
              <a:rPr lang="en-US" sz="2500" dirty="0">
                <a:solidFill>
                  <a:schemeClr val="tx1">
                    <a:lumMod val="50000"/>
                    <a:lumOff val="50000"/>
                  </a:schemeClr>
                </a:solidFill>
              </a:rPr>
              <a:t>(i.e.,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rational?</a:t>
            </a:r>
          </a:p>
        </p:txBody>
      </p:sp>
    </p:spTree>
    <p:extLst>
      <p:ext uri="{BB962C8B-B14F-4D97-AF65-F5344CB8AC3E}">
        <p14:creationId xmlns:p14="http://schemas.microsoft.com/office/powerpoint/2010/main" val="2613138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22263</TotalTime>
  <Words>1960</Words>
  <Application>Microsoft Office PowerPoint</Application>
  <PresentationFormat>On-screen Show (4:3)</PresentationFormat>
  <Paragraphs>386</Paragraphs>
  <Slides>34</Slides>
  <Notes>27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Cambria Math</vt:lpstr>
      <vt:lpstr>Courier New</vt:lpstr>
      <vt:lpstr>source sans pro</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Hierarchy of Agent Types</vt:lpstr>
      <vt:lpstr>Structure of an Agent</vt:lpstr>
      <vt:lpstr>Simple Reflex Agent</vt:lpstr>
      <vt:lpstr>Model-based Reflex Agent</vt:lpstr>
      <vt:lpstr>State Representation</vt:lpstr>
      <vt:lpstr>Old-school vs. Smart Thermostat</vt:lpstr>
      <vt:lpstr>Old-school vs. Smart Thermostat</vt:lpstr>
      <vt:lpstr>Goal-based Agent</vt:lpstr>
      <vt:lpstr>Utility-based Agent</vt:lpstr>
      <vt:lpstr>Agents that Learn</vt:lpstr>
      <vt:lpstr>Smart Thermostat</vt:lpstr>
      <vt:lpstr>What Type of Intelligent Agent is this?</vt:lpstr>
      <vt:lpstr>PEAS Description of a Modern Robot Vacuum</vt:lpstr>
      <vt:lpstr>PEAS Description of a Modern Robot Vacuum</vt:lpstr>
      <vt:lpstr>What Type of Intelligent Agent is it?</vt:lpstr>
      <vt:lpstr>Conclusion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Michael Hahsler</cp:lastModifiedBy>
  <cp:revision>163</cp:revision>
  <cp:lastPrinted>2021-08-30T18:56:39Z</cp:lastPrinted>
  <dcterms:created xsi:type="dcterms:W3CDTF">2003-12-17T02:32:09Z</dcterms:created>
  <dcterms:modified xsi:type="dcterms:W3CDTF">2022-08-29T15:38:10Z</dcterms:modified>
</cp:coreProperties>
</file>