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handoutMasterIdLst>
    <p:handoutMasterId r:id="rId30"/>
  </p:handoutMasterIdLst>
  <p:sldIdLst>
    <p:sldId id="256" r:id="rId2"/>
    <p:sldId id="258" r:id="rId3"/>
    <p:sldId id="273" r:id="rId4"/>
    <p:sldId id="257" r:id="rId5"/>
    <p:sldId id="259" r:id="rId6"/>
    <p:sldId id="260" r:id="rId7"/>
    <p:sldId id="262" r:id="rId8"/>
    <p:sldId id="263" r:id="rId9"/>
    <p:sldId id="264" r:id="rId10"/>
    <p:sldId id="265" r:id="rId11"/>
    <p:sldId id="266" r:id="rId12"/>
    <p:sldId id="268" r:id="rId13"/>
    <p:sldId id="269" r:id="rId14"/>
    <p:sldId id="270" r:id="rId15"/>
    <p:sldId id="271" r:id="rId16"/>
    <p:sldId id="272" r:id="rId17"/>
    <p:sldId id="278" r:id="rId18"/>
    <p:sldId id="274" r:id="rId19"/>
    <p:sldId id="275" r:id="rId20"/>
    <p:sldId id="276" r:id="rId21"/>
    <p:sldId id="277" r:id="rId22"/>
    <p:sldId id="279" r:id="rId23"/>
    <p:sldId id="280" r:id="rId24"/>
    <p:sldId id="281" r:id="rId25"/>
    <p:sldId id="283" r:id="rId26"/>
    <p:sldId id="282"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D8F24-0858-409C-9823-2AC40F8C31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E2084A2-AEA8-46D1-9B06-D1E632776D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0CBE0B-A1AD-4598-95C1-D55E861754BE}" type="datetimeFigureOut">
              <a:rPr lang="en-US" smtClean="0"/>
              <a:t>11/14/2018</a:t>
            </a:fld>
            <a:endParaRPr lang="en-US"/>
          </a:p>
        </p:txBody>
      </p:sp>
      <p:sp>
        <p:nvSpPr>
          <p:cNvPr id="4" name="Footer Placeholder 3">
            <a:extLst>
              <a:ext uri="{FF2B5EF4-FFF2-40B4-BE49-F238E27FC236}">
                <a16:creationId xmlns:a16="http://schemas.microsoft.com/office/drawing/2014/main" id="{D817DE19-84BD-43F3-9F7C-8A78B7C423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D4AC7E8-4BE0-4EC9-8A27-4912EDB507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B72665-C422-4C89-907C-1DD8C2C1F411}" type="slidenum">
              <a:rPr lang="en-US" smtClean="0"/>
              <a:t>‹#›</a:t>
            </a:fld>
            <a:endParaRPr lang="en-US"/>
          </a:p>
        </p:txBody>
      </p:sp>
    </p:spTree>
    <p:extLst>
      <p:ext uri="{BB962C8B-B14F-4D97-AF65-F5344CB8AC3E}">
        <p14:creationId xmlns:p14="http://schemas.microsoft.com/office/powerpoint/2010/main" val="1910282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9E08E-B0DF-40FD-AA24-C7941B2B4F24}" type="datetimeFigureOut">
              <a:rPr lang="en-US" smtClean="0"/>
              <a:t>11/14/2018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5311B-AD90-4C28-8049-6CB9E5D83E8F}" type="slidenum">
              <a:rPr lang="en-US" smtClean="0"/>
              <a:t>‹#›</a:t>
            </a:fld>
            <a:endParaRPr lang="en-US"/>
          </a:p>
        </p:txBody>
      </p:sp>
    </p:spTree>
    <p:extLst>
      <p:ext uri="{BB962C8B-B14F-4D97-AF65-F5344CB8AC3E}">
        <p14:creationId xmlns:p14="http://schemas.microsoft.com/office/powerpoint/2010/main" val="38890648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3D5FE6-66CE-460D-8455-360FB00FE520}" type="datetime1">
              <a:rPr lang="en-US" smtClean="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FC44A011-A108-447A-98B0-F479BBB55B1C}" type="datetime1">
              <a:rPr lang="en-US" smtClean="0"/>
              <a:t>11/14/2018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A718B7-7E0C-4D7F-A7D5-5096C8CACC56}" type="datetime1">
              <a:rPr lang="en-US" smtClean="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C4DC85-68FA-4BCD-ADBA-B23477D72912}" type="datetime1">
              <a:rPr lang="en-US" smtClean="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2B8D5F-0C62-4D0B-92C4-801C64F5E1E2}" type="datetime1">
              <a:rPr lang="en-US" smtClean="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C7EA3D-161C-4F86-B5A3-890AD9E059AA}" type="datetime1">
              <a:rPr lang="en-US" smtClean="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09EB43-2442-46D5-AF8C-4AD41B83A83B}" type="datetime1">
              <a:rPr lang="en-US" smtClean="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985F3-A0AA-49C7-B54A-5009DD94A56C}" type="datetime1">
              <a:rPr lang="en-US" smtClean="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75DF7A-D83B-4805-9D9B-6FCCA5BA2C54}" type="datetime1">
              <a:rPr lang="en-US" smtClean="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EAC430-490E-4976-89D9-DA8F5C5B2390}" type="datetime1">
              <a:rPr lang="en-US" smtClean="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7CA48E-54BC-4E31-BD29-9E078404BF58}" type="datetime1">
              <a:rPr lang="en-US" smtClean="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6E030C-655E-4249-B9B2-4FA1710F6F00}" type="datetime1">
              <a:rPr lang="en-US" smtClean="0"/>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C6F89F-C67D-4F78-B860-2178F27A4E19}" type="datetime1">
              <a:rPr lang="en-US" smtClean="0"/>
              <a:t>11/14/2018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19B85F-7B3E-42BA-90A9-247AA9BD8909}" type="datetime1">
              <a:rPr lang="en-US" smtClean="0"/>
              <a:t>11/14/2018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8DBA01-E6D0-46E7-B449-B09C1D28E485}" type="datetime1">
              <a:rPr lang="en-US" smtClean="0"/>
              <a:t>11/14/2018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082F3F-A769-4425-BC14-DD61750030C0}" type="datetime1">
              <a:rPr lang="en-US" smtClean="0"/>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441E3B7-5CA8-4264-89EC-4E6FA9B97612}" type="datetime1">
              <a:rPr lang="en-US" smtClean="0"/>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C3850F0-4972-43A2-9BB8-B03B409728BA}" type="datetime1">
              <a:rPr lang="en-US" smtClean="0"/>
              <a:t>11/14/2018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9B05-8887-4548-97B3-7A42FDFCDC53}"/>
              </a:ext>
            </a:extLst>
          </p:cNvPr>
          <p:cNvSpPr>
            <a:spLocks noGrp="1"/>
          </p:cNvSpPr>
          <p:nvPr>
            <p:ph type="ctrTitle"/>
          </p:nvPr>
        </p:nvSpPr>
        <p:spPr/>
        <p:txBody>
          <a:bodyPr/>
          <a:lstStyle/>
          <a:p>
            <a:pPr algn="ctr"/>
            <a:r>
              <a:rPr lang="en-US" dirty="0"/>
              <a:t>Predicting housing prices in Melbourne, Australia</a:t>
            </a:r>
          </a:p>
        </p:txBody>
      </p:sp>
      <p:sp>
        <p:nvSpPr>
          <p:cNvPr id="3" name="Subtitle 2">
            <a:extLst>
              <a:ext uri="{FF2B5EF4-FFF2-40B4-BE49-F238E27FC236}">
                <a16:creationId xmlns:a16="http://schemas.microsoft.com/office/drawing/2014/main" id="{6BC0AC35-2573-4EDF-A3F7-9716FC4AA926}"/>
              </a:ext>
            </a:extLst>
          </p:cNvPr>
          <p:cNvSpPr>
            <a:spLocks noGrp="1"/>
          </p:cNvSpPr>
          <p:nvPr>
            <p:ph type="subTitle" idx="1"/>
          </p:nvPr>
        </p:nvSpPr>
        <p:spPr/>
        <p:txBody>
          <a:bodyPr/>
          <a:lstStyle/>
          <a:p>
            <a:pPr algn="ctr"/>
            <a:endParaRPr lang="en-US" dirty="0"/>
          </a:p>
          <a:p>
            <a:pPr algn="ctr"/>
            <a:r>
              <a:rPr lang="en-US" dirty="0"/>
              <a:t>The goal is to predict housing prices in Melbourne, Australia.  In doing so,  also want to determine what gives a home its value.</a:t>
            </a:r>
          </a:p>
        </p:txBody>
      </p:sp>
    </p:spTree>
    <p:extLst>
      <p:ext uri="{BB962C8B-B14F-4D97-AF65-F5344CB8AC3E}">
        <p14:creationId xmlns:p14="http://schemas.microsoft.com/office/powerpoint/2010/main" val="2545070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1ECD48A-A6CE-48F3-8E89-3399C9938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Single Corner Snipped 10">
            <a:extLst>
              <a:ext uri="{FF2B5EF4-FFF2-40B4-BE49-F238E27FC236}">
                <a16:creationId xmlns:a16="http://schemas.microsoft.com/office/drawing/2014/main" id="{0A3F7A1B-3080-4A65-A240-2E1A6EF84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5"/>
            <a:ext cx="12188952" cy="5571071"/>
          </a:xfrm>
          <a:prstGeom prst="snip1Rect">
            <a:avLst>
              <a:gd name="adj" fmla="val 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generated with high confidence">
            <a:extLst>
              <a:ext uri="{FF2B5EF4-FFF2-40B4-BE49-F238E27FC236}">
                <a16:creationId xmlns:a16="http://schemas.microsoft.com/office/drawing/2014/main" id="{83E46D13-28B5-4F92-B82B-7FB2809DFB91}"/>
              </a:ext>
            </a:extLst>
          </p:cNvPr>
          <p:cNvPicPr>
            <a:picLocks noChangeAspect="1"/>
          </p:cNvPicPr>
          <p:nvPr/>
        </p:nvPicPr>
        <p:blipFill>
          <a:blip r:embed="rId2"/>
          <a:stretch>
            <a:fillRect/>
          </a:stretch>
        </p:blipFill>
        <p:spPr>
          <a:xfrm>
            <a:off x="1323975" y="276225"/>
            <a:ext cx="8404100" cy="5063471"/>
          </a:xfrm>
          <a:prstGeom prst="rect">
            <a:avLst/>
          </a:prstGeom>
        </p:spPr>
      </p:pic>
      <p:sp>
        <p:nvSpPr>
          <p:cNvPr id="2" name="Slide Number Placeholder 1">
            <a:extLst>
              <a:ext uri="{FF2B5EF4-FFF2-40B4-BE49-F238E27FC236}">
                <a16:creationId xmlns:a16="http://schemas.microsoft.com/office/drawing/2014/main" id="{E464F797-820E-4A57-9017-736F82DB537D}"/>
              </a:ext>
            </a:extLst>
          </p:cNvPr>
          <p:cNvSpPr>
            <a:spLocks noGrp="1"/>
          </p:cNvSpPr>
          <p:nvPr>
            <p:ph type="sldNum" sz="quarter" idx="12"/>
          </p:nvPr>
        </p:nvSpPr>
        <p:spPr>
          <a:xfrm>
            <a:off x="10363200" y="5753573"/>
            <a:ext cx="1142245" cy="669925"/>
          </a:xfrm>
        </p:spPr>
        <p:txBody>
          <a:bodyPr>
            <a:normAutofit/>
          </a:bodyPr>
          <a:lstStyle/>
          <a:p>
            <a:pPr>
              <a:spcAft>
                <a:spcPts val="600"/>
              </a:spcAft>
            </a:pPr>
            <a:fld id="{D57F1E4F-1CFF-5643-939E-217C01CDF565}" type="slidenum">
              <a:rPr lang="en-US" smtClean="0"/>
              <a:pPr>
                <a:spcAft>
                  <a:spcPts val="600"/>
                </a:spcAft>
              </a:pPr>
              <a:t>10</a:t>
            </a:fld>
            <a:endParaRPr lang="en-US"/>
          </a:p>
        </p:txBody>
      </p:sp>
      <p:sp>
        <p:nvSpPr>
          <p:cNvPr id="5" name="TextBox 4">
            <a:extLst>
              <a:ext uri="{FF2B5EF4-FFF2-40B4-BE49-F238E27FC236}">
                <a16:creationId xmlns:a16="http://schemas.microsoft.com/office/drawing/2014/main" id="{427B9FBF-758C-407C-A7A8-C0ADF788CC4E}"/>
              </a:ext>
            </a:extLst>
          </p:cNvPr>
          <p:cNvSpPr txBox="1"/>
          <p:nvPr/>
        </p:nvSpPr>
        <p:spPr>
          <a:xfrm>
            <a:off x="1210349" y="5873262"/>
            <a:ext cx="9768254" cy="646331"/>
          </a:xfrm>
          <a:prstGeom prst="rect">
            <a:avLst/>
          </a:prstGeom>
          <a:noFill/>
        </p:spPr>
        <p:txBody>
          <a:bodyPr wrap="square" rtlCol="0">
            <a:spAutoFit/>
          </a:bodyPr>
          <a:lstStyle/>
          <a:p>
            <a:pPr algn="ctr"/>
            <a:r>
              <a:rPr lang="en-US"/>
              <a:t>The median price is the highest for houses, then townhouses, lastly, is apartments/duplexes</a:t>
            </a:r>
            <a:endParaRPr lang="en-US" dirty="0"/>
          </a:p>
        </p:txBody>
      </p:sp>
    </p:spTree>
    <p:extLst>
      <p:ext uri="{BB962C8B-B14F-4D97-AF65-F5344CB8AC3E}">
        <p14:creationId xmlns:p14="http://schemas.microsoft.com/office/powerpoint/2010/main" val="3450744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31FDDD-FDEC-4255-9A8F-69368E83B71D}"/>
              </a:ext>
            </a:extLst>
          </p:cNvPr>
          <p:cNvSpPr>
            <a:spLocks noGrp="1"/>
          </p:cNvSpPr>
          <p:nvPr>
            <p:ph type="title"/>
          </p:nvPr>
        </p:nvSpPr>
        <p:spPr>
          <a:xfrm>
            <a:off x="684212" y="5159903"/>
            <a:ext cx="8534400" cy="1507067"/>
          </a:xfrm>
        </p:spPr>
        <p:txBody>
          <a:bodyPr/>
          <a:lstStyle/>
          <a:p>
            <a:r>
              <a:rPr lang="en-US" dirty="0"/>
              <a:t>Exploring the data</a:t>
            </a:r>
          </a:p>
        </p:txBody>
      </p:sp>
      <p:sp>
        <p:nvSpPr>
          <p:cNvPr id="4" name="Content Placeholder 3">
            <a:extLst>
              <a:ext uri="{FF2B5EF4-FFF2-40B4-BE49-F238E27FC236}">
                <a16:creationId xmlns:a16="http://schemas.microsoft.com/office/drawing/2014/main" id="{A911F999-BA35-483F-83BA-F283D49C11B7}"/>
              </a:ext>
            </a:extLst>
          </p:cNvPr>
          <p:cNvSpPr>
            <a:spLocks noGrp="1"/>
          </p:cNvSpPr>
          <p:nvPr>
            <p:ph idx="1"/>
          </p:nvPr>
        </p:nvSpPr>
        <p:spPr>
          <a:xfrm>
            <a:off x="684212" y="948387"/>
            <a:ext cx="8319111" cy="4422531"/>
          </a:xfrm>
        </p:spPr>
        <p:txBody>
          <a:bodyPr>
            <a:normAutofit fontScale="92500" lnSpcReduction="10000"/>
          </a:bodyPr>
          <a:lstStyle/>
          <a:p>
            <a:r>
              <a:rPr lang="en-US" dirty="0"/>
              <a:t>Percentage of homes by region above median value of $870,000:</a:t>
            </a:r>
          </a:p>
          <a:p>
            <a:endParaRPr lang="en-US" dirty="0"/>
          </a:p>
          <a:p>
            <a:pPr marL="0" indent="0">
              <a:buNone/>
            </a:pPr>
            <a:r>
              <a:rPr lang="en-US" dirty="0"/>
              <a:t>	      Region Name</a:t>
            </a:r>
          </a:p>
          <a:p>
            <a:r>
              <a:rPr lang="en-US" dirty="0"/>
              <a:t>Southern Metropolitan             71.0%</a:t>
            </a:r>
          </a:p>
          <a:p>
            <a:r>
              <a:rPr lang="en-US" dirty="0"/>
              <a:t>Eastern Metropolitan          	 66.0%</a:t>
            </a:r>
          </a:p>
          <a:p>
            <a:r>
              <a:rPr lang="en-US" dirty="0"/>
              <a:t>Northern Metropolitan             36.0%</a:t>
            </a:r>
          </a:p>
          <a:p>
            <a:r>
              <a:rPr lang="en-US" dirty="0"/>
              <a:t>South-Eastern Metropolitan    35.0%</a:t>
            </a:r>
          </a:p>
          <a:p>
            <a:r>
              <a:rPr lang="en-US" dirty="0"/>
              <a:t>Western Metropolitan             32.0%</a:t>
            </a:r>
          </a:p>
          <a:p>
            <a:r>
              <a:rPr lang="en-US" dirty="0"/>
              <a:t>Eastern Victoria              	      12.0%</a:t>
            </a:r>
          </a:p>
          <a:p>
            <a:r>
              <a:rPr lang="en-US" dirty="0"/>
              <a:t>Northern Victoria                      9.0%</a:t>
            </a:r>
          </a:p>
          <a:p>
            <a:r>
              <a:rPr lang="en-US" dirty="0"/>
              <a:t>Western Victoria                       1.0%</a:t>
            </a:r>
          </a:p>
          <a:p>
            <a:endParaRPr lang="en-US" dirty="0"/>
          </a:p>
          <a:p>
            <a:endParaRPr lang="en-US" dirty="0"/>
          </a:p>
        </p:txBody>
      </p:sp>
      <p:sp>
        <p:nvSpPr>
          <p:cNvPr id="2" name="Slide Number Placeholder 1">
            <a:extLst>
              <a:ext uri="{FF2B5EF4-FFF2-40B4-BE49-F238E27FC236}">
                <a16:creationId xmlns:a16="http://schemas.microsoft.com/office/drawing/2014/main" id="{12E2A508-B1BA-47E7-BDFB-1547DEBEDB5C}"/>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TextBox 4">
            <a:extLst>
              <a:ext uri="{FF2B5EF4-FFF2-40B4-BE49-F238E27FC236}">
                <a16:creationId xmlns:a16="http://schemas.microsoft.com/office/drawing/2014/main" id="{BDC3C1BD-D36E-472E-AA3E-45D2D4487F28}"/>
              </a:ext>
            </a:extLst>
          </p:cNvPr>
          <p:cNvSpPr txBox="1"/>
          <p:nvPr/>
        </p:nvSpPr>
        <p:spPr>
          <a:xfrm>
            <a:off x="7018104" y="2057400"/>
            <a:ext cx="3970437" cy="2585323"/>
          </a:xfrm>
          <a:prstGeom prst="rect">
            <a:avLst/>
          </a:prstGeom>
          <a:noFill/>
        </p:spPr>
        <p:txBody>
          <a:bodyPr wrap="square" rtlCol="0">
            <a:spAutoFit/>
          </a:bodyPr>
          <a:lstStyle/>
          <a:p>
            <a:r>
              <a:rPr lang="en-US" dirty="0"/>
              <a:t>The Southern and Eastern metropolitan areas contain a majority of homes that are above the median value.  It is interesting to see the percentages drop off significantly after the top two regions.  It appears that homes will likely have more value if they are in those regions.</a:t>
            </a:r>
          </a:p>
        </p:txBody>
      </p:sp>
    </p:spTree>
    <p:extLst>
      <p:ext uri="{BB962C8B-B14F-4D97-AF65-F5344CB8AC3E}">
        <p14:creationId xmlns:p14="http://schemas.microsoft.com/office/powerpoint/2010/main" val="2693524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ADDD09E-8094-4188-9090-C1C7840FE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B524E383-C602-44AD-9A7E-CA1C21FAF2BA}"/>
              </a:ext>
            </a:extLst>
          </p:cNvPr>
          <p:cNvSpPr>
            <a:spLocks noGrp="1"/>
          </p:cNvSpPr>
          <p:nvPr>
            <p:ph type="title"/>
          </p:nvPr>
        </p:nvSpPr>
        <p:spPr>
          <a:xfrm>
            <a:off x="6037811" y="4724397"/>
            <a:ext cx="4660086" cy="1507067"/>
          </a:xfrm>
        </p:spPr>
        <p:txBody>
          <a:bodyPr>
            <a:normAutofit/>
          </a:bodyPr>
          <a:lstStyle/>
          <a:p>
            <a:r>
              <a:rPr lang="en-US" sz="3200" dirty="0"/>
              <a:t>Exploring the data</a:t>
            </a:r>
          </a:p>
        </p:txBody>
      </p:sp>
      <p:sp>
        <p:nvSpPr>
          <p:cNvPr id="21" name="Snip Diagonal Corner Rectangle 24">
            <a:extLst>
              <a:ext uri="{FF2B5EF4-FFF2-40B4-BE49-F238E27FC236}">
                <a16:creationId xmlns:a16="http://schemas.microsoft.com/office/drawing/2014/main" id="{C58F6CE0-025D-40A5-AEF1-00954E3F98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5136155" cy="5286838"/>
          </a:xfrm>
          <a:prstGeom prst="snip2DiagRect">
            <a:avLst>
              <a:gd name="adj1" fmla="val 9954"/>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8">
            <a:extLst>
              <a:ext uri="{FF2B5EF4-FFF2-40B4-BE49-F238E27FC236}">
                <a16:creationId xmlns:a16="http://schemas.microsoft.com/office/drawing/2014/main" id="{D45642DD-586C-404B-94EE-E9FB4E776753}"/>
              </a:ext>
            </a:extLst>
          </p:cNvPr>
          <p:cNvPicPr>
            <a:picLocks noChangeAspect="1"/>
          </p:cNvPicPr>
          <p:nvPr/>
        </p:nvPicPr>
        <p:blipFill rotWithShape="1">
          <a:blip r:embed="rId2"/>
          <a:srcRect l="2565" r="2568" b="-2"/>
          <a:stretch/>
        </p:blipFill>
        <p:spPr>
          <a:xfrm>
            <a:off x="797205" y="786117"/>
            <a:ext cx="4809744" cy="4956048"/>
          </a:xfrm>
          <a:custGeom>
            <a:avLst/>
            <a:gdLst>
              <a:gd name="connsiteX0" fmla="*/ 478762 w 4809744"/>
              <a:gd name="connsiteY0" fmla="*/ 0 h 4956048"/>
              <a:gd name="connsiteX1" fmla="*/ 4809744 w 4809744"/>
              <a:gd name="connsiteY1" fmla="*/ 0 h 4956048"/>
              <a:gd name="connsiteX2" fmla="*/ 4809744 w 4809744"/>
              <a:gd name="connsiteY2" fmla="*/ 4477286 h 4956048"/>
              <a:gd name="connsiteX3" fmla="*/ 4330982 w 4809744"/>
              <a:gd name="connsiteY3" fmla="*/ 4956048 h 4956048"/>
              <a:gd name="connsiteX4" fmla="*/ 0 w 4809744"/>
              <a:gd name="connsiteY4" fmla="*/ 4956048 h 4956048"/>
              <a:gd name="connsiteX5" fmla="*/ 0 w 4809744"/>
              <a:gd name="connsiteY5" fmla="*/ 478762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9744" h="4956048">
                <a:moveTo>
                  <a:pt x="478762" y="0"/>
                </a:moveTo>
                <a:lnTo>
                  <a:pt x="4809744" y="0"/>
                </a:lnTo>
                <a:lnTo>
                  <a:pt x="4809744" y="4477286"/>
                </a:lnTo>
                <a:lnTo>
                  <a:pt x="4330982" y="4956048"/>
                </a:lnTo>
                <a:lnTo>
                  <a:pt x="0" y="4956048"/>
                </a:lnTo>
                <a:lnTo>
                  <a:pt x="0" y="478762"/>
                </a:lnTo>
                <a:close/>
              </a:path>
            </a:pathLst>
          </a:custGeom>
        </p:spPr>
      </p:pic>
      <p:sp>
        <p:nvSpPr>
          <p:cNvPr id="14" name="Content Placeholder 13">
            <a:extLst>
              <a:ext uri="{FF2B5EF4-FFF2-40B4-BE49-F238E27FC236}">
                <a16:creationId xmlns:a16="http://schemas.microsoft.com/office/drawing/2014/main" id="{BF5B9DD3-3907-4A2B-A3BC-62D258DC3D52}"/>
              </a:ext>
            </a:extLst>
          </p:cNvPr>
          <p:cNvSpPr>
            <a:spLocks noGrp="1"/>
          </p:cNvSpPr>
          <p:nvPr>
            <p:ph idx="1"/>
          </p:nvPr>
        </p:nvSpPr>
        <p:spPr>
          <a:xfrm>
            <a:off x="6095998" y="685800"/>
            <a:ext cx="4819653" cy="3615267"/>
          </a:xfrm>
        </p:spPr>
        <p:txBody>
          <a:bodyPr>
            <a:normAutofit lnSpcReduction="10000"/>
          </a:bodyPr>
          <a:lstStyle/>
          <a:p>
            <a:pPr>
              <a:lnSpc>
                <a:spcPct val="90000"/>
              </a:lnSpc>
            </a:pPr>
            <a:r>
              <a:rPr lang="en-US" sz="1800" dirty="0"/>
              <a:t>The plots on the right have the axes truncated to highlight more of the data.</a:t>
            </a:r>
          </a:p>
          <a:p>
            <a:pPr>
              <a:lnSpc>
                <a:spcPct val="90000"/>
              </a:lnSpc>
            </a:pPr>
            <a:r>
              <a:rPr lang="en-US" sz="1800" dirty="0"/>
              <a:t>Units are square meters.</a:t>
            </a:r>
          </a:p>
          <a:p>
            <a:pPr>
              <a:lnSpc>
                <a:spcPct val="90000"/>
              </a:lnSpc>
            </a:pPr>
            <a:r>
              <a:rPr lang="en-US" sz="1800" dirty="0"/>
              <a:t>It seems that land size and building size do not have a positive relationship with price.</a:t>
            </a:r>
          </a:p>
          <a:p>
            <a:pPr>
              <a:lnSpc>
                <a:spcPct val="90000"/>
              </a:lnSpc>
            </a:pPr>
            <a:r>
              <a:rPr lang="en-US" sz="1800" dirty="0"/>
              <a:t>This follows the idea that homes in the metro area (specifically Southern and Eastern) may be more valuable because homes in cities are likely going to have less land in comparison to homes in a more rural area.</a:t>
            </a:r>
          </a:p>
        </p:txBody>
      </p:sp>
      <p:sp>
        <p:nvSpPr>
          <p:cNvPr id="5" name="Slide Number Placeholder 4">
            <a:extLst>
              <a:ext uri="{FF2B5EF4-FFF2-40B4-BE49-F238E27FC236}">
                <a16:creationId xmlns:a16="http://schemas.microsoft.com/office/drawing/2014/main" id="{98A572FB-4AC9-4129-A11A-8DA9F557FB63}"/>
              </a:ext>
            </a:extLst>
          </p:cNvPr>
          <p:cNvSpPr>
            <a:spLocks noGrp="1"/>
          </p:cNvSpPr>
          <p:nvPr>
            <p:ph type="sldNum" sz="quarter" idx="12"/>
          </p:nvPr>
        </p:nvSpPr>
        <p:spPr>
          <a:xfrm>
            <a:off x="10363200" y="5578475"/>
            <a:ext cx="1142245" cy="669925"/>
          </a:xfrm>
        </p:spPr>
        <p:txBody>
          <a:bodyPr>
            <a:normAutofit/>
          </a:bodyPr>
          <a:lstStyle/>
          <a:p>
            <a:pPr>
              <a:spcAft>
                <a:spcPts val="600"/>
              </a:spcAft>
            </a:pPr>
            <a:fld id="{D57F1E4F-1CFF-5643-939E-217C01CDF565}" type="slidenum">
              <a:rPr lang="en-US" smtClean="0"/>
              <a:pPr>
                <a:spcAft>
                  <a:spcPts val="600"/>
                </a:spcAft>
              </a:pPr>
              <a:t>12</a:t>
            </a:fld>
            <a:endParaRPr lang="en-US"/>
          </a:p>
        </p:txBody>
      </p:sp>
      <p:grpSp>
        <p:nvGrpSpPr>
          <p:cNvPr id="23" name="Group 22">
            <a:extLst>
              <a:ext uri="{FF2B5EF4-FFF2-40B4-BE49-F238E27FC236}">
                <a16:creationId xmlns:a16="http://schemas.microsoft.com/office/drawing/2014/main" id="{D8025A22-9C86-4108-A289-BD5650A8E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4" name="Straight Connector 23">
              <a:extLst>
                <a:ext uri="{FF2B5EF4-FFF2-40B4-BE49-F238E27FC236}">
                  <a16:creationId xmlns:a16="http://schemas.microsoft.com/office/drawing/2014/main" id="{59A3623F-EF59-4F0B-9030-79CB7F9950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EBD0F53-A43D-414A-8653-E9F1D36103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908661C0-6128-4F64-8EDF-2D73D5F476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8AFEF08-AFBA-4125-B170-D3EB3E11D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AA0E13BF-B4CA-4B20-A5DD-50ABBAEC7B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831122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52" name="Rectangle 37">
            <a:extLst>
              <a:ext uri="{FF2B5EF4-FFF2-40B4-BE49-F238E27FC236}">
                <a16:creationId xmlns:a16="http://schemas.microsoft.com/office/drawing/2014/main" id="{C4FDB767-6E1E-486B-8E38-71455A73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06803-60E2-407D-8CE8-B50F6E5AA45A}"/>
              </a:ext>
            </a:extLst>
          </p:cNvPr>
          <p:cNvSpPr>
            <a:spLocks noGrp="1"/>
          </p:cNvSpPr>
          <p:nvPr>
            <p:ph type="title"/>
          </p:nvPr>
        </p:nvSpPr>
        <p:spPr>
          <a:xfrm>
            <a:off x="6450011" y="4920723"/>
            <a:ext cx="4465639" cy="1507067"/>
          </a:xfrm>
        </p:spPr>
        <p:txBody>
          <a:bodyPr>
            <a:normAutofit/>
          </a:bodyPr>
          <a:lstStyle/>
          <a:p>
            <a:r>
              <a:rPr lang="en-US" sz="3200" dirty="0"/>
              <a:t>Exploring the data</a:t>
            </a:r>
          </a:p>
        </p:txBody>
      </p:sp>
      <p:sp>
        <p:nvSpPr>
          <p:cNvPr id="53" name="Rectangle 39">
            <a:extLst>
              <a:ext uri="{FF2B5EF4-FFF2-40B4-BE49-F238E27FC236}">
                <a16:creationId xmlns:a16="http://schemas.microsoft.com/office/drawing/2014/main" id="{998054BD-F673-433D-AAB5-3407222A1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6096002" cy="6858000"/>
          </a:xfrm>
          <a:prstGeom prst="rect">
            <a:avLst/>
          </a:prstGeom>
          <a:solidFill>
            <a:srgbClr val="FFFFFF"/>
          </a:solidFill>
          <a:ln>
            <a:noFill/>
          </a:ln>
          <a:effectLst>
            <a:innerShdw blurRad="63500" dist="3175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5" descr="A screenshot of a cell phone&#10;&#10;Description generated with high confidence">
            <a:extLst>
              <a:ext uri="{FF2B5EF4-FFF2-40B4-BE49-F238E27FC236}">
                <a16:creationId xmlns:a16="http://schemas.microsoft.com/office/drawing/2014/main" id="{EF223A14-A137-4CF5-981F-07A592EC00B3}"/>
              </a:ext>
            </a:extLst>
          </p:cNvPr>
          <p:cNvPicPr>
            <a:picLocks noChangeAspect="1"/>
          </p:cNvPicPr>
          <p:nvPr/>
        </p:nvPicPr>
        <p:blipFill>
          <a:blip r:embed="rId2"/>
          <a:stretch>
            <a:fillRect/>
          </a:stretch>
        </p:blipFill>
        <p:spPr>
          <a:xfrm>
            <a:off x="916048" y="3523826"/>
            <a:ext cx="4017902" cy="3193628"/>
          </a:xfrm>
          <a:prstGeom prst="rect">
            <a:avLst/>
          </a:prstGeom>
        </p:spPr>
      </p:pic>
      <p:sp useBgFill="1">
        <p:nvSpPr>
          <p:cNvPr id="54" name="Rectangle 41">
            <a:extLst>
              <a:ext uri="{FF2B5EF4-FFF2-40B4-BE49-F238E27FC236}">
                <a16:creationId xmlns:a16="http://schemas.microsoft.com/office/drawing/2014/main" id="{87123199-10C0-4FC8-AEE0-8EEC97A26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3383280"/>
            <a:ext cx="6096002"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4C453CCF-DF16-4E2B-9E51-CEC7C0A2B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99105" y="0"/>
            <a:ext cx="91440" cy="3474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ell phone&#10;&#10;Description generated with high confidence">
            <a:extLst>
              <a:ext uri="{FF2B5EF4-FFF2-40B4-BE49-F238E27FC236}">
                <a16:creationId xmlns:a16="http://schemas.microsoft.com/office/drawing/2014/main" id="{81863496-AA78-429A-8F00-3720304FE0D3}"/>
              </a:ext>
            </a:extLst>
          </p:cNvPr>
          <p:cNvPicPr>
            <a:picLocks noChangeAspect="1"/>
          </p:cNvPicPr>
          <p:nvPr/>
        </p:nvPicPr>
        <p:blipFill>
          <a:blip r:embed="rId3"/>
          <a:stretch>
            <a:fillRect/>
          </a:stretch>
        </p:blipFill>
        <p:spPr>
          <a:xfrm>
            <a:off x="3090545" y="276226"/>
            <a:ext cx="2748190" cy="3057948"/>
          </a:xfrm>
          <a:prstGeom prst="rect">
            <a:avLst/>
          </a:prstGeom>
        </p:spPr>
      </p:pic>
      <p:pic>
        <p:nvPicPr>
          <p:cNvPr id="10" name="Picture 9" descr="A screenshot of a social media post&#10;&#10;Description generated with very high confidence">
            <a:extLst>
              <a:ext uri="{FF2B5EF4-FFF2-40B4-BE49-F238E27FC236}">
                <a16:creationId xmlns:a16="http://schemas.microsoft.com/office/drawing/2014/main" id="{759FC076-50A9-4D85-A132-812B50E04E50}"/>
              </a:ext>
            </a:extLst>
          </p:cNvPr>
          <p:cNvPicPr>
            <a:picLocks noChangeAspect="1"/>
          </p:cNvPicPr>
          <p:nvPr/>
        </p:nvPicPr>
        <p:blipFill>
          <a:blip r:embed="rId4"/>
          <a:stretch>
            <a:fillRect/>
          </a:stretch>
        </p:blipFill>
        <p:spPr>
          <a:xfrm>
            <a:off x="0" y="162129"/>
            <a:ext cx="2995930" cy="3122937"/>
          </a:xfrm>
          <a:prstGeom prst="rect">
            <a:avLst/>
          </a:prstGeom>
        </p:spPr>
      </p:pic>
      <p:sp>
        <p:nvSpPr>
          <p:cNvPr id="15" name="Content Placeholder 14">
            <a:extLst>
              <a:ext uri="{FF2B5EF4-FFF2-40B4-BE49-F238E27FC236}">
                <a16:creationId xmlns:a16="http://schemas.microsoft.com/office/drawing/2014/main" id="{CB93E213-A1BE-4BFD-889E-AB927EB0A5D5}"/>
              </a:ext>
            </a:extLst>
          </p:cNvPr>
          <p:cNvSpPr>
            <a:spLocks noGrp="1"/>
          </p:cNvSpPr>
          <p:nvPr>
            <p:ph idx="1"/>
          </p:nvPr>
        </p:nvSpPr>
        <p:spPr>
          <a:xfrm>
            <a:off x="6450012" y="685800"/>
            <a:ext cx="4465639" cy="3615267"/>
          </a:xfrm>
        </p:spPr>
        <p:txBody>
          <a:bodyPr>
            <a:normAutofit/>
          </a:bodyPr>
          <a:lstStyle/>
          <a:p>
            <a:r>
              <a:rPr lang="en-US" sz="1800" dirty="0"/>
              <a:t>The strongest relationship is seen between distance to the Central Business District and the price.  This relationship implies that the further away from the CBD, the less valuable the house is.</a:t>
            </a:r>
          </a:p>
          <a:p>
            <a:r>
              <a:rPr lang="en-US" sz="1800" dirty="0"/>
              <a:t>The other two plots do not have nearly as strong of a relationship.</a:t>
            </a:r>
          </a:p>
          <a:p>
            <a:r>
              <a:rPr lang="en-US" sz="1800" dirty="0"/>
              <a:t>The year built vs. price shows a slight trend indicating that older homes have more value.</a:t>
            </a:r>
          </a:p>
        </p:txBody>
      </p:sp>
      <p:grpSp>
        <p:nvGrpSpPr>
          <p:cNvPr id="46" name="Group 45">
            <a:extLst>
              <a:ext uri="{FF2B5EF4-FFF2-40B4-BE49-F238E27FC236}">
                <a16:creationId xmlns:a16="http://schemas.microsoft.com/office/drawing/2014/main" id="{73EF4D34-FDBA-40BC-B666-A5CDF8B000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2292" y="2963333"/>
            <a:ext cx="1896535" cy="2218267"/>
            <a:chOff x="10292292" y="2963333"/>
            <a:chExt cx="1896535" cy="2218267"/>
          </a:xfrm>
        </p:grpSpPr>
        <p:cxnSp>
          <p:nvCxnSpPr>
            <p:cNvPr id="47" name="Straight Connector 46">
              <a:extLst>
                <a:ext uri="{FF2B5EF4-FFF2-40B4-BE49-F238E27FC236}">
                  <a16:creationId xmlns:a16="http://schemas.microsoft.com/office/drawing/2014/main" id="{F480576D-7D90-4190-A9B4-0AF8F034CA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E400E164-5E40-4749-BD83-180844C084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699485" y="3190344"/>
              <a:ext cx="1489342" cy="14893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3AA2F8AC-5516-4094-B54C-F6D968DB14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B11DE429-F182-4584-A22E-3A93AF2491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EE0091AD-70B8-41E1-821E-F0BA34C3E5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 name="Slide Number Placeholder 3">
            <a:extLst>
              <a:ext uri="{FF2B5EF4-FFF2-40B4-BE49-F238E27FC236}">
                <a16:creationId xmlns:a16="http://schemas.microsoft.com/office/drawing/2014/main" id="{B661EC10-16AA-477E-A5D8-A781E30C6BA2}"/>
              </a:ext>
            </a:extLst>
          </p:cNvPr>
          <p:cNvSpPr>
            <a:spLocks noGrp="1"/>
          </p:cNvSpPr>
          <p:nvPr>
            <p:ph type="sldNum" sz="quarter" idx="12"/>
          </p:nvPr>
        </p:nvSpPr>
        <p:spPr>
          <a:xfrm>
            <a:off x="10363200" y="5578475"/>
            <a:ext cx="1142245" cy="669925"/>
          </a:xfrm>
        </p:spPr>
        <p:txBody>
          <a:bodyPr>
            <a:normAutofit/>
          </a:bodyPr>
          <a:lstStyle/>
          <a:p>
            <a:pPr>
              <a:spcAft>
                <a:spcPts val="600"/>
              </a:spcAft>
            </a:pPr>
            <a:fld id="{D57F1E4F-1CFF-5643-939E-217C01CDF565}" type="slidenum">
              <a:rPr lang="en-US" smtClean="0"/>
              <a:pPr>
                <a:spcAft>
                  <a:spcPts val="600"/>
                </a:spcAft>
              </a:pPr>
              <a:t>13</a:t>
            </a:fld>
            <a:endParaRPr lang="en-US"/>
          </a:p>
        </p:txBody>
      </p:sp>
    </p:spTree>
    <p:extLst>
      <p:ext uri="{BB962C8B-B14F-4D97-AF65-F5344CB8AC3E}">
        <p14:creationId xmlns:p14="http://schemas.microsoft.com/office/powerpoint/2010/main" val="1964763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4" name="Rectangle 92">
            <a:extLst>
              <a:ext uri="{FF2B5EF4-FFF2-40B4-BE49-F238E27FC236}">
                <a16:creationId xmlns:a16="http://schemas.microsoft.com/office/drawing/2014/main" id="{BADDD09E-8094-4188-9090-C1C7840FE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A41499-6E65-4C43-9C53-CE7BD6A8B698}"/>
              </a:ext>
            </a:extLst>
          </p:cNvPr>
          <p:cNvSpPr>
            <a:spLocks noGrp="1"/>
          </p:cNvSpPr>
          <p:nvPr>
            <p:ph type="title"/>
          </p:nvPr>
        </p:nvSpPr>
        <p:spPr>
          <a:xfrm>
            <a:off x="6084114" y="4953000"/>
            <a:ext cx="5136155" cy="1219200"/>
          </a:xfrm>
        </p:spPr>
        <p:txBody>
          <a:bodyPr vert="horz" lIns="91440" tIns="45720" rIns="91440" bIns="45720" rtlCol="0">
            <a:normAutofit/>
          </a:bodyPr>
          <a:lstStyle/>
          <a:p>
            <a:r>
              <a:rPr lang="en-US" sz="3200" dirty="0"/>
              <a:t>Exploring the Data</a:t>
            </a:r>
          </a:p>
        </p:txBody>
      </p:sp>
      <p:sp>
        <p:nvSpPr>
          <p:cNvPr id="105" name="Snip Diagonal Corner Rectangle 24">
            <a:extLst>
              <a:ext uri="{FF2B5EF4-FFF2-40B4-BE49-F238E27FC236}">
                <a16:creationId xmlns:a16="http://schemas.microsoft.com/office/drawing/2014/main" id="{C58F6CE0-025D-40A5-AEF1-00954E3F98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5136155" cy="5286838"/>
          </a:xfrm>
          <a:prstGeom prst="snip2DiagRect">
            <a:avLst>
              <a:gd name="adj1" fmla="val 9954"/>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 name="Content Placeholder 5">
            <a:extLst>
              <a:ext uri="{FF2B5EF4-FFF2-40B4-BE49-F238E27FC236}">
                <a16:creationId xmlns:a16="http://schemas.microsoft.com/office/drawing/2014/main" id="{76FAAFE1-23A8-409E-B9B7-32A7A17B26DE}"/>
              </a:ext>
            </a:extLst>
          </p:cNvPr>
          <p:cNvPicPr>
            <a:picLocks noChangeAspect="1"/>
          </p:cNvPicPr>
          <p:nvPr/>
        </p:nvPicPr>
        <p:blipFill rotWithShape="1">
          <a:blip r:embed="rId2"/>
          <a:srcRect l="4632" r="4625" b="-4"/>
          <a:stretch/>
        </p:blipFill>
        <p:spPr>
          <a:xfrm>
            <a:off x="797205" y="786117"/>
            <a:ext cx="4809744" cy="4956048"/>
          </a:xfrm>
          <a:custGeom>
            <a:avLst/>
            <a:gdLst>
              <a:gd name="connsiteX0" fmla="*/ 478762 w 4809744"/>
              <a:gd name="connsiteY0" fmla="*/ 0 h 4956048"/>
              <a:gd name="connsiteX1" fmla="*/ 4809744 w 4809744"/>
              <a:gd name="connsiteY1" fmla="*/ 0 h 4956048"/>
              <a:gd name="connsiteX2" fmla="*/ 4809744 w 4809744"/>
              <a:gd name="connsiteY2" fmla="*/ 4477286 h 4956048"/>
              <a:gd name="connsiteX3" fmla="*/ 4330982 w 4809744"/>
              <a:gd name="connsiteY3" fmla="*/ 4956048 h 4956048"/>
              <a:gd name="connsiteX4" fmla="*/ 0 w 4809744"/>
              <a:gd name="connsiteY4" fmla="*/ 4956048 h 4956048"/>
              <a:gd name="connsiteX5" fmla="*/ 0 w 4809744"/>
              <a:gd name="connsiteY5" fmla="*/ 478762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9744" h="4956048">
                <a:moveTo>
                  <a:pt x="478762" y="0"/>
                </a:moveTo>
                <a:lnTo>
                  <a:pt x="4809744" y="0"/>
                </a:lnTo>
                <a:lnTo>
                  <a:pt x="4809744" y="4477286"/>
                </a:lnTo>
                <a:lnTo>
                  <a:pt x="4330982" y="4956048"/>
                </a:lnTo>
                <a:lnTo>
                  <a:pt x="0" y="4956048"/>
                </a:lnTo>
                <a:lnTo>
                  <a:pt x="0" y="478762"/>
                </a:lnTo>
                <a:close/>
              </a:path>
            </a:pathLst>
          </a:custGeom>
        </p:spPr>
      </p:pic>
      <p:sp>
        <p:nvSpPr>
          <p:cNvPr id="107" name="Content Placeholder 89">
            <a:extLst>
              <a:ext uri="{FF2B5EF4-FFF2-40B4-BE49-F238E27FC236}">
                <a16:creationId xmlns:a16="http://schemas.microsoft.com/office/drawing/2014/main" id="{02ACE588-A752-48DC-B448-CB76AF7CC22C}"/>
              </a:ext>
            </a:extLst>
          </p:cNvPr>
          <p:cNvSpPr>
            <a:spLocks noGrp="1"/>
          </p:cNvSpPr>
          <p:nvPr>
            <p:ph idx="1"/>
          </p:nvPr>
        </p:nvSpPr>
        <p:spPr>
          <a:xfrm>
            <a:off x="6095998" y="685800"/>
            <a:ext cx="4819653" cy="4267200"/>
          </a:xfrm>
        </p:spPr>
        <p:txBody>
          <a:bodyPr>
            <a:normAutofit/>
          </a:bodyPr>
          <a:lstStyle/>
          <a:p>
            <a:r>
              <a:rPr lang="en-US" sz="1800" dirty="0"/>
              <a:t>The top two plots are showing the room vs. price.  They are showing the same data acquired from two different methods.  The room vs plot on the right has less outliers and also no zero rooms.  </a:t>
            </a:r>
          </a:p>
          <a:p>
            <a:r>
              <a:rPr lang="en-US" sz="1800" dirty="0"/>
              <a:t>There is an increasing trend for rooms and bathrooms indicating that more rooms and bathrooms will bring the value of the home up.</a:t>
            </a:r>
          </a:p>
          <a:p>
            <a:r>
              <a:rPr lang="en-US" sz="1800" dirty="0"/>
              <a:t>There is a weak positive relationship between the number of car spots and the home price. </a:t>
            </a:r>
          </a:p>
        </p:txBody>
      </p:sp>
      <p:sp>
        <p:nvSpPr>
          <p:cNvPr id="4" name="Slide Number Placeholder 3">
            <a:extLst>
              <a:ext uri="{FF2B5EF4-FFF2-40B4-BE49-F238E27FC236}">
                <a16:creationId xmlns:a16="http://schemas.microsoft.com/office/drawing/2014/main" id="{1992D03F-77DD-48CF-84FA-7722CE6029EC}"/>
              </a:ext>
            </a:extLst>
          </p:cNvPr>
          <p:cNvSpPr>
            <a:spLocks noGrp="1"/>
          </p:cNvSpPr>
          <p:nvPr>
            <p:ph type="sldNum" sz="quarter" idx="12"/>
          </p:nvPr>
        </p:nvSpPr>
        <p:spPr>
          <a:xfrm>
            <a:off x="10363200" y="5578475"/>
            <a:ext cx="1142245" cy="669925"/>
          </a:xfrm>
        </p:spPr>
        <p:txBody>
          <a:bodyPr vert="horz" lIns="91440" tIns="45720" rIns="91440" bIns="45720" rtlCol="0">
            <a:normAutofit/>
          </a:bodyPr>
          <a:lstStyle/>
          <a:p>
            <a:pPr defTabSz="914400">
              <a:spcAft>
                <a:spcPts val="600"/>
              </a:spcAft>
            </a:pPr>
            <a:fld id="{D57F1E4F-1CFF-5643-939E-217C01CDF565}" type="slidenum">
              <a:rPr lang="en-US"/>
              <a:pPr defTabSz="914400">
                <a:spcAft>
                  <a:spcPts val="600"/>
                </a:spcAft>
              </a:pPr>
              <a:t>14</a:t>
            </a:fld>
            <a:endParaRPr lang="en-US"/>
          </a:p>
        </p:txBody>
      </p:sp>
      <p:grpSp>
        <p:nvGrpSpPr>
          <p:cNvPr id="108" name="Group 96">
            <a:extLst>
              <a:ext uri="{FF2B5EF4-FFF2-40B4-BE49-F238E27FC236}">
                <a16:creationId xmlns:a16="http://schemas.microsoft.com/office/drawing/2014/main" id="{D8025A22-9C86-4108-A289-BD5650A8E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8" name="Straight Connector 97">
              <a:extLst>
                <a:ext uri="{FF2B5EF4-FFF2-40B4-BE49-F238E27FC236}">
                  <a16:creationId xmlns:a16="http://schemas.microsoft.com/office/drawing/2014/main" id="{59A3623F-EF59-4F0B-9030-79CB7F9950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9EBD0F53-A43D-414A-8653-E9F1D36103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908661C0-6128-4F64-8EDF-2D73D5F476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C8AFEF08-AFBA-4125-B170-D3EB3E11D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a:extLst>
                <a:ext uri="{FF2B5EF4-FFF2-40B4-BE49-F238E27FC236}">
                  <a16:creationId xmlns:a16="http://schemas.microsoft.com/office/drawing/2014/main" id="{AA0E13BF-B4CA-4B20-A5DD-50ABBAEC7B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112750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BCF4E5-C062-465D-961C-0B53ADD6C07B}"/>
              </a:ext>
            </a:extLst>
          </p:cNvPr>
          <p:cNvSpPr>
            <a:spLocks noGrp="1"/>
          </p:cNvSpPr>
          <p:nvPr>
            <p:ph type="title"/>
          </p:nvPr>
        </p:nvSpPr>
        <p:spPr>
          <a:xfrm>
            <a:off x="7570980" y="5368928"/>
            <a:ext cx="3382941" cy="591348"/>
          </a:xfrm>
        </p:spPr>
        <p:txBody>
          <a:bodyPr anchor="b">
            <a:normAutofit/>
          </a:bodyPr>
          <a:lstStyle/>
          <a:p>
            <a:r>
              <a:rPr lang="en-US" sz="2400" dirty="0">
                <a:solidFill>
                  <a:srgbClr val="FFFFFF"/>
                </a:solidFill>
              </a:rPr>
              <a:t>Exploring the data</a:t>
            </a:r>
          </a:p>
        </p:txBody>
      </p:sp>
      <p:sp useBgFill="1">
        <p:nvSpPr>
          <p:cNvPr id="16"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5">
            <a:extLst>
              <a:ext uri="{FF2B5EF4-FFF2-40B4-BE49-F238E27FC236}">
                <a16:creationId xmlns:a16="http://schemas.microsoft.com/office/drawing/2014/main" id="{B033E3D0-EAC8-4409-B5FF-18D228E1E8EA}"/>
              </a:ext>
            </a:extLst>
          </p:cNvPr>
          <p:cNvPicPr>
            <a:picLocks noChangeAspect="1"/>
          </p:cNvPicPr>
          <p:nvPr/>
        </p:nvPicPr>
        <p:blipFill>
          <a:blip r:embed="rId2"/>
          <a:stretch>
            <a:fillRect/>
          </a:stretch>
        </p:blipFill>
        <p:spPr>
          <a:xfrm>
            <a:off x="771525" y="1106644"/>
            <a:ext cx="6400800" cy="4412961"/>
          </a:xfrm>
          <a:prstGeom prst="rect">
            <a:avLst/>
          </a:prstGeom>
        </p:spPr>
      </p:pic>
      <p:sp>
        <p:nvSpPr>
          <p:cNvPr id="11" name="Content Placeholder 10">
            <a:extLst>
              <a:ext uri="{FF2B5EF4-FFF2-40B4-BE49-F238E27FC236}">
                <a16:creationId xmlns:a16="http://schemas.microsoft.com/office/drawing/2014/main" id="{B0ACCDAC-8203-4B54-9974-8E653890AE1C}"/>
              </a:ext>
            </a:extLst>
          </p:cNvPr>
          <p:cNvSpPr>
            <a:spLocks noGrp="1"/>
          </p:cNvSpPr>
          <p:nvPr>
            <p:ph idx="1"/>
          </p:nvPr>
        </p:nvSpPr>
        <p:spPr>
          <a:xfrm>
            <a:off x="7532710" y="685800"/>
            <a:ext cx="4591882" cy="4606928"/>
          </a:xfrm>
        </p:spPr>
        <p:txBody>
          <a:bodyPr anchor="t">
            <a:normAutofit fontScale="85000" lnSpcReduction="10000"/>
          </a:bodyPr>
          <a:lstStyle/>
          <a:p>
            <a:r>
              <a:rPr lang="en-US" sz="1800" dirty="0">
                <a:solidFill>
                  <a:srgbClr val="0F496F"/>
                </a:solidFill>
              </a:rPr>
              <a:t>The highest multicollinearity is between the two bedroom columns.  The Bedroom2 variable was dropped.</a:t>
            </a:r>
          </a:p>
          <a:p>
            <a:pPr marL="0" indent="0">
              <a:buNone/>
            </a:pPr>
            <a:endParaRPr lang="en-US" sz="1800" dirty="0">
              <a:solidFill>
                <a:srgbClr val="0F496F"/>
              </a:solidFill>
            </a:endParaRPr>
          </a:p>
          <a:p>
            <a:pPr marL="0" indent="0">
              <a:buNone/>
            </a:pPr>
            <a:r>
              <a:rPr lang="en-US" sz="1800" dirty="0">
                <a:solidFill>
                  <a:srgbClr val="0F496F"/>
                </a:solidFill>
              </a:rPr>
              <a:t>Negative correlation with Price</a:t>
            </a:r>
          </a:p>
          <a:p>
            <a:r>
              <a:rPr lang="en-US" sz="1800" dirty="0">
                <a:solidFill>
                  <a:srgbClr val="0F496F"/>
                </a:solidFill>
              </a:rPr>
              <a:t>Distance: the closer to the CBD the higher the price</a:t>
            </a:r>
          </a:p>
          <a:p>
            <a:r>
              <a:rPr lang="en-US" sz="1800" dirty="0">
                <a:solidFill>
                  <a:srgbClr val="0F496F"/>
                </a:solidFill>
              </a:rPr>
              <a:t>Year Built: newer homes cost less than older homes</a:t>
            </a:r>
          </a:p>
          <a:p>
            <a:r>
              <a:rPr lang="en-US" sz="1800" dirty="0">
                <a:solidFill>
                  <a:srgbClr val="0F496F"/>
                </a:solidFill>
              </a:rPr>
              <a:t>Latitude: further South decreases price</a:t>
            </a:r>
          </a:p>
          <a:p>
            <a:pPr marL="0" indent="0">
              <a:buNone/>
            </a:pPr>
            <a:r>
              <a:rPr lang="en-US" sz="1800" dirty="0">
                <a:solidFill>
                  <a:srgbClr val="0F496F"/>
                </a:solidFill>
              </a:rPr>
              <a:t>Positive correlation with Price</a:t>
            </a:r>
          </a:p>
          <a:p>
            <a:r>
              <a:rPr lang="en-US" sz="1800" dirty="0">
                <a:solidFill>
                  <a:srgbClr val="0F496F"/>
                </a:solidFill>
              </a:rPr>
              <a:t>Rooms: more rooms means higher price</a:t>
            </a:r>
          </a:p>
          <a:p>
            <a:r>
              <a:rPr lang="en-US" sz="1800" dirty="0">
                <a:solidFill>
                  <a:srgbClr val="0F496F"/>
                </a:solidFill>
              </a:rPr>
              <a:t>Bathroom: more bathrooms, higher price</a:t>
            </a:r>
          </a:p>
          <a:p>
            <a:r>
              <a:rPr lang="en-US" sz="1800" dirty="0">
                <a:solidFill>
                  <a:srgbClr val="0F496F"/>
                </a:solidFill>
              </a:rPr>
              <a:t>Longitude: further East increases price</a:t>
            </a:r>
          </a:p>
          <a:p>
            <a:r>
              <a:rPr lang="en-US" sz="1800" dirty="0">
                <a:solidFill>
                  <a:srgbClr val="0F496F"/>
                </a:solidFill>
              </a:rPr>
              <a:t>Car: more cars, higher price</a:t>
            </a:r>
          </a:p>
        </p:txBody>
      </p:sp>
      <p:sp>
        <p:nvSpPr>
          <p:cNvPr id="4" name="Slide Number Placeholder 3">
            <a:extLst>
              <a:ext uri="{FF2B5EF4-FFF2-40B4-BE49-F238E27FC236}">
                <a16:creationId xmlns:a16="http://schemas.microsoft.com/office/drawing/2014/main" id="{C155DCA0-8908-4FC4-9F95-AB837CAA1859}"/>
              </a:ext>
            </a:extLst>
          </p:cNvPr>
          <p:cNvSpPr>
            <a:spLocks noGrp="1"/>
          </p:cNvSpPr>
          <p:nvPr>
            <p:ph type="sldNum" sz="quarter" idx="12"/>
          </p:nvPr>
        </p:nvSpPr>
        <p:spPr>
          <a:xfrm>
            <a:off x="10363200" y="5578475"/>
            <a:ext cx="1142245" cy="669925"/>
          </a:xfrm>
        </p:spPr>
        <p:txBody>
          <a:bodyPr>
            <a:normAutofit/>
          </a:bodyPr>
          <a:lstStyle/>
          <a:p>
            <a:pPr>
              <a:spcAft>
                <a:spcPts val="600"/>
              </a:spcAft>
            </a:pPr>
            <a:fld id="{D57F1E4F-1CFF-5643-939E-217C01CDF565}" type="slidenum">
              <a:rPr lang="en-US">
                <a:solidFill>
                  <a:srgbClr val="0A304A"/>
                </a:solidFill>
              </a:rPr>
              <a:pPr>
                <a:spcAft>
                  <a:spcPts val="600"/>
                </a:spcAft>
              </a:pPr>
              <a:t>15</a:t>
            </a:fld>
            <a:endParaRPr lang="en-US">
              <a:solidFill>
                <a:srgbClr val="0A304A"/>
              </a:solidFill>
            </a:endParaRPr>
          </a:p>
        </p:txBody>
      </p:sp>
      <p:grpSp>
        <p:nvGrpSpPr>
          <p:cNvPr id="18" name="Group 17">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9" name="Straight Connector 18">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3826241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E2A538A-8893-4388-B4B6-A315BDFD92EB}"/>
              </a:ext>
            </a:extLst>
          </p:cNvPr>
          <p:cNvSpPr>
            <a:spLocks noGrp="1"/>
          </p:cNvSpPr>
          <p:nvPr>
            <p:ph type="title"/>
          </p:nvPr>
        </p:nvSpPr>
        <p:spPr>
          <a:xfrm>
            <a:off x="1368668" y="254976"/>
            <a:ext cx="8534401" cy="1175723"/>
          </a:xfrm>
        </p:spPr>
        <p:txBody>
          <a:bodyPr/>
          <a:lstStyle/>
          <a:p>
            <a:pPr algn="ctr"/>
            <a:r>
              <a:rPr lang="en-US" dirty="0"/>
              <a:t>Models</a:t>
            </a:r>
          </a:p>
        </p:txBody>
      </p:sp>
      <p:sp>
        <p:nvSpPr>
          <p:cNvPr id="6" name="Text Placeholder 5">
            <a:extLst>
              <a:ext uri="{FF2B5EF4-FFF2-40B4-BE49-F238E27FC236}">
                <a16:creationId xmlns:a16="http://schemas.microsoft.com/office/drawing/2014/main" id="{6EAFB1C1-D1A5-4ED6-8BCF-1178E7BB7332}"/>
              </a:ext>
            </a:extLst>
          </p:cNvPr>
          <p:cNvSpPr>
            <a:spLocks noGrp="1"/>
          </p:cNvSpPr>
          <p:nvPr>
            <p:ph type="body" idx="1"/>
          </p:nvPr>
        </p:nvSpPr>
        <p:spPr>
          <a:xfrm>
            <a:off x="307732" y="1582615"/>
            <a:ext cx="10295792" cy="4818185"/>
          </a:xfrm>
        </p:spPr>
        <p:txBody>
          <a:bodyPr>
            <a:normAutofit/>
          </a:bodyPr>
          <a:lstStyle/>
          <a:p>
            <a:pPr marL="285750" indent="-285750">
              <a:buFont typeface="Century Gothic" panose="020B0502020202020204" pitchFamily="34" charset="0"/>
              <a:buChar char="►"/>
            </a:pPr>
            <a:r>
              <a:rPr lang="en-US" dirty="0"/>
              <a:t>The regression models with be fit on a training set containing 70% of the data and tested on the remaining 30%.  </a:t>
            </a:r>
          </a:p>
          <a:p>
            <a:pPr marL="285750" indent="-285750">
              <a:buFont typeface="Century Gothic" panose="020B0502020202020204" pitchFamily="34" charset="0"/>
              <a:buChar char="►"/>
            </a:pPr>
            <a:r>
              <a:rPr lang="en-US" dirty="0"/>
              <a:t>The metrics that will be measures are the R-squared, Mean Square Error, Root Mean Square Error, and the Mean Absolute Error. </a:t>
            </a:r>
          </a:p>
          <a:p>
            <a:pPr marL="285750" indent="-285750">
              <a:buFont typeface="Century Gothic" panose="020B0502020202020204" pitchFamily="34" charset="0"/>
              <a:buChar char="►"/>
            </a:pPr>
            <a:r>
              <a:rPr lang="en-US" dirty="0"/>
              <a:t>The R-squared explains how much of the dependent variable variance is covered with the model. </a:t>
            </a:r>
          </a:p>
          <a:p>
            <a:pPr marL="285750" indent="-285750">
              <a:buFont typeface="Century Gothic" panose="020B0502020202020204" pitchFamily="34" charset="0"/>
              <a:buChar char="►"/>
            </a:pPr>
            <a:r>
              <a:rPr lang="en-US" dirty="0"/>
              <a:t>The MSE is the average squared difference between the estimated (predicted) values and what is estimated (actual). </a:t>
            </a:r>
          </a:p>
          <a:p>
            <a:pPr marL="285750" indent="-285750">
              <a:buFont typeface="Century Gothic" panose="020B0502020202020204" pitchFamily="34" charset="0"/>
              <a:buChar char="►"/>
            </a:pPr>
            <a:r>
              <a:rPr lang="en-US" dirty="0"/>
              <a:t>The RMSE is the square root of the MSE, thus, the units for RMSE are the same as the dependent variable. </a:t>
            </a:r>
          </a:p>
          <a:p>
            <a:pPr marL="285750" indent="-285750">
              <a:buFont typeface="Century Gothic" panose="020B0502020202020204" pitchFamily="34" charset="0"/>
              <a:buChar char="►"/>
            </a:pPr>
            <a:r>
              <a:rPr lang="en-US" dirty="0"/>
              <a:t>The MAE is the average absolute difference between the predicted and the actual value. </a:t>
            </a:r>
          </a:p>
          <a:p>
            <a:pPr marL="285750" indent="-285750">
              <a:buFont typeface="Century Gothic" panose="020B0502020202020204" pitchFamily="34" charset="0"/>
              <a:buChar char="►"/>
            </a:pPr>
            <a:r>
              <a:rPr lang="en-US" dirty="0"/>
              <a:t>The MSE, RMSE, and MAE metrics are loss functions, so the goal is to minimize them.</a:t>
            </a:r>
          </a:p>
        </p:txBody>
      </p:sp>
      <p:sp>
        <p:nvSpPr>
          <p:cNvPr id="4" name="Slide Number Placeholder 3">
            <a:extLst>
              <a:ext uri="{FF2B5EF4-FFF2-40B4-BE49-F238E27FC236}">
                <a16:creationId xmlns:a16="http://schemas.microsoft.com/office/drawing/2014/main" id="{7B7E50F1-E77B-401F-A9F7-DBF8B9E03E8A}"/>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477374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18EA20-EE6C-43B5-AEB7-98336AFDB212}"/>
              </a:ext>
            </a:extLst>
          </p:cNvPr>
          <p:cNvSpPr>
            <a:spLocks noGrp="1"/>
          </p:cNvSpPr>
          <p:nvPr>
            <p:ph type="title"/>
          </p:nvPr>
        </p:nvSpPr>
        <p:spPr/>
        <p:txBody>
          <a:bodyPr/>
          <a:lstStyle/>
          <a:p>
            <a:pPr algn="ctr"/>
            <a:r>
              <a:rPr lang="en-US" dirty="0"/>
              <a:t>Models built on imputed dataset</a:t>
            </a:r>
          </a:p>
        </p:txBody>
      </p:sp>
      <p:sp>
        <p:nvSpPr>
          <p:cNvPr id="6" name="Text Placeholder 5">
            <a:extLst>
              <a:ext uri="{FF2B5EF4-FFF2-40B4-BE49-F238E27FC236}">
                <a16:creationId xmlns:a16="http://schemas.microsoft.com/office/drawing/2014/main" id="{DE5BA588-A359-429C-A401-4356AE97D615}"/>
              </a:ext>
            </a:extLst>
          </p:cNvPr>
          <p:cNvSpPr>
            <a:spLocks noGrp="1"/>
          </p:cNvSpPr>
          <p:nvPr>
            <p:ph type="body" idx="1"/>
          </p:nvPr>
        </p:nvSpPr>
        <p:spPr/>
        <p:txBody>
          <a:bodyPr/>
          <a:lstStyle/>
          <a:p>
            <a:r>
              <a:rPr lang="en-US" dirty="0"/>
              <a:t>The following models were all built using the dataset that has the median housing price for each suburb imputed in for missing prices in each suburb.</a:t>
            </a:r>
          </a:p>
        </p:txBody>
      </p:sp>
      <p:sp>
        <p:nvSpPr>
          <p:cNvPr id="4" name="Slide Number Placeholder 3">
            <a:extLst>
              <a:ext uri="{FF2B5EF4-FFF2-40B4-BE49-F238E27FC236}">
                <a16:creationId xmlns:a16="http://schemas.microsoft.com/office/drawing/2014/main" id="{948B0C81-A89A-4AA3-9832-1067CC009C83}"/>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851577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506380-E794-4E0D-92CC-E7690D7BCD34}"/>
              </a:ext>
            </a:extLst>
          </p:cNvPr>
          <p:cNvSpPr>
            <a:spLocks noGrp="1"/>
          </p:cNvSpPr>
          <p:nvPr>
            <p:ph type="title"/>
          </p:nvPr>
        </p:nvSpPr>
        <p:spPr>
          <a:xfrm>
            <a:off x="584565" y="5726300"/>
            <a:ext cx="8960949" cy="789353"/>
          </a:xfrm>
        </p:spPr>
        <p:txBody>
          <a:bodyPr>
            <a:normAutofit fontScale="90000"/>
          </a:bodyPr>
          <a:lstStyle/>
          <a:p>
            <a:r>
              <a:rPr lang="en-US" dirty="0"/>
              <a:t>Models – Random Forest Regression</a:t>
            </a:r>
          </a:p>
        </p:txBody>
      </p:sp>
      <p:sp>
        <p:nvSpPr>
          <p:cNvPr id="6" name="Content Placeholder 5">
            <a:extLst>
              <a:ext uri="{FF2B5EF4-FFF2-40B4-BE49-F238E27FC236}">
                <a16:creationId xmlns:a16="http://schemas.microsoft.com/office/drawing/2014/main" id="{F68E5609-4641-4A52-9CB5-F1D180BACC95}"/>
              </a:ext>
            </a:extLst>
          </p:cNvPr>
          <p:cNvSpPr>
            <a:spLocks noGrp="1"/>
          </p:cNvSpPr>
          <p:nvPr>
            <p:ph idx="1"/>
          </p:nvPr>
        </p:nvSpPr>
        <p:spPr>
          <a:xfrm>
            <a:off x="684212" y="685800"/>
            <a:ext cx="7026642" cy="4773247"/>
          </a:xfrm>
        </p:spPr>
        <p:txBody>
          <a:bodyPr>
            <a:normAutofit fontScale="70000" lnSpcReduction="20000"/>
          </a:bodyPr>
          <a:lstStyle/>
          <a:p>
            <a:r>
              <a:rPr lang="en-US" dirty="0"/>
              <a:t>After a number of iterations fitting, cross validating and testing the Random Forest Regressor on the </a:t>
            </a:r>
            <a:r>
              <a:rPr lang="en-US" b="1" u="sng" dirty="0"/>
              <a:t>imputed dataset</a:t>
            </a:r>
            <a:r>
              <a:rPr lang="en-US" dirty="0"/>
              <a:t>, the top 50 features were selected to build the final model.</a:t>
            </a:r>
          </a:p>
          <a:p>
            <a:r>
              <a:rPr lang="en-US" dirty="0"/>
              <a:t>The feature selection that was used was based on the feature importance method from Random Forest. When training a Random Forest Model, how much each feature decreases the weighted impurity in a tree can be computed. The feature importance ranks the features based on the average impurity decrease for each feature. For a regression tree the impurity is the variance. </a:t>
            </a:r>
          </a:p>
          <a:p>
            <a:r>
              <a:rPr lang="en-US" dirty="0"/>
              <a:t>Optimal features were obtained via a </a:t>
            </a:r>
            <a:r>
              <a:rPr lang="en-US" dirty="0" err="1"/>
              <a:t>GridSearchCV</a:t>
            </a:r>
            <a:r>
              <a:rPr lang="en-US" dirty="0"/>
              <a:t>:</a:t>
            </a:r>
          </a:p>
          <a:p>
            <a:pPr lvl="1"/>
            <a:r>
              <a:rPr lang="en-US" dirty="0"/>
              <a:t>{'</a:t>
            </a:r>
            <a:r>
              <a:rPr lang="en-US" dirty="0" err="1"/>
              <a:t>max_depth</a:t>
            </a:r>
            <a:r>
              <a:rPr lang="en-US" dirty="0"/>
              <a:t>': 11, '</a:t>
            </a:r>
            <a:r>
              <a:rPr lang="en-US" dirty="0" err="1"/>
              <a:t>max_features</a:t>
            </a:r>
            <a:r>
              <a:rPr lang="en-US" dirty="0"/>
              <a:t>': None}</a:t>
            </a:r>
          </a:p>
          <a:p>
            <a:endParaRPr lang="en-US" dirty="0"/>
          </a:p>
          <a:p>
            <a:r>
              <a:rPr lang="en-US" dirty="0"/>
              <a:t>Training score: 0.7974697818516083</a:t>
            </a:r>
          </a:p>
          <a:p>
            <a:r>
              <a:rPr lang="en-US" dirty="0"/>
              <a:t>Cross Validation of training set:</a:t>
            </a:r>
          </a:p>
          <a:p>
            <a:pPr marL="0" indent="0">
              <a:buNone/>
            </a:pPr>
            <a:r>
              <a:rPr lang="en-US" dirty="0"/>
              <a:t>[0.64343331 0.63760622 0.64067916 0.59773297 0.62308813]</a:t>
            </a:r>
          </a:p>
          <a:p>
            <a:r>
              <a:rPr lang="en-US" dirty="0"/>
              <a:t>Mean Square Error: 70831908729.67821</a:t>
            </a:r>
          </a:p>
          <a:p>
            <a:r>
              <a:rPr lang="en-US" dirty="0"/>
              <a:t>Root Mean Square Error: $266,142.65</a:t>
            </a:r>
          </a:p>
          <a:p>
            <a:r>
              <a:rPr lang="en-US" dirty="0"/>
              <a:t>Mean Absolute Error: 164334.52519</a:t>
            </a:r>
          </a:p>
          <a:p>
            <a:r>
              <a:rPr lang="en-US" dirty="0"/>
              <a:t>Test score: 0.6104587808729928</a:t>
            </a:r>
          </a:p>
        </p:txBody>
      </p:sp>
      <p:sp>
        <p:nvSpPr>
          <p:cNvPr id="4" name="Slide Number Placeholder 3">
            <a:extLst>
              <a:ext uri="{FF2B5EF4-FFF2-40B4-BE49-F238E27FC236}">
                <a16:creationId xmlns:a16="http://schemas.microsoft.com/office/drawing/2014/main" id="{FA4DCD37-3D03-4109-9715-A4B7BFCA1657}"/>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11" name="Picture 10">
            <a:extLst>
              <a:ext uri="{FF2B5EF4-FFF2-40B4-BE49-F238E27FC236}">
                <a16:creationId xmlns:a16="http://schemas.microsoft.com/office/drawing/2014/main" id="{4435B84C-FC8B-41DB-832B-93E039ACA675}"/>
              </a:ext>
            </a:extLst>
          </p:cNvPr>
          <p:cNvPicPr>
            <a:picLocks noChangeAspect="1"/>
          </p:cNvPicPr>
          <p:nvPr/>
        </p:nvPicPr>
        <p:blipFill>
          <a:blip r:embed="rId2"/>
          <a:stretch>
            <a:fillRect/>
          </a:stretch>
        </p:blipFill>
        <p:spPr>
          <a:xfrm>
            <a:off x="8017242" y="342347"/>
            <a:ext cx="3947502" cy="2575783"/>
          </a:xfrm>
          <a:prstGeom prst="rect">
            <a:avLst/>
          </a:prstGeom>
        </p:spPr>
      </p:pic>
      <p:pic>
        <p:nvPicPr>
          <p:cNvPr id="13" name="Picture 12" descr="A screenshot of a cell phone&#10;&#10;Description generated with high confidence">
            <a:extLst>
              <a:ext uri="{FF2B5EF4-FFF2-40B4-BE49-F238E27FC236}">
                <a16:creationId xmlns:a16="http://schemas.microsoft.com/office/drawing/2014/main" id="{BC73420B-45A4-4362-9148-99542159C2D3}"/>
              </a:ext>
            </a:extLst>
          </p:cNvPr>
          <p:cNvPicPr>
            <a:picLocks noChangeAspect="1"/>
          </p:cNvPicPr>
          <p:nvPr/>
        </p:nvPicPr>
        <p:blipFill>
          <a:blip r:embed="rId3"/>
          <a:stretch>
            <a:fillRect/>
          </a:stretch>
        </p:blipFill>
        <p:spPr>
          <a:xfrm>
            <a:off x="8017242" y="2914687"/>
            <a:ext cx="3947502" cy="2667231"/>
          </a:xfrm>
          <a:prstGeom prst="rect">
            <a:avLst/>
          </a:prstGeom>
        </p:spPr>
      </p:pic>
    </p:spTree>
    <p:extLst>
      <p:ext uri="{BB962C8B-B14F-4D97-AF65-F5344CB8AC3E}">
        <p14:creationId xmlns:p14="http://schemas.microsoft.com/office/powerpoint/2010/main" val="1498200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2C20B-0E4B-4136-AF08-566B18BCFA7B}"/>
              </a:ext>
            </a:extLst>
          </p:cNvPr>
          <p:cNvSpPr>
            <a:spLocks noGrp="1"/>
          </p:cNvSpPr>
          <p:nvPr>
            <p:ph type="title"/>
          </p:nvPr>
        </p:nvSpPr>
        <p:spPr>
          <a:xfrm>
            <a:off x="366222" y="5408055"/>
            <a:ext cx="10821233" cy="1162985"/>
          </a:xfrm>
        </p:spPr>
        <p:txBody>
          <a:bodyPr/>
          <a:lstStyle/>
          <a:p>
            <a:r>
              <a:rPr lang="en-US" dirty="0"/>
              <a:t>Models – K nearest neighbors regression</a:t>
            </a:r>
          </a:p>
        </p:txBody>
      </p:sp>
      <p:sp>
        <p:nvSpPr>
          <p:cNvPr id="3" name="Content Placeholder 2">
            <a:extLst>
              <a:ext uri="{FF2B5EF4-FFF2-40B4-BE49-F238E27FC236}">
                <a16:creationId xmlns:a16="http://schemas.microsoft.com/office/drawing/2014/main" id="{BD4CDFCA-670A-4147-9DB2-04DEF605DB2A}"/>
              </a:ext>
            </a:extLst>
          </p:cNvPr>
          <p:cNvSpPr>
            <a:spLocks noGrp="1"/>
          </p:cNvSpPr>
          <p:nvPr>
            <p:ph idx="1"/>
          </p:nvPr>
        </p:nvSpPr>
        <p:spPr>
          <a:xfrm>
            <a:off x="684212" y="685800"/>
            <a:ext cx="7475050" cy="3615267"/>
          </a:xfrm>
        </p:spPr>
        <p:txBody>
          <a:bodyPr>
            <a:normAutofit fontScale="85000" lnSpcReduction="10000"/>
          </a:bodyPr>
          <a:lstStyle/>
          <a:p>
            <a:r>
              <a:rPr lang="en-US" dirty="0"/>
              <a:t>KNN regression was built with 10 nearest neighbors on the top 50 features selected from the Random Forest feature selection.</a:t>
            </a:r>
          </a:p>
          <a:p>
            <a:pPr marL="0" indent="0">
              <a:buNone/>
            </a:pPr>
            <a:endParaRPr lang="en-US" dirty="0"/>
          </a:p>
          <a:p>
            <a:r>
              <a:rPr lang="en-US" dirty="0"/>
              <a:t>Training Score: 0.5259094079416088</a:t>
            </a:r>
          </a:p>
          <a:p>
            <a:r>
              <a:rPr lang="en-US" dirty="0"/>
              <a:t>Mean Square Error: 165806079968.14990</a:t>
            </a:r>
          </a:p>
          <a:p>
            <a:r>
              <a:rPr lang="en-US" dirty="0"/>
              <a:t>Root Mean Square Error: $407,192.93</a:t>
            </a:r>
          </a:p>
          <a:p>
            <a:r>
              <a:rPr lang="en-US" dirty="0"/>
              <a:t>Mean Absolute Error: 250074.43323</a:t>
            </a:r>
          </a:p>
          <a:p>
            <a:r>
              <a:rPr lang="en-US" dirty="0"/>
              <a:t>Cross Validation for Training Set:</a:t>
            </a:r>
          </a:p>
          <a:p>
            <a:pPr marL="0" indent="0">
              <a:buNone/>
            </a:pPr>
            <a:r>
              <a:rPr lang="en-US" dirty="0"/>
              <a:t>[0.40994419 0.42468889 0.43896182 0.38301778 0.36841403]</a:t>
            </a:r>
          </a:p>
          <a:p>
            <a:r>
              <a:rPr lang="en-US" dirty="0"/>
              <a:t>Test Score: 0.4127370446070734</a:t>
            </a:r>
          </a:p>
        </p:txBody>
      </p:sp>
      <p:sp>
        <p:nvSpPr>
          <p:cNvPr id="4" name="Slide Number Placeholder 3">
            <a:extLst>
              <a:ext uri="{FF2B5EF4-FFF2-40B4-BE49-F238E27FC236}">
                <a16:creationId xmlns:a16="http://schemas.microsoft.com/office/drawing/2014/main" id="{3A1FEBF8-5F03-41BC-9B14-5F6B3C65B7D3}"/>
              </a:ext>
            </a:extLst>
          </p:cNvPr>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7" name="Picture 6" descr="A screenshot of a social media post&#10;&#10;Description generated with very high confidence">
            <a:extLst>
              <a:ext uri="{FF2B5EF4-FFF2-40B4-BE49-F238E27FC236}">
                <a16:creationId xmlns:a16="http://schemas.microsoft.com/office/drawing/2014/main" id="{42292905-F5E0-4B19-A39B-7AB27023B53C}"/>
              </a:ext>
            </a:extLst>
          </p:cNvPr>
          <p:cNvPicPr>
            <a:picLocks noChangeAspect="1"/>
          </p:cNvPicPr>
          <p:nvPr/>
        </p:nvPicPr>
        <p:blipFill>
          <a:blip r:embed="rId2"/>
          <a:stretch>
            <a:fillRect/>
          </a:stretch>
        </p:blipFill>
        <p:spPr>
          <a:xfrm>
            <a:off x="8159262" y="2801179"/>
            <a:ext cx="3894157" cy="2751058"/>
          </a:xfrm>
          <a:prstGeom prst="rect">
            <a:avLst/>
          </a:prstGeom>
        </p:spPr>
      </p:pic>
      <p:pic>
        <p:nvPicPr>
          <p:cNvPr id="9" name="Picture 8">
            <a:extLst>
              <a:ext uri="{FF2B5EF4-FFF2-40B4-BE49-F238E27FC236}">
                <a16:creationId xmlns:a16="http://schemas.microsoft.com/office/drawing/2014/main" id="{3424EF47-0332-4586-BEFE-7DE62592423F}"/>
              </a:ext>
            </a:extLst>
          </p:cNvPr>
          <p:cNvPicPr>
            <a:picLocks noChangeAspect="1"/>
          </p:cNvPicPr>
          <p:nvPr/>
        </p:nvPicPr>
        <p:blipFill>
          <a:blip r:embed="rId3"/>
          <a:stretch>
            <a:fillRect/>
          </a:stretch>
        </p:blipFill>
        <p:spPr>
          <a:xfrm>
            <a:off x="8159262" y="326944"/>
            <a:ext cx="3894157" cy="2591025"/>
          </a:xfrm>
          <a:prstGeom prst="rect">
            <a:avLst/>
          </a:prstGeom>
        </p:spPr>
      </p:pic>
    </p:spTree>
    <p:extLst>
      <p:ext uri="{BB962C8B-B14F-4D97-AF65-F5344CB8AC3E}">
        <p14:creationId xmlns:p14="http://schemas.microsoft.com/office/powerpoint/2010/main" val="4128036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C5C8E-8385-481E-BFAF-E58362E907B4}"/>
              </a:ext>
            </a:extLst>
          </p:cNvPr>
          <p:cNvSpPr>
            <a:spLocks noGrp="1"/>
          </p:cNvSpPr>
          <p:nvPr>
            <p:ph type="title"/>
          </p:nvPr>
        </p:nvSpPr>
        <p:spPr>
          <a:xfrm>
            <a:off x="701797" y="4867356"/>
            <a:ext cx="8534400" cy="1507067"/>
          </a:xfrm>
        </p:spPr>
        <p:txBody>
          <a:bodyPr/>
          <a:lstStyle/>
          <a:p>
            <a:r>
              <a:rPr lang="en-US" dirty="0"/>
              <a:t>Variable description</a:t>
            </a:r>
          </a:p>
        </p:txBody>
      </p:sp>
      <p:sp>
        <p:nvSpPr>
          <p:cNvPr id="3" name="Content Placeholder 2">
            <a:extLst>
              <a:ext uri="{FF2B5EF4-FFF2-40B4-BE49-F238E27FC236}">
                <a16:creationId xmlns:a16="http://schemas.microsoft.com/office/drawing/2014/main" id="{468A0459-C735-48E2-9F35-A845440D319C}"/>
              </a:ext>
            </a:extLst>
          </p:cNvPr>
          <p:cNvSpPr>
            <a:spLocks noGrp="1"/>
          </p:cNvSpPr>
          <p:nvPr>
            <p:ph idx="1"/>
          </p:nvPr>
        </p:nvSpPr>
        <p:spPr>
          <a:xfrm>
            <a:off x="597877" y="483576"/>
            <a:ext cx="11078307" cy="4765431"/>
          </a:xfrm>
        </p:spPr>
        <p:txBody>
          <a:bodyPr numCol="2">
            <a:normAutofit fontScale="77500" lnSpcReduction="20000"/>
          </a:bodyPr>
          <a:lstStyle/>
          <a:p>
            <a:pPr marL="0" indent="0">
              <a:buNone/>
            </a:pPr>
            <a:r>
              <a:rPr lang="en-US" sz="3800" b="1" dirty="0"/>
              <a:t>Suburb</a:t>
            </a:r>
            <a:r>
              <a:rPr lang="en-US" b="1" dirty="0"/>
              <a:t>:</a:t>
            </a:r>
            <a:r>
              <a:rPr lang="en-US" dirty="0"/>
              <a:t> Suburb</a:t>
            </a:r>
            <a:br>
              <a:rPr lang="en-US" dirty="0"/>
            </a:br>
            <a:r>
              <a:rPr lang="en-US" sz="3800" b="1" dirty="0"/>
              <a:t>Address</a:t>
            </a:r>
            <a:r>
              <a:rPr lang="en-US" b="1" dirty="0"/>
              <a:t>:</a:t>
            </a:r>
            <a:r>
              <a:rPr lang="en-US" dirty="0"/>
              <a:t> Address</a:t>
            </a:r>
            <a:br>
              <a:rPr lang="en-US" dirty="0"/>
            </a:br>
            <a:r>
              <a:rPr lang="en-US" sz="3800" b="1" dirty="0"/>
              <a:t>Rooms</a:t>
            </a:r>
            <a:r>
              <a:rPr lang="en-US" b="1" dirty="0"/>
              <a:t>:</a:t>
            </a:r>
            <a:r>
              <a:rPr lang="en-US" dirty="0"/>
              <a:t> Number of rooms</a:t>
            </a:r>
            <a:br>
              <a:rPr lang="en-US" dirty="0"/>
            </a:br>
            <a:r>
              <a:rPr lang="en-US" sz="3800" b="1" dirty="0"/>
              <a:t>Price</a:t>
            </a:r>
            <a:r>
              <a:rPr lang="en-US" b="1" dirty="0"/>
              <a:t>:</a:t>
            </a:r>
            <a:r>
              <a:rPr lang="en-US" dirty="0"/>
              <a:t> Price in Australian dollars</a:t>
            </a:r>
            <a:br>
              <a:rPr lang="en-US" dirty="0"/>
            </a:br>
            <a:r>
              <a:rPr lang="en-US" sz="3800" b="1" dirty="0"/>
              <a:t>Method</a:t>
            </a:r>
            <a:r>
              <a:rPr lang="en-US" b="1" dirty="0"/>
              <a:t>:</a:t>
            </a:r>
            <a:r>
              <a:rPr lang="en-US" dirty="0"/>
              <a:t> S - property sold; SP - property sold prior; PI - property passed in; PN - sold prior not disclosed; SN - sold not disclosed; NB - no bid; VB - vendor bid; W - withdrawn prior to auction; SA - sold after auction; SS - sold after auction price not disclosed. N/A - price or highest bid not available.</a:t>
            </a:r>
            <a:br>
              <a:rPr lang="en-US" dirty="0"/>
            </a:br>
            <a:r>
              <a:rPr lang="en-US" sz="3800" b="1" dirty="0"/>
              <a:t>Type</a:t>
            </a:r>
            <a:r>
              <a:rPr lang="en-US" b="1" dirty="0"/>
              <a:t>:</a:t>
            </a:r>
            <a:r>
              <a:rPr lang="en-US" dirty="0"/>
              <a:t> h - house, cottage, villa, semi, terrace; u - unit, duplex; t - townhouse.</a:t>
            </a:r>
            <a:br>
              <a:rPr lang="en-US" dirty="0"/>
            </a:br>
            <a:r>
              <a:rPr lang="en-US" sz="3800" b="1" dirty="0" err="1"/>
              <a:t>SellerG</a:t>
            </a:r>
            <a:r>
              <a:rPr lang="en-US" b="1" dirty="0"/>
              <a:t>:</a:t>
            </a:r>
            <a:r>
              <a:rPr lang="en-US" dirty="0"/>
              <a:t> Real Estate Agent</a:t>
            </a:r>
            <a:br>
              <a:rPr lang="en-US" dirty="0"/>
            </a:br>
            <a:r>
              <a:rPr lang="en-US" sz="3800" b="1" dirty="0"/>
              <a:t>Date</a:t>
            </a:r>
            <a:r>
              <a:rPr lang="en-US" b="1" dirty="0"/>
              <a:t>:</a:t>
            </a:r>
            <a:r>
              <a:rPr lang="en-US" dirty="0"/>
              <a:t> Date sold</a:t>
            </a:r>
            <a:br>
              <a:rPr lang="en-US" dirty="0"/>
            </a:br>
            <a:r>
              <a:rPr lang="en-US" sz="3800" b="1" dirty="0"/>
              <a:t>Distance</a:t>
            </a:r>
            <a:r>
              <a:rPr lang="en-US" b="1" dirty="0"/>
              <a:t>:</a:t>
            </a:r>
            <a:r>
              <a:rPr lang="en-US" dirty="0"/>
              <a:t> Distance from CBD in Kilometers</a:t>
            </a:r>
            <a:br>
              <a:rPr lang="en-US" dirty="0"/>
            </a:br>
            <a:r>
              <a:rPr lang="en-US" sz="3800" b="1" dirty="0" err="1"/>
              <a:t>Regionname</a:t>
            </a:r>
            <a:r>
              <a:rPr lang="en-US" b="1" dirty="0"/>
              <a:t>:</a:t>
            </a:r>
            <a:r>
              <a:rPr lang="en-US" dirty="0"/>
              <a:t> General Region (West, North West, North, North east ...</a:t>
            </a:r>
            <a:r>
              <a:rPr lang="en-US" dirty="0" err="1"/>
              <a:t>etc</a:t>
            </a:r>
            <a:r>
              <a:rPr lang="en-US" dirty="0"/>
              <a:t>)</a:t>
            </a:r>
            <a:br>
              <a:rPr lang="en-US" dirty="0"/>
            </a:br>
            <a:r>
              <a:rPr lang="en-US" sz="3800" b="1" dirty="0" err="1"/>
              <a:t>Propertycount</a:t>
            </a:r>
            <a:r>
              <a:rPr lang="en-US" b="1" dirty="0"/>
              <a:t>:</a:t>
            </a:r>
            <a:r>
              <a:rPr lang="en-US" dirty="0"/>
              <a:t> Number of properties that exist in the suburb.</a:t>
            </a:r>
            <a:br>
              <a:rPr lang="en-US" dirty="0"/>
            </a:br>
            <a:r>
              <a:rPr lang="en-US" sz="3800" b="1" dirty="0"/>
              <a:t>Bedroom2</a:t>
            </a:r>
            <a:r>
              <a:rPr lang="en-US" b="1" dirty="0"/>
              <a:t>:</a:t>
            </a:r>
            <a:r>
              <a:rPr lang="en-US" dirty="0"/>
              <a:t> Scraped # of Bedrooms (from different 	source)</a:t>
            </a:r>
            <a:br>
              <a:rPr lang="en-US" dirty="0"/>
            </a:br>
            <a:r>
              <a:rPr lang="en-US" sz="3800" b="1" dirty="0"/>
              <a:t>Bathroom</a:t>
            </a:r>
            <a:r>
              <a:rPr lang="en-US" b="1" dirty="0"/>
              <a:t>:</a:t>
            </a:r>
            <a:r>
              <a:rPr lang="en-US" dirty="0"/>
              <a:t> Number of Bathrooms</a:t>
            </a:r>
            <a:br>
              <a:rPr lang="en-US" dirty="0"/>
            </a:br>
            <a:r>
              <a:rPr lang="en-US" sz="3800" b="1" dirty="0"/>
              <a:t>Car</a:t>
            </a:r>
            <a:r>
              <a:rPr lang="en-US" b="1" dirty="0"/>
              <a:t>:</a:t>
            </a:r>
            <a:r>
              <a:rPr lang="en-US" dirty="0"/>
              <a:t> Number of car spots</a:t>
            </a:r>
            <a:br>
              <a:rPr lang="en-US" dirty="0"/>
            </a:br>
            <a:r>
              <a:rPr lang="en-US" sz="3800" b="1" dirty="0" err="1"/>
              <a:t>Landsize</a:t>
            </a:r>
            <a:r>
              <a:rPr lang="en-US" b="1" dirty="0"/>
              <a:t>:</a:t>
            </a:r>
            <a:r>
              <a:rPr lang="en-US" dirty="0"/>
              <a:t> Land Size in Meters</a:t>
            </a:r>
            <a:br>
              <a:rPr lang="en-US" dirty="0"/>
            </a:br>
            <a:r>
              <a:rPr lang="en-US" sz="3800" b="1" dirty="0" err="1"/>
              <a:t>BuildingArea</a:t>
            </a:r>
            <a:r>
              <a:rPr lang="en-US" b="1" dirty="0"/>
              <a:t>:</a:t>
            </a:r>
            <a:r>
              <a:rPr lang="en-US" dirty="0"/>
              <a:t> Building Size in Meters</a:t>
            </a:r>
            <a:br>
              <a:rPr lang="en-US" dirty="0"/>
            </a:br>
            <a:r>
              <a:rPr lang="en-US" sz="3800" b="1" dirty="0" err="1"/>
              <a:t>YearBuilt</a:t>
            </a:r>
            <a:r>
              <a:rPr lang="en-US" b="1" dirty="0"/>
              <a:t>:</a:t>
            </a:r>
            <a:r>
              <a:rPr lang="en-US" dirty="0"/>
              <a:t> Year the house was built</a:t>
            </a:r>
            <a:br>
              <a:rPr lang="en-US" dirty="0"/>
            </a:br>
            <a:r>
              <a:rPr lang="en-US" sz="3800" b="1" dirty="0" err="1"/>
              <a:t>CouncilArea</a:t>
            </a:r>
            <a:r>
              <a:rPr lang="en-US" b="1" dirty="0"/>
              <a:t>:</a:t>
            </a:r>
            <a:r>
              <a:rPr lang="en-US" dirty="0"/>
              <a:t> Governing council for the area</a:t>
            </a:r>
            <a:br>
              <a:rPr lang="en-US" dirty="0"/>
            </a:br>
            <a:r>
              <a:rPr lang="en-US" sz="3800" b="1" dirty="0" err="1"/>
              <a:t>Lattitude</a:t>
            </a:r>
            <a:r>
              <a:rPr lang="en-US" b="1" dirty="0"/>
              <a:t>:</a:t>
            </a:r>
            <a:r>
              <a:rPr lang="en-US" dirty="0"/>
              <a:t> Self explanatory</a:t>
            </a:r>
            <a:br>
              <a:rPr lang="en-US" dirty="0"/>
            </a:br>
            <a:r>
              <a:rPr lang="en-US" sz="3800" b="1" dirty="0" err="1"/>
              <a:t>Longtitude</a:t>
            </a:r>
            <a:r>
              <a:rPr lang="en-US" b="1" dirty="0"/>
              <a:t>:</a:t>
            </a:r>
            <a:r>
              <a:rPr lang="en-US" dirty="0"/>
              <a:t> Self explanatory</a:t>
            </a:r>
          </a:p>
        </p:txBody>
      </p:sp>
      <p:sp>
        <p:nvSpPr>
          <p:cNvPr id="4" name="Slide Number Placeholder 3">
            <a:extLst>
              <a:ext uri="{FF2B5EF4-FFF2-40B4-BE49-F238E27FC236}">
                <a16:creationId xmlns:a16="http://schemas.microsoft.com/office/drawing/2014/main" id="{979D6B6F-BC46-4EE4-B998-52C5EF14ABB0}"/>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747458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86E0E-411C-426B-80AA-D1D3DB98F46D}"/>
              </a:ext>
            </a:extLst>
          </p:cNvPr>
          <p:cNvSpPr>
            <a:spLocks noGrp="1"/>
          </p:cNvSpPr>
          <p:nvPr>
            <p:ph type="title"/>
          </p:nvPr>
        </p:nvSpPr>
        <p:spPr>
          <a:xfrm>
            <a:off x="493711" y="5159903"/>
            <a:ext cx="9347811" cy="1507067"/>
          </a:xfrm>
        </p:spPr>
        <p:txBody>
          <a:bodyPr/>
          <a:lstStyle/>
          <a:p>
            <a:r>
              <a:rPr lang="en-US" dirty="0"/>
              <a:t>Models – Support Vector Regression</a:t>
            </a:r>
          </a:p>
        </p:txBody>
      </p:sp>
      <p:sp>
        <p:nvSpPr>
          <p:cNvPr id="3" name="Content Placeholder 2">
            <a:extLst>
              <a:ext uri="{FF2B5EF4-FFF2-40B4-BE49-F238E27FC236}">
                <a16:creationId xmlns:a16="http://schemas.microsoft.com/office/drawing/2014/main" id="{22D682C3-00EF-460F-9A46-3BA4FE8B89F1}"/>
              </a:ext>
            </a:extLst>
          </p:cNvPr>
          <p:cNvSpPr>
            <a:spLocks noGrp="1"/>
          </p:cNvSpPr>
          <p:nvPr>
            <p:ph idx="1"/>
          </p:nvPr>
        </p:nvSpPr>
        <p:spPr/>
        <p:txBody>
          <a:bodyPr>
            <a:normAutofit fontScale="85000" lnSpcReduction="20000"/>
          </a:bodyPr>
          <a:lstStyle/>
          <a:p>
            <a:r>
              <a:rPr lang="en-US" dirty="0"/>
              <a:t>The kernel for the SVR was set to Radial Basis Function</a:t>
            </a:r>
          </a:p>
          <a:p>
            <a:endParaRPr lang="en-US" dirty="0"/>
          </a:p>
          <a:p>
            <a:r>
              <a:rPr lang="en-US" dirty="0"/>
              <a:t>Training Score: -0.06668488943428774</a:t>
            </a:r>
          </a:p>
          <a:p>
            <a:r>
              <a:rPr lang="en-US" dirty="0"/>
              <a:t>Mean Square Error: 373057055003.89978</a:t>
            </a:r>
          </a:p>
          <a:p>
            <a:r>
              <a:rPr lang="en-US" dirty="0"/>
              <a:t>Root Mean Square Error: $610,783.97</a:t>
            </a:r>
          </a:p>
          <a:p>
            <a:r>
              <a:rPr lang="en-US" dirty="0"/>
              <a:t>Mean Absolute Error: 407035.38581</a:t>
            </a:r>
          </a:p>
          <a:p>
            <a:r>
              <a:rPr lang="en-US" dirty="0"/>
              <a:t>Cross Validation for Training Set:</a:t>
            </a:r>
          </a:p>
          <a:p>
            <a:r>
              <a:rPr lang="en-US" dirty="0"/>
              <a:t>[-0.07838865 -0.05879618 -0.06416778 -0.0578118  -0.07238569]</a:t>
            </a:r>
          </a:p>
          <a:p>
            <a:endParaRPr lang="en-US" dirty="0"/>
          </a:p>
          <a:p>
            <a:r>
              <a:rPr lang="en-US" dirty="0"/>
              <a:t>No testing was done due to really poor fitting and time constraints.</a:t>
            </a:r>
          </a:p>
          <a:p>
            <a:endParaRPr lang="en-US" dirty="0"/>
          </a:p>
        </p:txBody>
      </p:sp>
      <p:sp>
        <p:nvSpPr>
          <p:cNvPr id="4" name="Slide Number Placeholder 3">
            <a:extLst>
              <a:ext uri="{FF2B5EF4-FFF2-40B4-BE49-F238E27FC236}">
                <a16:creationId xmlns:a16="http://schemas.microsoft.com/office/drawing/2014/main" id="{987548FA-2C1C-4062-BDBE-5585EFA2E4B0}"/>
              </a:ext>
            </a:extLst>
          </p:cNvPr>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7" name="Picture 6">
            <a:extLst>
              <a:ext uri="{FF2B5EF4-FFF2-40B4-BE49-F238E27FC236}">
                <a16:creationId xmlns:a16="http://schemas.microsoft.com/office/drawing/2014/main" id="{FAE2066A-04F5-4771-BF5E-500140510C35}"/>
              </a:ext>
            </a:extLst>
          </p:cNvPr>
          <p:cNvPicPr>
            <a:picLocks noChangeAspect="1"/>
          </p:cNvPicPr>
          <p:nvPr/>
        </p:nvPicPr>
        <p:blipFill>
          <a:blip r:embed="rId2"/>
          <a:stretch>
            <a:fillRect/>
          </a:stretch>
        </p:blipFill>
        <p:spPr>
          <a:xfrm>
            <a:off x="8193377" y="240343"/>
            <a:ext cx="3909399" cy="2575783"/>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77B06AA1-FE16-4D1C-A543-4A1BBCA9F7FD}"/>
              </a:ext>
            </a:extLst>
          </p:cNvPr>
          <p:cNvPicPr>
            <a:picLocks noChangeAspect="1"/>
          </p:cNvPicPr>
          <p:nvPr/>
        </p:nvPicPr>
        <p:blipFill>
          <a:blip r:embed="rId3"/>
          <a:stretch>
            <a:fillRect/>
          </a:stretch>
        </p:blipFill>
        <p:spPr>
          <a:xfrm>
            <a:off x="8193377" y="2816126"/>
            <a:ext cx="3909399" cy="2613887"/>
          </a:xfrm>
          <a:prstGeom prst="rect">
            <a:avLst/>
          </a:prstGeom>
        </p:spPr>
      </p:pic>
    </p:spTree>
    <p:extLst>
      <p:ext uri="{BB962C8B-B14F-4D97-AF65-F5344CB8AC3E}">
        <p14:creationId xmlns:p14="http://schemas.microsoft.com/office/powerpoint/2010/main" val="1165729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86FF-0C8C-4928-B349-F16C056F75AD}"/>
              </a:ext>
            </a:extLst>
          </p:cNvPr>
          <p:cNvSpPr>
            <a:spLocks noGrp="1"/>
          </p:cNvSpPr>
          <p:nvPr>
            <p:ph type="title"/>
          </p:nvPr>
        </p:nvSpPr>
        <p:spPr>
          <a:xfrm>
            <a:off x="587496" y="5243511"/>
            <a:ext cx="8534400" cy="1507067"/>
          </a:xfrm>
        </p:spPr>
        <p:txBody>
          <a:bodyPr/>
          <a:lstStyle/>
          <a:p>
            <a:r>
              <a:rPr lang="en-US" dirty="0"/>
              <a:t>Model – linear regression</a:t>
            </a:r>
          </a:p>
        </p:txBody>
      </p:sp>
      <p:sp>
        <p:nvSpPr>
          <p:cNvPr id="3" name="Content Placeholder 2">
            <a:extLst>
              <a:ext uri="{FF2B5EF4-FFF2-40B4-BE49-F238E27FC236}">
                <a16:creationId xmlns:a16="http://schemas.microsoft.com/office/drawing/2014/main" id="{CB228C56-D750-45A6-9F08-97BFDA236532}"/>
              </a:ext>
            </a:extLst>
          </p:cNvPr>
          <p:cNvSpPr>
            <a:spLocks noGrp="1"/>
          </p:cNvSpPr>
          <p:nvPr>
            <p:ph idx="1"/>
          </p:nvPr>
        </p:nvSpPr>
        <p:spPr>
          <a:xfrm>
            <a:off x="587497" y="483578"/>
            <a:ext cx="7565904" cy="5094898"/>
          </a:xfrm>
        </p:spPr>
        <p:txBody>
          <a:bodyPr>
            <a:normAutofit fontScale="85000" lnSpcReduction="10000"/>
          </a:bodyPr>
          <a:lstStyle/>
          <a:p>
            <a:r>
              <a:rPr lang="en-US" dirty="0"/>
              <a:t>The linear regression started with the top 50 features from the Random Forest feature selection and further feature selection was done to get the model down to 15 features.  </a:t>
            </a:r>
          </a:p>
          <a:p>
            <a:r>
              <a:rPr lang="en-US" dirty="0"/>
              <a:t>The feature selection for the linear regression utilized the </a:t>
            </a:r>
            <a:r>
              <a:rPr lang="en-US" dirty="0" err="1"/>
              <a:t>statsmodels</a:t>
            </a:r>
            <a:r>
              <a:rPr lang="en-US" dirty="0"/>
              <a:t> package.  From </a:t>
            </a:r>
            <a:r>
              <a:rPr lang="en-US" dirty="0" err="1"/>
              <a:t>statsmodels</a:t>
            </a:r>
            <a:r>
              <a:rPr lang="en-US" dirty="0"/>
              <a:t>, the t-statistic and p-value for each feature were attained and a ‘backwards pass’ wrapper method was applied to further trim down the feature set.</a:t>
            </a:r>
          </a:p>
          <a:p>
            <a:pPr lvl="1"/>
            <a:r>
              <a:rPr lang="en-US" dirty="0"/>
              <a:t>Training score on full 50: 0.5739654857989658</a:t>
            </a:r>
          </a:p>
          <a:p>
            <a:endParaRPr lang="en-US" dirty="0"/>
          </a:p>
          <a:p>
            <a:r>
              <a:rPr lang="en-US" dirty="0"/>
              <a:t>Training Score: 0.4946980097412227</a:t>
            </a:r>
          </a:p>
          <a:p>
            <a:r>
              <a:rPr lang="en-US" dirty="0"/>
              <a:t>Mean Square Error: 176721798762.44653</a:t>
            </a:r>
          </a:p>
          <a:p>
            <a:r>
              <a:rPr lang="en-US" dirty="0"/>
              <a:t>Root Mean Square Error: $420,382.92</a:t>
            </a:r>
          </a:p>
          <a:p>
            <a:r>
              <a:rPr lang="en-US" dirty="0"/>
              <a:t>Mean Absolute Error: 278074.11665</a:t>
            </a:r>
          </a:p>
          <a:p>
            <a:r>
              <a:rPr lang="en-US" dirty="0"/>
              <a:t>Cross Validation Score for Training Set:</a:t>
            </a:r>
          </a:p>
          <a:p>
            <a:pPr marL="0" indent="0">
              <a:buNone/>
            </a:pPr>
            <a:r>
              <a:rPr lang="en-US" dirty="0"/>
              <a:t>[0.50103775 0.5106907  0.51807667 0.4725626  0.46606148]</a:t>
            </a:r>
          </a:p>
          <a:p>
            <a:r>
              <a:rPr lang="en-US" dirty="0"/>
              <a:t>Test Score: 0.4664631870944139</a:t>
            </a:r>
          </a:p>
        </p:txBody>
      </p:sp>
      <p:sp>
        <p:nvSpPr>
          <p:cNvPr id="4" name="Slide Number Placeholder 3">
            <a:extLst>
              <a:ext uri="{FF2B5EF4-FFF2-40B4-BE49-F238E27FC236}">
                <a16:creationId xmlns:a16="http://schemas.microsoft.com/office/drawing/2014/main" id="{1F34D0B0-60F8-490A-A23C-7DAA610E97D4}"/>
              </a:ext>
            </a:extLst>
          </p:cNvPr>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6" name="Picture 5" descr="A screenshot of a cell phone&#10;&#10;Description generated with high confidence">
            <a:extLst>
              <a:ext uri="{FF2B5EF4-FFF2-40B4-BE49-F238E27FC236}">
                <a16:creationId xmlns:a16="http://schemas.microsoft.com/office/drawing/2014/main" id="{99C94AA1-344F-430E-A5D3-8E4B3C203886}"/>
              </a:ext>
            </a:extLst>
          </p:cNvPr>
          <p:cNvPicPr>
            <a:picLocks noChangeAspect="1"/>
          </p:cNvPicPr>
          <p:nvPr/>
        </p:nvPicPr>
        <p:blipFill>
          <a:blip r:embed="rId2"/>
          <a:stretch>
            <a:fillRect/>
          </a:stretch>
        </p:blipFill>
        <p:spPr>
          <a:xfrm>
            <a:off x="8308731" y="2979830"/>
            <a:ext cx="3810330" cy="2598645"/>
          </a:xfrm>
          <a:prstGeom prst="rect">
            <a:avLst/>
          </a:prstGeom>
        </p:spPr>
      </p:pic>
      <p:pic>
        <p:nvPicPr>
          <p:cNvPr id="8" name="Picture 7">
            <a:extLst>
              <a:ext uri="{FF2B5EF4-FFF2-40B4-BE49-F238E27FC236}">
                <a16:creationId xmlns:a16="http://schemas.microsoft.com/office/drawing/2014/main" id="{10E734A5-6DBA-452A-85DE-01DDC070D1A4}"/>
              </a:ext>
            </a:extLst>
          </p:cNvPr>
          <p:cNvPicPr>
            <a:picLocks noChangeAspect="1"/>
          </p:cNvPicPr>
          <p:nvPr/>
        </p:nvPicPr>
        <p:blipFill>
          <a:blip r:embed="rId3"/>
          <a:stretch>
            <a:fillRect/>
          </a:stretch>
        </p:blipFill>
        <p:spPr>
          <a:xfrm>
            <a:off x="8308731" y="426908"/>
            <a:ext cx="3810330" cy="2552921"/>
          </a:xfrm>
          <a:prstGeom prst="rect">
            <a:avLst/>
          </a:prstGeom>
        </p:spPr>
      </p:pic>
    </p:spTree>
    <p:extLst>
      <p:ext uri="{BB962C8B-B14F-4D97-AF65-F5344CB8AC3E}">
        <p14:creationId xmlns:p14="http://schemas.microsoft.com/office/powerpoint/2010/main" val="486255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FC3F-1DA4-4794-B7FD-E6D319376CE0}"/>
              </a:ext>
            </a:extLst>
          </p:cNvPr>
          <p:cNvSpPr>
            <a:spLocks noGrp="1"/>
          </p:cNvSpPr>
          <p:nvPr>
            <p:ph type="title"/>
          </p:nvPr>
        </p:nvSpPr>
        <p:spPr>
          <a:xfrm>
            <a:off x="684212" y="5032455"/>
            <a:ext cx="8534400" cy="1507067"/>
          </a:xfrm>
        </p:spPr>
        <p:txBody>
          <a:bodyPr/>
          <a:lstStyle/>
          <a:p>
            <a:r>
              <a:rPr lang="en-US" dirty="0"/>
              <a:t>Model – linear regression</a:t>
            </a:r>
          </a:p>
        </p:txBody>
      </p:sp>
      <p:sp>
        <p:nvSpPr>
          <p:cNvPr id="3" name="Content Placeholder 2">
            <a:extLst>
              <a:ext uri="{FF2B5EF4-FFF2-40B4-BE49-F238E27FC236}">
                <a16:creationId xmlns:a16="http://schemas.microsoft.com/office/drawing/2014/main" id="{93C23320-FC60-4F3F-9213-0F2452D005E2}"/>
              </a:ext>
            </a:extLst>
          </p:cNvPr>
          <p:cNvSpPr>
            <a:spLocks noGrp="1"/>
          </p:cNvSpPr>
          <p:nvPr>
            <p:ph idx="1"/>
          </p:nvPr>
        </p:nvSpPr>
        <p:spPr>
          <a:xfrm>
            <a:off x="684211" y="527538"/>
            <a:ext cx="6085865" cy="4580793"/>
          </a:xfrm>
        </p:spPr>
        <p:txBody>
          <a:bodyPr>
            <a:noAutofit/>
          </a:bodyPr>
          <a:lstStyle/>
          <a:p>
            <a:pPr marL="0" indent="0">
              <a:buNone/>
            </a:pPr>
            <a:r>
              <a:rPr lang="en-US" sz="1600" dirty="0"/>
              <a:t>Price change per unit increase</a:t>
            </a:r>
          </a:p>
          <a:p>
            <a:pPr marL="0" indent="0">
              <a:buNone/>
            </a:pPr>
            <a:endParaRPr lang="en-US" sz="1600" dirty="0"/>
          </a:p>
          <a:p>
            <a:pPr>
              <a:lnSpc>
                <a:spcPts val="800"/>
              </a:lnSpc>
            </a:pPr>
            <a:r>
              <a:rPr lang="en-US" sz="1600" dirty="0" err="1"/>
              <a:t>Lattitude</a:t>
            </a:r>
            <a:r>
              <a:rPr lang="en-US" sz="1600" dirty="0"/>
              <a:t>                          			 	 -$444,217.88</a:t>
            </a:r>
          </a:p>
          <a:p>
            <a:pPr>
              <a:lnSpc>
                <a:spcPts val="800"/>
              </a:lnSpc>
            </a:pPr>
            <a:r>
              <a:rPr lang="en-US" sz="1600" dirty="0" err="1"/>
              <a:t>Regionname_Northern</a:t>
            </a:r>
            <a:r>
              <a:rPr lang="en-US" sz="1600" dirty="0"/>
              <a:t> Metropolitan    	 -$264,016.14</a:t>
            </a:r>
          </a:p>
          <a:p>
            <a:pPr>
              <a:lnSpc>
                <a:spcPts val="800"/>
              </a:lnSpc>
            </a:pPr>
            <a:r>
              <a:rPr lang="en-US" sz="1600" dirty="0" err="1"/>
              <a:t>Regionname_Western</a:t>
            </a:r>
            <a:r>
              <a:rPr lang="en-US" sz="1600" dirty="0"/>
              <a:t> Metropolitan    	 -$261,934.53</a:t>
            </a:r>
          </a:p>
          <a:p>
            <a:pPr>
              <a:lnSpc>
                <a:spcPts val="800"/>
              </a:lnSpc>
            </a:pPr>
            <a:r>
              <a:rPr lang="en-US" sz="1600" dirty="0" err="1"/>
              <a:t>CouncilArea_Wyndham</a:t>
            </a:r>
            <a:r>
              <a:rPr lang="en-US" sz="1600" dirty="0"/>
              <a:t> City Council     -$244,041.04</a:t>
            </a:r>
          </a:p>
          <a:p>
            <a:pPr>
              <a:lnSpc>
                <a:spcPts val="800"/>
              </a:lnSpc>
            </a:pPr>
            <a:r>
              <a:rPr lang="en-US" sz="1600" dirty="0" err="1"/>
              <a:t>CouncilArea_Brimbank</a:t>
            </a:r>
            <a:r>
              <a:rPr lang="en-US" sz="1600" dirty="0"/>
              <a:t> City Council   	 -$166,184.82</a:t>
            </a:r>
          </a:p>
          <a:p>
            <a:pPr>
              <a:lnSpc>
                <a:spcPts val="800"/>
              </a:lnSpc>
            </a:pPr>
            <a:r>
              <a:rPr lang="en-US" sz="1600" dirty="0"/>
              <a:t>Distance                             		 	   -$28,763.43</a:t>
            </a:r>
          </a:p>
          <a:p>
            <a:pPr>
              <a:lnSpc>
                <a:spcPts val="800"/>
              </a:lnSpc>
            </a:pPr>
            <a:r>
              <a:rPr lang="en-US" sz="1600" dirty="0" err="1"/>
              <a:t>YearBuilt</a:t>
            </a:r>
            <a:r>
              <a:rPr lang="en-US" sz="1600" dirty="0"/>
              <a:t>                          		   	    	     -$2,679.62</a:t>
            </a:r>
          </a:p>
          <a:p>
            <a:pPr>
              <a:lnSpc>
                <a:spcPts val="800"/>
              </a:lnSpc>
            </a:pPr>
            <a:r>
              <a:rPr lang="en-US" sz="1600" dirty="0"/>
              <a:t>Bathroom                               		      	    $74,526.97</a:t>
            </a:r>
          </a:p>
          <a:p>
            <a:pPr>
              <a:lnSpc>
                <a:spcPts val="800"/>
              </a:lnSpc>
            </a:pPr>
            <a:r>
              <a:rPr lang="en-US" sz="1600" dirty="0" err="1"/>
              <a:t>CouncilArea_Bayside</a:t>
            </a:r>
            <a:r>
              <a:rPr lang="en-US" sz="1600" dirty="0"/>
              <a:t> City Council           $233,815.66</a:t>
            </a:r>
          </a:p>
          <a:p>
            <a:pPr>
              <a:lnSpc>
                <a:spcPts val="800"/>
              </a:lnSpc>
            </a:pPr>
            <a:r>
              <a:rPr lang="en-US" sz="1600" dirty="0"/>
              <a:t>Rooms                                 			  $258,708.50</a:t>
            </a:r>
          </a:p>
          <a:p>
            <a:pPr>
              <a:lnSpc>
                <a:spcPts val="800"/>
              </a:lnSpc>
            </a:pPr>
            <a:r>
              <a:rPr lang="en-US" sz="1600" dirty="0" err="1"/>
              <a:t>SellerG_Marshall</a:t>
            </a:r>
            <a:r>
              <a:rPr lang="en-US" sz="1600" dirty="0"/>
              <a:t>                      		  	  $295,807.13</a:t>
            </a:r>
          </a:p>
          <a:p>
            <a:pPr>
              <a:lnSpc>
                <a:spcPts val="800"/>
              </a:lnSpc>
            </a:pPr>
            <a:r>
              <a:rPr lang="en-US" sz="1600" dirty="0"/>
              <a:t>Postcode_3186.0                       		  $376,793.48</a:t>
            </a:r>
          </a:p>
          <a:p>
            <a:pPr>
              <a:lnSpc>
                <a:spcPts val="800"/>
              </a:lnSpc>
            </a:pPr>
            <a:r>
              <a:rPr lang="en-US" sz="1600" dirty="0"/>
              <a:t>Postcode_3206.0                      		  	  $431,217.87</a:t>
            </a:r>
          </a:p>
          <a:p>
            <a:pPr>
              <a:lnSpc>
                <a:spcPts val="800"/>
              </a:lnSpc>
            </a:pPr>
            <a:r>
              <a:rPr lang="en-US" sz="1600" dirty="0"/>
              <a:t>Postcode_3103.0                       		  $448,069.53</a:t>
            </a:r>
          </a:p>
          <a:p>
            <a:pPr>
              <a:lnSpc>
                <a:spcPts val="800"/>
              </a:lnSpc>
            </a:pPr>
            <a:r>
              <a:rPr lang="en-US" sz="1600" dirty="0" err="1"/>
              <a:t>Suburb_Canterbury</a:t>
            </a:r>
            <a:r>
              <a:rPr lang="en-US" sz="1600" dirty="0"/>
              <a:t>                     		  $803,192.54</a:t>
            </a:r>
          </a:p>
          <a:p>
            <a:endParaRPr lang="en-US" sz="1600" dirty="0"/>
          </a:p>
          <a:p>
            <a:r>
              <a:rPr lang="en-US" sz="1600" dirty="0"/>
              <a:t>Intercept:  -10960156.33369576</a:t>
            </a:r>
          </a:p>
        </p:txBody>
      </p:sp>
      <p:sp>
        <p:nvSpPr>
          <p:cNvPr id="4" name="Slide Number Placeholder 3">
            <a:extLst>
              <a:ext uri="{FF2B5EF4-FFF2-40B4-BE49-F238E27FC236}">
                <a16:creationId xmlns:a16="http://schemas.microsoft.com/office/drawing/2014/main" id="{70F721E7-138F-4D1C-AF27-4C4397AFEB10}"/>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5" name="TextBox 4">
            <a:extLst>
              <a:ext uri="{FF2B5EF4-FFF2-40B4-BE49-F238E27FC236}">
                <a16:creationId xmlns:a16="http://schemas.microsoft.com/office/drawing/2014/main" id="{7BF5E7F6-64BE-4641-94C3-5CF36D1EB971}"/>
              </a:ext>
            </a:extLst>
          </p:cNvPr>
          <p:cNvSpPr txBox="1"/>
          <p:nvPr/>
        </p:nvSpPr>
        <p:spPr>
          <a:xfrm>
            <a:off x="6721596" y="1248273"/>
            <a:ext cx="4994032" cy="3139321"/>
          </a:xfrm>
          <a:prstGeom prst="rect">
            <a:avLst/>
          </a:prstGeom>
          <a:noFill/>
        </p:spPr>
        <p:txBody>
          <a:bodyPr wrap="square" rtlCol="0">
            <a:spAutoFit/>
          </a:bodyPr>
          <a:lstStyle/>
          <a:p>
            <a:r>
              <a:rPr lang="en-US" dirty="0"/>
              <a:t>These are the top 15 features from the linear regression model.  Although, the linear regression did not perform as well as the Random Forest, it is nice to be able to see the how each feature from the model influences the housing price.  For each unit increase in the feature, the price changes accordingly.  For the categorical features that remained in the final model, the impact the price whether or not the home is in that particular area.</a:t>
            </a:r>
          </a:p>
        </p:txBody>
      </p:sp>
    </p:spTree>
    <p:extLst>
      <p:ext uri="{BB962C8B-B14F-4D97-AF65-F5344CB8AC3E}">
        <p14:creationId xmlns:p14="http://schemas.microsoft.com/office/powerpoint/2010/main" val="4260054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Title 4">
            <a:extLst>
              <a:ext uri="{FF2B5EF4-FFF2-40B4-BE49-F238E27FC236}">
                <a16:creationId xmlns:a16="http://schemas.microsoft.com/office/drawing/2014/main" id="{3618EA20-EE6C-43B5-AEB7-98336AFDB212}"/>
              </a:ext>
            </a:extLst>
          </p:cNvPr>
          <p:cNvSpPr>
            <a:spLocks noGrp="1"/>
          </p:cNvSpPr>
          <p:nvPr>
            <p:ph type="title"/>
          </p:nvPr>
        </p:nvSpPr>
        <p:spPr>
          <a:xfrm>
            <a:off x="684212" y="4487332"/>
            <a:ext cx="8534400" cy="1507067"/>
          </a:xfrm>
        </p:spPr>
        <p:txBody>
          <a:bodyPr vert="horz" lIns="91440" tIns="45720" rIns="91440" bIns="45720" rtlCol="0" anchor="ctr">
            <a:normAutofit/>
          </a:bodyPr>
          <a:lstStyle/>
          <a:p>
            <a:r>
              <a:rPr lang="en-US" sz="3600" dirty="0"/>
              <a:t>Models built on Dropped dataset</a:t>
            </a:r>
          </a:p>
        </p:txBody>
      </p:sp>
      <p:pic>
        <p:nvPicPr>
          <p:cNvPr id="3" name="Picture 2">
            <a:extLst>
              <a:ext uri="{FF2B5EF4-FFF2-40B4-BE49-F238E27FC236}">
                <a16:creationId xmlns:a16="http://schemas.microsoft.com/office/drawing/2014/main" id="{C1F4ED75-6FEC-4995-9D53-336130B360DF}"/>
              </a:ext>
            </a:extLst>
          </p:cNvPr>
          <p:cNvPicPr>
            <a:picLocks noChangeAspect="1"/>
          </p:cNvPicPr>
          <p:nvPr/>
        </p:nvPicPr>
        <p:blipFill>
          <a:blip r:embed="rId2"/>
          <a:stretch>
            <a:fillRect/>
          </a:stretch>
        </p:blipFill>
        <p:spPr>
          <a:xfrm>
            <a:off x="791239" y="810804"/>
            <a:ext cx="5304759" cy="3421569"/>
          </a:xfrm>
          <a:prstGeom prst="rect">
            <a:avLst/>
          </a:prstGeom>
          <a:effectLst>
            <a:innerShdw blurRad="57150" dist="38100" dir="14460000">
              <a:prstClr val="black">
                <a:alpha val="70000"/>
              </a:prstClr>
            </a:innerShdw>
          </a:effectLst>
        </p:spPr>
      </p:pic>
      <p:sp>
        <p:nvSpPr>
          <p:cNvPr id="6" name="Text Placeholder 5">
            <a:extLst>
              <a:ext uri="{FF2B5EF4-FFF2-40B4-BE49-F238E27FC236}">
                <a16:creationId xmlns:a16="http://schemas.microsoft.com/office/drawing/2014/main" id="{DE5BA588-A359-429C-A401-4356AE97D615}"/>
              </a:ext>
            </a:extLst>
          </p:cNvPr>
          <p:cNvSpPr>
            <a:spLocks noGrp="1"/>
          </p:cNvSpPr>
          <p:nvPr>
            <p:ph type="body" idx="1"/>
          </p:nvPr>
        </p:nvSpPr>
        <p:spPr>
          <a:xfrm>
            <a:off x="6499654" y="733647"/>
            <a:ext cx="4419171" cy="3575884"/>
          </a:xfrm>
        </p:spPr>
        <p:txBody>
          <a:bodyPr vert="horz" lIns="91440" tIns="45720" rIns="91440" bIns="45720" rtlCol="0" anchor="ctr">
            <a:normAutofit/>
          </a:bodyPr>
          <a:lstStyle/>
          <a:p>
            <a:pPr>
              <a:buFont typeface="Wingdings 3" panose="05040102010807070707" pitchFamily="18" charset="2"/>
              <a:buChar char=""/>
            </a:pPr>
            <a:r>
              <a:rPr lang="en-US" dirty="0"/>
              <a:t>The following models were all built using the dataset that has the missing values from the price variable dropped.</a:t>
            </a:r>
          </a:p>
          <a:p>
            <a:pPr>
              <a:buFont typeface="Wingdings 3" panose="05040102010807070707" pitchFamily="18" charset="2"/>
              <a:buChar char=""/>
            </a:pPr>
            <a:r>
              <a:rPr lang="en-US" dirty="0"/>
              <a:t>The distribution is still normal with right skewness.</a:t>
            </a:r>
          </a:p>
        </p:txBody>
      </p:sp>
      <p:sp>
        <p:nvSpPr>
          <p:cNvPr id="4" name="Slide Number Placeholder 3">
            <a:extLst>
              <a:ext uri="{FF2B5EF4-FFF2-40B4-BE49-F238E27FC236}">
                <a16:creationId xmlns:a16="http://schemas.microsoft.com/office/drawing/2014/main" id="{948B0C81-A89A-4AA3-9832-1067CC009C83}"/>
              </a:ext>
            </a:extLst>
          </p:cNvPr>
          <p:cNvSpPr>
            <a:spLocks noGrp="1"/>
          </p:cNvSpPr>
          <p:nvPr>
            <p:ph type="sldNum" sz="quarter" idx="12"/>
          </p:nvPr>
        </p:nvSpPr>
        <p:spPr>
          <a:xfrm>
            <a:off x="10363200" y="5578475"/>
            <a:ext cx="1142245" cy="669925"/>
          </a:xfrm>
        </p:spPr>
        <p:txBody>
          <a:bodyPr vert="horz" lIns="91440" tIns="45720" rIns="91440" bIns="45720" rtlCol="0" anchor="b">
            <a:normAutofit/>
          </a:bodyPr>
          <a:lstStyle/>
          <a:p>
            <a:pPr defTabSz="914400">
              <a:spcAft>
                <a:spcPts val="600"/>
              </a:spcAft>
            </a:pPr>
            <a:fld id="{D57F1E4F-1CFF-5643-939E-217C01CDF565}" type="slidenum">
              <a:rPr lang="en-US" smtClean="0"/>
              <a:pPr defTabSz="914400">
                <a:spcAft>
                  <a:spcPts val="600"/>
                </a:spcAft>
              </a:pPr>
              <a:t>23</a:t>
            </a:fld>
            <a:endParaRPr lang="en-US"/>
          </a:p>
        </p:txBody>
      </p:sp>
    </p:spTree>
    <p:extLst>
      <p:ext uri="{BB962C8B-B14F-4D97-AF65-F5344CB8AC3E}">
        <p14:creationId xmlns:p14="http://schemas.microsoft.com/office/powerpoint/2010/main" val="225397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8B0416-B402-44BD-8D98-3734E5CF3D5A}"/>
              </a:ext>
            </a:extLst>
          </p:cNvPr>
          <p:cNvSpPr>
            <a:spLocks noGrp="1"/>
          </p:cNvSpPr>
          <p:nvPr>
            <p:ph type="title"/>
          </p:nvPr>
        </p:nvSpPr>
        <p:spPr>
          <a:xfrm>
            <a:off x="364380" y="5159903"/>
            <a:ext cx="10569942" cy="1507067"/>
          </a:xfrm>
        </p:spPr>
        <p:txBody>
          <a:bodyPr/>
          <a:lstStyle/>
          <a:p>
            <a:r>
              <a:rPr lang="en-US" dirty="0"/>
              <a:t>Models – Final random forest regression</a:t>
            </a:r>
          </a:p>
        </p:txBody>
      </p:sp>
      <p:sp>
        <p:nvSpPr>
          <p:cNvPr id="6" name="Content Placeholder 5">
            <a:extLst>
              <a:ext uri="{FF2B5EF4-FFF2-40B4-BE49-F238E27FC236}">
                <a16:creationId xmlns:a16="http://schemas.microsoft.com/office/drawing/2014/main" id="{201C8319-AA99-4478-8E13-DF3C62CAF9F4}"/>
              </a:ext>
            </a:extLst>
          </p:cNvPr>
          <p:cNvSpPr>
            <a:spLocks noGrp="1"/>
          </p:cNvSpPr>
          <p:nvPr>
            <p:ph idx="1"/>
          </p:nvPr>
        </p:nvSpPr>
        <p:spPr>
          <a:xfrm>
            <a:off x="358897" y="487729"/>
            <a:ext cx="7466257" cy="5125915"/>
          </a:xfrm>
        </p:spPr>
        <p:txBody>
          <a:bodyPr>
            <a:normAutofit lnSpcReduction="10000"/>
          </a:bodyPr>
          <a:lstStyle/>
          <a:p>
            <a:r>
              <a:rPr lang="en-US" dirty="0"/>
              <a:t>Through a similar process of selecting the top features using the feature importance, the final model was able to be built using the top 10 features.</a:t>
            </a:r>
          </a:p>
          <a:p>
            <a:r>
              <a:rPr lang="en-US" dirty="0" err="1"/>
              <a:t>GridSearchCV</a:t>
            </a:r>
            <a:r>
              <a:rPr lang="en-US" dirty="0"/>
              <a:t> optimized the parameters: </a:t>
            </a:r>
            <a:r>
              <a:rPr lang="en-US" dirty="0" err="1"/>
              <a:t>max_features</a:t>
            </a:r>
            <a:r>
              <a:rPr lang="en-US" dirty="0"/>
              <a:t>=‘sqrt’ and </a:t>
            </a:r>
            <a:r>
              <a:rPr lang="en-US" dirty="0" err="1"/>
              <a:t>max_depth</a:t>
            </a:r>
            <a:r>
              <a:rPr lang="en-US" dirty="0"/>
              <a:t>=15</a:t>
            </a:r>
          </a:p>
          <a:p>
            <a:endParaRPr lang="en-US" dirty="0"/>
          </a:p>
          <a:p>
            <a:r>
              <a:rPr lang="en-US" dirty="0"/>
              <a:t>Training Score: 0.8821914378748874</a:t>
            </a:r>
          </a:p>
          <a:p>
            <a:r>
              <a:rPr lang="en-US" dirty="0"/>
              <a:t>Mean Square Error: 48508951918.41641</a:t>
            </a:r>
          </a:p>
          <a:p>
            <a:r>
              <a:rPr lang="en-US" dirty="0"/>
              <a:t>Root Mean Square Error: $220,247.48</a:t>
            </a:r>
          </a:p>
          <a:p>
            <a:r>
              <a:rPr lang="en-US" dirty="0"/>
              <a:t>Mean Absolute Error: 129902.24347</a:t>
            </a:r>
          </a:p>
          <a:p>
            <a:r>
              <a:rPr lang="en-US" dirty="0"/>
              <a:t>Cross Validation on Training Set:</a:t>
            </a:r>
          </a:p>
          <a:p>
            <a:pPr marL="0" indent="0">
              <a:buNone/>
            </a:pPr>
            <a:r>
              <a:rPr lang="en-US" dirty="0"/>
              <a:t>[0.72560679 0.75357455 0.73506083 0.73868509 0.73870189]</a:t>
            </a:r>
          </a:p>
          <a:p>
            <a:r>
              <a:rPr lang="en-US" dirty="0"/>
              <a:t>Test Score: 0.7432904911014883</a:t>
            </a:r>
          </a:p>
        </p:txBody>
      </p:sp>
      <p:sp>
        <p:nvSpPr>
          <p:cNvPr id="4" name="Slide Number Placeholder 3">
            <a:extLst>
              <a:ext uri="{FF2B5EF4-FFF2-40B4-BE49-F238E27FC236}">
                <a16:creationId xmlns:a16="http://schemas.microsoft.com/office/drawing/2014/main" id="{EB02899A-D575-4F63-8088-2E6799264081}"/>
              </a:ext>
            </a:extLst>
          </p:cNvPr>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7" name="Picture 6">
            <a:extLst>
              <a:ext uri="{FF2B5EF4-FFF2-40B4-BE49-F238E27FC236}">
                <a16:creationId xmlns:a16="http://schemas.microsoft.com/office/drawing/2014/main" id="{CC5E08CF-6286-45E2-8923-AEC123C1301E}"/>
              </a:ext>
            </a:extLst>
          </p:cNvPr>
          <p:cNvPicPr>
            <a:picLocks noChangeAspect="1"/>
          </p:cNvPicPr>
          <p:nvPr/>
        </p:nvPicPr>
        <p:blipFill>
          <a:blip r:embed="rId2"/>
          <a:stretch>
            <a:fillRect/>
          </a:stretch>
        </p:blipFill>
        <p:spPr>
          <a:xfrm>
            <a:off x="8058320" y="365944"/>
            <a:ext cx="3924640" cy="2636748"/>
          </a:xfrm>
          <a:prstGeom prst="rect">
            <a:avLst/>
          </a:prstGeom>
        </p:spPr>
      </p:pic>
      <p:pic>
        <p:nvPicPr>
          <p:cNvPr id="9" name="Picture 8" descr="A screenshot of a cell phone&#10;&#10;Description generated with high confidence">
            <a:extLst>
              <a:ext uri="{FF2B5EF4-FFF2-40B4-BE49-F238E27FC236}">
                <a16:creationId xmlns:a16="http://schemas.microsoft.com/office/drawing/2014/main" id="{4E51F07D-A8F5-4425-AC33-57E1FB501EB4}"/>
              </a:ext>
            </a:extLst>
          </p:cNvPr>
          <p:cNvPicPr>
            <a:picLocks noChangeAspect="1"/>
          </p:cNvPicPr>
          <p:nvPr/>
        </p:nvPicPr>
        <p:blipFill>
          <a:blip r:embed="rId3"/>
          <a:stretch>
            <a:fillRect/>
          </a:stretch>
        </p:blipFill>
        <p:spPr>
          <a:xfrm>
            <a:off x="8058320" y="3002692"/>
            <a:ext cx="3924640" cy="2575783"/>
          </a:xfrm>
          <a:prstGeom prst="rect">
            <a:avLst/>
          </a:prstGeom>
        </p:spPr>
      </p:pic>
    </p:spTree>
    <p:extLst>
      <p:ext uri="{BB962C8B-B14F-4D97-AF65-F5344CB8AC3E}">
        <p14:creationId xmlns:p14="http://schemas.microsoft.com/office/powerpoint/2010/main" val="1326487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F482-0EE0-4E3A-B972-4D3AE6673C7A}"/>
              </a:ext>
            </a:extLst>
          </p:cNvPr>
          <p:cNvSpPr>
            <a:spLocks noGrp="1"/>
          </p:cNvSpPr>
          <p:nvPr>
            <p:ph type="title"/>
          </p:nvPr>
        </p:nvSpPr>
        <p:spPr>
          <a:xfrm>
            <a:off x="279767" y="5159903"/>
            <a:ext cx="10816126" cy="1507067"/>
          </a:xfrm>
        </p:spPr>
        <p:txBody>
          <a:bodyPr/>
          <a:lstStyle/>
          <a:p>
            <a:r>
              <a:rPr lang="en-US" dirty="0"/>
              <a:t>Model – final random forest regression</a:t>
            </a:r>
          </a:p>
        </p:txBody>
      </p:sp>
      <p:sp>
        <p:nvSpPr>
          <p:cNvPr id="4" name="Slide Number Placeholder 3">
            <a:extLst>
              <a:ext uri="{FF2B5EF4-FFF2-40B4-BE49-F238E27FC236}">
                <a16:creationId xmlns:a16="http://schemas.microsoft.com/office/drawing/2014/main" id="{571EE61E-BA4D-4DBD-ADC2-94F181BCC4E5}"/>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
        <p:nvSpPr>
          <p:cNvPr id="5" name="Content Placeholder 4">
            <a:extLst>
              <a:ext uri="{FF2B5EF4-FFF2-40B4-BE49-F238E27FC236}">
                <a16:creationId xmlns:a16="http://schemas.microsoft.com/office/drawing/2014/main" id="{B7E11D1B-E9D5-4412-A161-B74F4AE22105}"/>
              </a:ext>
            </a:extLst>
          </p:cNvPr>
          <p:cNvSpPr txBox="1">
            <a:spLocks noGrp="1"/>
          </p:cNvSpPr>
          <p:nvPr>
            <p:ph idx="1"/>
          </p:nvPr>
        </p:nvSpPr>
        <p:spPr>
          <a:xfrm>
            <a:off x="858715" y="418088"/>
            <a:ext cx="7019193" cy="4862870"/>
          </a:xfrm>
          <a:prstGeom prst="rect">
            <a:avLst/>
          </a:prstGeom>
          <a:noFill/>
        </p:spPr>
        <p:txBody>
          <a:bodyPr wrap="square" rtlCol="0">
            <a:spAutoFit/>
          </a:bodyPr>
          <a:lstStyle/>
          <a:p>
            <a:pPr marL="0" indent="0">
              <a:buNone/>
            </a:pPr>
            <a:r>
              <a:rPr lang="en-US" dirty="0"/>
              <a:t>       Feature								    Importance</a:t>
            </a:r>
          </a:p>
          <a:p>
            <a:r>
              <a:rPr lang="en-US" dirty="0" err="1"/>
              <a:t>Regionname_Southern</a:t>
            </a:r>
            <a:r>
              <a:rPr lang="en-US" dirty="0"/>
              <a:t> Metropolitan    		0.315162</a:t>
            </a:r>
          </a:p>
          <a:p>
            <a:r>
              <a:rPr lang="en-US" dirty="0"/>
              <a:t>Rooms                                			    		0.238124</a:t>
            </a:r>
          </a:p>
          <a:p>
            <a:r>
              <a:rPr lang="en-US" dirty="0"/>
              <a:t>Distance                            			    		0.193718</a:t>
            </a:r>
          </a:p>
          <a:p>
            <a:r>
              <a:rPr lang="en-US" dirty="0" err="1"/>
              <a:t>Type_u</a:t>
            </a:r>
            <a:r>
              <a:rPr lang="en-US" dirty="0"/>
              <a:t>                               			    		0.082151</a:t>
            </a:r>
          </a:p>
          <a:p>
            <a:r>
              <a:rPr lang="en-US" dirty="0" err="1"/>
              <a:t>Landsize</a:t>
            </a:r>
            <a:r>
              <a:rPr lang="en-US" dirty="0"/>
              <a:t>                            				     	0.040412</a:t>
            </a:r>
          </a:p>
          <a:p>
            <a:r>
              <a:rPr lang="en-US" dirty="0" err="1"/>
              <a:t>BuildingArea</a:t>
            </a:r>
            <a:r>
              <a:rPr lang="en-US" dirty="0"/>
              <a:t>                         			    		0.039214</a:t>
            </a:r>
          </a:p>
          <a:p>
            <a:r>
              <a:rPr lang="en-US" dirty="0" err="1"/>
              <a:t>Regionname_Eastern</a:t>
            </a:r>
            <a:r>
              <a:rPr lang="en-US" dirty="0"/>
              <a:t> Metropolitan       	0.036852</a:t>
            </a:r>
          </a:p>
          <a:p>
            <a:r>
              <a:rPr lang="en-US" dirty="0" err="1"/>
              <a:t>Longtitude</a:t>
            </a:r>
            <a:r>
              <a:rPr lang="en-US" dirty="0"/>
              <a:t>                           			    		0.027190</a:t>
            </a:r>
          </a:p>
          <a:p>
            <a:r>
              <a:rPr lang="en-US" dirty="0" err="1"/>
              <a:t>Lattitude</a:t>
            </a:r>
            <a:r>
              <a:rPr lang="en-US" dirty="0"/>
              <a:t>                            			    		0.016569</a:t>
            </a:r>
          </a:p>
          <a:p>
            <a:r>
              <a:rPr lang="en-US" dirty="0"/>
              <a:t>Bathroom                             			    		0.010608 </a:t>
            </a:r>
          </a:p>
        </p:txBody>
      </p:sp>
      <p:sp>
        <p:nvSpPr>
          <p:cNvPr id="6" name="TextBox 5">
            <a:extLst>
              <a:ext uri="{FF2B5EF4-FFF2-40B4-BE49-F238E27FC236}">
                <a16:creationId xmlns:a16="http://schemas.microsoft.com/office/drawing/2014/main" id="{6D71C773-3441-4189-98F8-4261DFB80A8E}"/>
              </a:ext>
            </a:extLst>
          </p:cNvPr>
          <p:cNvSpPr txBox="1"/>
          <p:nvPr/>
        </p:nvSpPr>
        <p:spPr>
          <a:xfrm>
            <a:off x="7877908" y="682869"/>
            <a:ext cx="3914042" cy="2862322"/>
          </a:xfrm>
          <a:prstGeom prst="rect">
            <a:avLst/>
          </a:prstGeom>
          <a:noFill/>
        </p:spPr>
        <p:txBody>
          <a:bodyPr wrap="square" rtlCol="0">
            <a:spAutoFit/>
          </a:bodyPr>
          <a:lstStyle/>
          <a:p>
            <a:pPr marL="285750" indent="-285750">
              <a:buFont typeface="Arial" panose="020B0604020202020204" pitchFamily="34" charset="0"/>
              <a:buChar char="•"/>
            </a:pPr>
            <a:r>
              <a:rPr lang="en-US" dirty="0"/>
              <a:t>From the final Random Forest model, these are the most important features.  The Random Forest, unfortunately, does not describe how these features impact the price as directly as the linear model.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is the downfall for the Random Forest. </a:t>
            </a:r>
          </a:p>
        </p:txBody>
      </p:sp>
    </p:spTree>
    <p:extLst>
      <p:ext uri="{BB962C8B-B14F-4D97-AF65-F5344CB8AC3E}">
        <p14:creationId xmlns:p14="http://schemas.microsoft.com/office/powerpoint/2010/main" val="3836349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2DBBA-26A3-4045-841E-5FC7162C9B48}"/>
              </a:ext>
            </a:extLst>
          </p:cNvPr>
          <p:cNvSpPr>
            <a:spLocks noGrp="1"/>
          </p:cNvSpPr>
          <p:nvPr>
            <p:ph type="title"/>
          </p:nvPr>
        </p:nvSpPr>
        <p:spPr>
          <a:xfrm>
            <a:off x="517158" y="5159903"/>
            <a:ext cx="8534400" cy="1507067"/>
          </a:xfrm>
        </p:spPr>
        <p:txBody>
          <a:bodyPr/>
          <a:lstStyle/>
          <a:p>
            <a:r>
              <a:rPr lang="en-US" dirty="0"/>
              <a:t>Models – linear regression</a:t>
            </a:r>
          </a:p>
        </p:txBody>
      </p:sp>
      <p:sp>
        <p:nvSpPr>
          <p:cNvPr id="3" name="Content Placeholder 2">
            <a:extLst>
              <a:ext uri="{FF2B5EF4-FFF2-40B4-BE49-F238E27FC236}">
                <a16:creationId xmlns:a16="http://schemas.microsoft.com/office/drawing/2014/main" id="{568203CC-F415-4AE7-B29A-8E222BD3AD16}"/>
              </a:ext>
            </a:extLst>
          </p:cNvPr>
          <p:cNvSpPr>
            <a:spLocks noGrp="1"/>
          </p:cNvSpPr>
          <p:nvPr>
            <p:ph idx="1"/>
          </p:nvPr>
        </p:nvSpPr>
        <p:spPr>
          <a:xfrm>
            <a:off x="684212" y="685800"/>
            <a:ext cx="6885965" cy="4475285"/>
          </a:xfrm>
        </p:spPr>
        <p:txBody>
          <a:bodyPr>
            <a:normAutofit fontScale="92500"/>
          </a:bodyPr>
          <a:lstStyle/>
          <a:p>
            <a:r>
              <a:rPr lang="en-US" dirty="0"/>
              <a:t>The linear regression on the </a:t>
            </a:r>
            <a:r>
              <a:rPr lang="en-US" dirty="0" err="1"/>
              <a:t>drop_df</a:t>
            </a:r>
            <a:r>
              <a:rPr lang="en-US" dirty="0"/>
              <a:t> dataset did not test well.  The following results are based on the full </a:t>
            </a:r>
            <a:r>
              <a:rPr lang="en-US" dirty="0" err="1"/>
              <a:t>drop_df</a:t>
            </a:r>
            <a:r>
              <a:rPr lang="en-US" dirty="0"/>
              <a:t> dataset.</a:t>
            </a:r>
          </a:p>
          <a:p>
            <a:endParaRPr lang="en-US" dirty="0"/>
          </a:p>
          <a:p>
            <a:r>
              <a:rPr lang="en-US" dirty="0"/>
              <a:t>Training Score: 0.6981660872854034</a:t>
            </a:r>
          </a:p>
          <a:p>
            <a:r>
              <a:rPr lang="en-US" dirty="0"/>
              <a:t>Mean Square Error: 124283383950.22974</a:t>
            </a:r>
          </a:p>
          <a:p>
            <a:r>
              <a:rPr lang="en-US" dirty="0"/>
              <a:t>Root Mean Square Error: $352,538.49</a:t>
            </a:r>
          </a:p>
          <a:p>
            <a:r>
              <a:rPr lang="en-US" dirty="0"/>
              <a:t>Mean Absolute Error: 221736.71109</a:t>
            </a:r>
          </a:p>
          <a:p>
            <a:r>
              <a:rPr lang="en-US" dirty="0"/>
              <a:t>Cross Validation for Training Set:</a:t>
            </a:r>
          </a:p>
          <a:p>
            <a:pPr marL="0" indent="0">
              <a:buNone/>
            </a:pPr>
            <a:r>
              <a:rPr lang="en-US" dirty="0"/>
              <a:t>[0.64342529 0.67207825 0.6875702  0.66489996 0.68720154]</a:t>
            </a:r>
          </a:p>
          <a:p>
            <a:r>
              <a:rPr lang="en-US" dirty="0"/>
              <a:t>Test Score: 0.20687032794151192</a:t>
            </a:r>
          </a:p>
        </p:txBody>
      </p:sp>
      <p:sp>
        <p:nvSpPr>
          <p:cNvPr id="4" name="Slide Number Placeholder 3">
            <a:extLst>
              <a:ext uri="{FF2B5EF4-FFF2-40B4-BE49-F238E27FC236}">
                <a16:creationId xmlns:a16="http://schemas.microsoft.com/office/drawing/2014/main" id="{0FBDB887-8B76-4BA1-9D0D-2CBCE52690E9}"/>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587584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9C407-C3E0-46DC-9515-CEBB9B10F4E8}"/>
              </a:ext>
            </a:extLst>
          </p:cNvPr>
          <p:cNvSpPr>
            <a:spLocks noGrp="1"/>
          </p:cNvSpPr>
          <p:nvPr>
            <p:ph type="title"/>
          </p:nvPr>
        </p:nvSpPr>
        <p:spPr>
          <a:xfrm>
            <a:off x="1088658" y="306102"/>
            <a:ext cx="8534400" cy="1507067"/>
          </a:xfrm>
        </p:spPr>
        <p:txBody>
          <a:bodyPr/>
          <a:lstStyle/>
          <a:p>
            <a:pPr algn="ctr"/>
            <a:r>
              <a:rPr lang="en-US" dirty="0"/>
              <a:t>Conclusion</a:t>
            </a:r>
          </a:p>
        </p:txBody>
      </p:sp>
      <p:sp>
        <p:nvSpPr>
          <p:cNvPr id="3" name="Content Placeholder 2">
            <a:extLst>
              <a:ext uri="{FF2B5EF4-FFF2-40B4-BE49-F238E27FC236}">
                <a16:creationId xmlns:a16="http://schemas.microsoft.com/office/drawing/2014/main" id="{6343C55B-4320-48A3-B12E-93468672531D}"/>
              </a:ext>
            </a:extLst>
          </p:cNvPr>
          <p:cNvSpPr>
            <a:spLocks noGrp="1"/>
          </p:cNvSpPr>
          <p:nvPr>
            <p:ph idx="1"/>
          </p:nvPr>
        </p:nvSpPr>
        <p:spPr>
          <a:xfrm>
            <a:off x="912812" y="1732085"/>
            <a:ext cx="8534400" cy="3615267"/>
          </a:xfrm>
        </p:spPr>
        <p:txBody>
          <a:bodyPr>
            <a:normAutofit fontScale="92500" lnSpcReduction="20000"/>
          </a:bodyPr>
          <a:lstStyle/>
          <a:p>
            <a:r>
              <a:rPr lang="en-US" dirty="0"/>
              <a:t>The model with the highest predictive capability for the housing prices is the Random Forest Regressor built on the dataset that dropped the missing values from the price value.</a:t>
            </a:r>
          </a:p>
          <a:p>
            <a:r>
              <a:rPr lang="en-US" dirty="0"/>
              <a:t>This model could be used by a real estate agent in the Melbourne, Australia area to predict housing prices.  The model trained on training set that contains 70% of the data and fits the test data with an R-Squared score of 74.3%.  This is how much of the dependent variable variance is explained.</a:t>
            </a:r>
          </a:p>
          <a:p>
            <a:r>
              <a:rPr lang="en-US" dirty="0"/>
              <a:t>The most important features can be determined from this model, which is beneficial but when comparing the explanatory value of the linear model to this model it fails.  The linear model, albeit testing worse, does give a more clear description of how the features explain the housing pricing.</a:t>
            </a:r>
          </a:p>
        </p:txBody>
      </p:sp>
      <p:sp>
        <p:nvSpPr>
          <p:cNvPr id="4" name="Slide Number Placeholder 3">
            <a:extLst>
              <a:ext uri="{FF2B5EF4-FFF2-40B4-BE49-F238E27FC236}">
                <a16:creationId xmlns:a16="http://schemas.microsoft.com/office/drawing/2014/main" id="{6FED72A4-182A-491F-AF60-15994E9BC9B2}"/>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1257151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3" name="Rectangle 22">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8649B0A-B20A-41F0-9FCE-46B60EB0BA8F}"/>
              </a:ext>
            </a:extLst>
          </p:cNvPr>
          <p:cNvSpPr>
            <a:spLocks noGrp="1"/>
          </p:cNvSpPr>
          <p:nvPr>
            <p:ph type="title"/>
          </p:nvPr>
        </p:nvSpPr>
        <p:spPr>
          <a:xfrm>
            <a:off x="7532710" y="628617"/>
            <a:ext cx="4505302" cy="3028983"/>
          </a:xfrm>
        </p:spPr>
        <p:txBody>
          <a:bodyPr vert="horz" lIns="91440" tIns="45720" rIns="91440" bIns="45720" rtlCol="0" anchor="b">
            <a:normAutofit/>
          </a:bodyPr>
          <a:lstStyle/>
          <a:p>
            <a:pPr algn="ctr"/>
            <a:r>
              <a:rPr lang="en-US" sz="4800" dirty="0"/>
              <a:t>Exploring the data</a:t>
            </a:r>
          </a:p>
        </p:txBody>
      </p:sp>
      <p:sp>
        <p:nvSpPr>
          <p:cNvPr id="25"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map&#10;&#10;Description generated with high confidence">
            <a:extLst>
              <a:ext uri="{FF2B5EF4-FFF2-40B4-BE49-F238E27FC236}">
                <a16:creationId xmlns:a16="http://schemas.microsoft.com/office/drawing/2014/main" id="{CFB69C4A-CCC9-4E70-99FE-D954E5E1045C}"/>
              </a:ext>
            </a:extLst>
          </p:cNvPr>
          <p:cNvPicPr>
            <a:picLocks noChangeAspect="1"/>
          </p:cNvPicPr>
          <p:nvPr/>
        </p:nvPicPr>
        <p:blipFill rotWithShape="1">
          <a:blip r:embed="rId2"/>
          <a:srcRect l="1457" r="3403" b="1"/>
          <a:stretch/>
        </p:blipFill>
        <p:spPr>
          <a:xfrm>
            <a:off x="799072" y="786117"/>
            <a:ext cx="6245352" cy="4956048"/>
          </a:xfrm>
          <a:custGeom>
            <a:avLst/>
            <a:gdLst>
              <a:gd name="connsiteX0" fmla="*/ 534609 w 6245352"/>
              <a:gd name="connsiteY0" fmla="*/ 0 h 4956048"/>
              <a:gd name="connsiteX1" fmla="*/ 6245352 w 6245352"/>
              <a:gd name="connsiteY1" fmla="*/ 0 h 4956048"/>
              <a:gd name="connsiteX2" fmla="*/ 6245352 w 6245352"/>
              <a:gd name="connsiteY2" fmla="*/ 4421439 h 4956048"/>
              <a:gd name="connsiteX3" fmla="*/ 5710743 w 6245352"/>
              <a:gd name="connsiteY3" fmla="*/ 4956048 h 4956048"/>
              <a:gd name="connsiteX4" fmla="*/ 0 w 6245352"/>
              <a:gd name="connsiteY4" fmla="*/ 4956048 h 4956048"/>
              <a:gd name="connsiteX5" fmla="*/ 0 w 6245352"/>
              <a:gd name="connsiteY5" fmla="*/ 534609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4" name="Slide Number Placeholder 3">
            <a:extLst>
              <a:ext uri="{FF2B5EF4-FFF2-40B4-BE49-F238E27FC236}">
                <a16:creationId xmlns:a16="http://schemas.microsoft.com/office/drawing/2014/main" id="{AE05BBAD-1AB4-44D3-B001-B1559D796B0F}"/>
              </a:ext>
            </a:extLst>
          </p:cNvPr>
          <p:cNvSpPr>
            <a:spLocks noGrp="1"/>
          </p:cNvSpPr>
          <p:nvPr>
            <p:ph type="sldNum" sz="quarter" idx="12"/>
          </p:nvPr>
        </p:nvSpPr>
        <p:spPr>
          <a:xfrm>
            <a:off x="10363200" y="5578475"/>
            <a:ext cx="1142245" cy="669925"/>
          </a:xfrm>
        </p:spPr>
        <p:txBody>
          <a:bodyPr vert="horz" lIns="91440" tIns="45720" rIns="91440" bIns="45720" rtlCol="0" anchor="b">
            <a:normAutofit/>
          </a:bodyPr>
          <a:lstStyle/>
          <a:p>
            <a:pPr defTabSz="914400">
              <a:spcAft>
                <a:spcPts val="600"/>
              </a:spcAft>
            </a:pPr>
            <a:fld id="{D57F1E4F-1CFF-5643-939E-217C01CDF565}" type="slidenum">
              <a:rPr lang="en-US" smtClean="0"/>
              <a:pPr defTabSz="914400">
                <a:spcAft>
                  <a:spcPts val="600"/>
                </a:spcAft>
              </a:pPr>
              <a:t>3</a:t>
            </a:fld>
            <a:endParaRPr lang="en-US"/>
          </a:p>
        </p:txBody>
      </p:sp>
      <p:grpSp>
        <p:nvGrpSpPr>
          <p:cNvPr id="27" name="Group 26">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8" name="Straight Connector 27">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99442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E186-38B5-45A6-9A0C-E6B6D163F44A}"/>
              </a:ext>
            </a:extLst>
          </p:cNvPr>
          <p:cNvSpPr>
            <a:spLocks noGrp="1"/>
          </p:cNvSpPr>
          <p:nvPr>
            <p:ph type="title"/>
          </p:nvPr>
        </p:nvSpPr>
        <p:spPr>
          <a:xfrm>
            <a:off x="684212" y="4918155"/>
            <a:ext cx="8534400" cy="1507067"/>
          </a:xfrm>
        </p:spPr>
        <p:txBody>
          <a:bodyPr/>
          <a:lstStyle/>
          <a:p>
            <a:r>
              <a:rPr lang="en-US" dirty="0"/>
              <a:t>Exploring the data</a:t>
            </a:r>
          </a:p>
        </p:txBody>
      </p:sp>
      <p:sp>
        <p:nvSpPr>
          <p:cNvPr id="3" name="Content Placeholder 2">
            <a:extLst>
              <a:ext uri="{FF2B5EF4-FFF2-40B4-BE49-F238E27FC236}">
                <a16:creationId xmlns:a16="http://schemas.microsoft.com/office/drawing/2014/main" id="{9494512C-E8B8-4A97-BB0E-4250267B468F}"/>
              </a:ext>
            </a:extLst>
          </p:cNvPr>
          <p:cNvSpPr>
            <a:spLocks noGrp="1"/>
          </p:cNvSpPr>
          <p:nvPr>
            <p:ph idx="1"/>
          </p:nvPr>
        </p:nvSpPr>
        <p:spPr>
          <a:xfrm>
            <a:off x="684212" y="685800"/>
            <a:ext cx="8534400" cy="4492869"/>
          </a:xfrm>
        </p:spPr>
        <p:txBody>
          <a:bodyPr>
            <a:normAutofit/>
          </a:bodyPr>
          <a:lstStyle/>
          <a:p>
            <a:r>
              <a:rPr lang="en-US" dirty="0"/>
              <a:t>There are 34,857 observations and 21 variables in the dataset.</a:t>
            </a:r>
          </a:p>
          <a:p>
            <a:r>
              <a:rPr lang="en-US" dirty="0"/>
              <a:t>The variable of interest is </a:t>
            </a:r>
            <a:r>
              <a:rPr lang="en-US" i="1" u="sng" dirty="0"/>
              <a:t>PRICE</a:t>
            </a:r>
            <a:r>
              <a:rPr lang="en-US" dirty="0"/>
              <a:t>, which had 7,610 missing values.</a:t>
            </a:r>
          </a:p>
          <a:p>
            <a:r>
              <a:rPr lang="en-US" dirty="0"/>
              <a:t>Postcode, Distance, </a:t>
            </a:r>
            <a:r>
              <a:rPr lang="en-US" dirty="0" err="1"/>
              <a:t>CouncilArea</a:t>
            </a:r>
            <a:r>
              <a:rPr lang="en-US" dirty="0"/>
              <a:t>, </a:t>
            </a:r>
            <a:r>
              <a:rPr lang="en-US" dirty="0" err="1"/>
              <a:t>Regionname</a:t>
            </a:r>
            <a:r>
              <a:rPr lang="en-US" dirty="0"/>
              <a:t>, and </a:t>
            </a:r>
            <a:r>
              <a:rPr lang="en-US" dirty="0" err="1"/>
              <a:t>Propertycount</a:t>
            </a:r>
            <a:r>
              <a:rPr lang="en-US" dirty="0"/>
              <a:t>  had missing values that were filled by finding the missing information from the data.  Specifically, those missing values were filled from the Suburb that contained matching values.</a:t>
            </a:r>
          </a:p>
          <a:p>
            <a:r>
              <a:rPr lang="en-US" dirty="0"/>
              <a:t>The remaining missing values were imputed using the Simple Imputer method from </a:t>
            </a:r>
            <a:r>
              <a:rPr lang="en-US" dirty="0" err="1"/>
              <a:t>ScikitLearn</a:t>
            </a:r>
            <a:r>
              <a:rPr lang="en-US" dirty="0"/>
              <a:t>.  The values were imputed with the median value for each variable.</a:t>
            </a:r>
          </a:p>
          <a:p>
            <a:r>
              <a:rPr lang="en-US" dirty="0"/>
              <a:t>Tracker columns were added to help the models know where values were imputed.</a:t>
            </a:r>
          </a:p>
        </p:txBody>
      </p:sp>
      <p:sp>
        <p:nvSpPr>
          <p:cNvPr id="5" name="Slide Number Placeholder 4">
            <a:extLst>
              <a:ext uri="{FF2B5EF4-FFF2-40B4-BE49-F238E27FC236}">
                <a16:creationId xmlns:a16="http://schemas.microsoft.com/office/drawing/2014/main" id="{54C0E84A-B40D-4B7F-A982-3D8B302B328E}"/>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17794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1F02A-2661-4A4C-B997-DA70D918C04A}"/>
              </a:ext>
            </a:extLst>
          </p:cNvPr>
          <p:cNvSpPr>
            <a:spLocks noGrp="1"/>
          </p:cNvSpPr>
          <p:nvPr>
            <p:ph type="title"/>
          </p:nvPr>
        </p:nvSpPr>
        <p:spPr>
          <a:xfrm>
            <a:off x="684212" y="4821439"/>
            <a:ext cx="8534400" cy="1507067"/>
          </a:xfrm>
        </p:spPr>
        <p:txBody>
          <a:bodyPr/>
          <a:lstStyle/>
          <a:p>
            <a:r>
              <a:rPr lang="en-US" dirty="0"/>
              <a:t>Exploring the data</a:t>
            </a:r>
          </a:p>
        </p:txBody>
      </p:sp>
      <p:sp>
        <p:nvSpPr>
          <p:cNvPr id="3" name="Content Placeholder 2">
            <a:extLst>
              <a:ext uri="{FF2B5EF4-FFF2-40B4-BE49-F238E27FC236}">
                <a16:creationId xmlns:a16="http://schemas.microsoft.com/office/drawing/2014/main" id="{09BCDC2A-2DF7-4A60-AEC5-910BF0CC463D}"/>
              </a:ext>
            </a:extLst>
          </p:cNvPr>
          <p:cNvSpPr>
            <a:spLocks noGrp="1"/>
          </p:cNvSpPr>
          <p:nvPr>
            <p:ph idx="1"/>
          </p:nvPr>
        </p:nvSpPr>
        <p:spPr>
          <a:xfrm>
            <a:off x="684212" y="685800"/>
            <a:ext cx="8534400" cy="4281854"/>
          </a:xfrm>
        </p:spPr>
        <p:txBody>
          <a:bodyPr/>
          <a:lstStyle/>
          <a:p>
            <a:r>
              <a:rPr lang="en-US" dirty="0"/>
              <a:t>After imputing the data, two datasets were created:</a:t>
            </a:r>
          </a:p>
          <a:p>
            <a:pPr lvl="1"/>
            <a:r>
              <a:rPr lang="en-US" dirty="0"/>
              <a:t>A dataset where the median value for each suburb was imputed for the PRICE variable (</a:t>
            </a:r>
            <a:r>
              <a:rPr lang="en-US" dirty="0" err="1"/>
              <a:t>imputed_df</a:t>
            </a:r>
            <a:r>
              <a:rPr lang="en-US" dirty="0"/>
              <a:t>)</a:t>
            </a:r>
          </a:p>
          <a:p>
            <a:pPr lvl="1"/>
            <a:r>
              <a:rPr lang="en-US" dirty="0"/>
              <a:t>A dataset where the missing price values were dropped (</a:t>
            </a:r>
            <a:r>
              <a:rPr lang="en-US" dirty="0" err="1"/>
              <a:t>drop_df</a:t>
            </a:r>
            <a:r>
              <a:rPr lang="en-US" dirty="0"/>
              <a:t>)</a:t>
            </a:r>
          </a:p>
          <a:p>
            <a:r>
              <a:rPr lang="en-US" dirty="0"/>
              <a:t>Both datasets were used to make models and determinations about the data</a:t>
            </a:r>
          </a:p>
        </p:txBody>
      </p:sp>
      <p:sp>
        <p:nvSpPr>
          <p:cNvPr id="4" name="Slide Number Placeholder 3">
            <a:extLst>
              <a:ext uri="{FF2B5EF4-FFF2-40B4-BE49-F238E27FC236}">
                <a16:creationId xmlns:a16="http://schemas.microsoft.com/office/drawing/2014/main" id="{529D776B-CF86-4629-9C67-4BC345AD39E8}"/>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436386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30" name="Rectangle 18">
            <a:extLst>
              <a:ext uri="{FF2B5EF4-FFF2-40B4-BE49-F238E27FC236}">
                <a16:creationId xmlns:a16="http://schemas.microsoft.com/office/drawing/2014/main" id="{256FCDAA-76C3-414B-9868-73075E15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C5BFE6-286A-4512-B00E-4C7008EE9F8E}"/>
              </a:ext>
            </a:extLst>
          </p:cNvPr>
          <p:cNvSpPr>
            <a:spLocks noGrp="1"/>
          </p:cNvSpPr>
          <p:nvPr>
            <p:ph type="title"/>
          </p:nvPr>
        </p:nvSpPr>
        <p:spPr>
          <a:xfrm>
            <a:off x="4591861" y="4985890"/>
            <a:ext cx="5627258" cy="1507067"/>
          </a:xfrm>
        </p:spPr>
        <p:txBody>
          <a:bodyPr>
            <a:normAutofit/>
          </a:bodyPr>
          <a:lstStyle/>
          <a:p>
            <a:r>
              <a:rPr lang="en-US" dirty="0"/>
              <a:t>Exploring the data</a:t>
            </a:r>
          </a:p>
        </p:txBody>
      </p:sp>
      <p:sp>
        <p:nvSpPr>
          <p:cNvPr id="31" name="Snip Diagonal Corner Rectangle 16">
            <a:extLst>
              <a:ext uri="{FF2B5EF4-FFF2-40B4-BE49-F238E27FC236}">
                <a16:creationId xmlns:a16="http://schemas.microsoft.com/office/drawing/2014/main" id="{02C8A649-1D4D-44CF-8C8E-C38947F4C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1" y="620722"/>
            <a:ext cx="3670674" cy="5286838"/>
          </a:xfrm>
          <a:prstGeom prst="snip2DiagRect">
            <a:avLst>
              <a:gd name="adj1" fmla="val 11518"/>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7AD4E0A-1449-4015-AB37-6F96D35C97CC}"/>
              </a:ext>
            </a:extLst>
          </p:cNvPr>
          <p:cNvPicPr>
            <a:picLocks noChangeAspect="1"/>
          </p:cNvPicPr>
          <p:nvPr/>
        </p:nvPicPr>
        <p:blipFill>
          <a:blip r:embed="rId2"/>
          <a:stretch>
            <a:fillRect/>
          </a:stretch>
        </p:blipFill>
        <p:spPr>
          <a:xfrm>
            <a:off x="1159477" y="3353041"/>
            <a:ext cx="2347061" cy="2443296"/>
          </a:xfrm>
          <a:prstGeom prst="rect">
            <a:avLst/>
          </a:prstGeom>
        </p:spPr>
      </p:pic>
      <p:pic>
        <p:nvPicPr>
          <p:cNvPr id="32" name="Content Placeholder 8">
            <a:extLst>
              <a:ext uri="{FF2B5EF4-FFF2-40B4-BE49-F238E27FC236}">
                <a16:creationId xmlns:a16="http://schemas.microsoft.com/office/drawing/2014/main" id="{BEA6B34E-259B-4C4D-B49C-98A202D54D32}"/>
              </a:ext>
            </a:extLst>
          </p:cNvPr>
          <p:cNvPicPr>
            <a:picLocks noChangeAspect="1"/>
          </p:cNvPicPr>
          <p:nvPr/>
        </p:nvPicPr>
        <p:blipFill>
          <a:blip r:embed="rId3"/>
          <a:stretch>
            <a:fillRect/>
          </a:stretch>
        </p:blipFill>
        <p:spPr>
          <a:xfrm>
            <a:off x="1140228" y="752427"/>
            <a:ext cx="2678349" cy="2600614"/>
          </a:xfrm>
          <a:prstGeom prst="rect">
            <a:avLst/>
          </a:prstGeom>
        </p:spPr>
      </p:pic>
      <p:sp>
        <p:nvSpPr>
          <p:cNvPr id="33" name="Content Placeholder 15">
            <a:extLst>
              <a:ext uri="{FF2B5EF4-FFF2-40B4-BE49-F238E27FC236}">
                <a16:creationId xmlns:a16="http://schemas.microsoft.com/office/drawing/2014/main" id="{DC1A3EC6-1BCA-40A1-AE3C-6045A05A9142}"/>
              </a:ext>
            </a:extLst>
          </p:cNvPr>
          <p:cNvSpPr>
            <a:spLocks noGrp="1"/>
          </p:cNvSpPr>
          <p:nvPr>
            <p:ph idx="1"/>
          </p:nvPr>
        </p:nvSpPr>
        <p:spPr>
          <a:xfrm>
            <a:off x="4661860" y="685800"/>
            <a:ext cx="6253792" cy="4668715"/>
          </a:xfrm>
        </p:spPr>
        <p:txBody>
          <a:bodyPr>
            <a:normAutofit/>
          </a:bodyPr>
          <a:lstStyle/>
          <a:p>
            <a:endParaRPr lang="en-US" dirty="0"/>
          </a:p>
          <a:p>
            <a:endParaRPr lang="en-US" dirty="0"/>
          </a:p>
          <a:p>
            <a:endParaRPr lang="en-US" dirty="0"/>
          </a:p>
          <a:p>
            <a:endParaRPr lang="en-US" dirty="0"/>
          </a:p>
          <a:p>
            <a:endParaRPr lang="en-US" dirty="0"/>
          </a:p>
          <a:p>
            <a:r>
              <a:rPr lang="en-US" dirty="0"/>
              <a:t>The distribution for the PRICE variable is normal with a right skewness.</a:t>
            </a:r>
          </a:p>
          <a:p>
            <a:r>
              <a:rPr lang="en-US" dirty="0"/>
              <a:t>There are a few outliers as seen in the boxplot.</a:t>
            </a:r>
          </a:p>
          <a:p>
            <a:r>
              <a:rPr lang="en-US" dirty="0"/>
              <a:t>Note: this is the distribution for the PRICE from the raw data.</a:t>
            </a:r>
          </a:p>
        </p:txBody>
      </p:sp>
      <p:grpSp>
        <p:nvGrpSpPr>
          <p:cNvPr id="34" name="Group 22">
            <a:extLst>
              <a:ext uri="{FF2B5EF4-FFF2-40B4-BE49-F238E27FC236}">
                <a16:creationId xmlns:a16="http://schemas.microsoft.com/office/drawing/2014/main" id="{67C5301E-91B2-4536-893D-47EA274444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4" name="Straight Connector 23">
              <a:extLst>
                <a:ext uri="{FF2B5EF4-FFF2-40B4-BE49-F238E27FC236}">
                  <a16:creationId xmlns:a16="http://schemas.microsoft.com/office/drawing/2014/main" id="{F83E5BFD-97A3-4CE9-8A0E-58925ADC2F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7D47D4CB-D05F-43B7-8F49-A8C05F1529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35A6C8F7-8B78-4F06-BB3B-CEDC620AE1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34E8F06-BC4C-45A5-8A7F-CDF897B95F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8288604C-C490-4533-AA80-11F92325C7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AutoShape 2" descr="data:image/png;base64,iVBORw0KGgoAAAANSUhEUgAAAzQAAAGkCAYAAADni2AdAAAABHNCSVQICAgIfAhkiAAAAAlwSFlzAAALEgAACxIB0t1+/AAAADl0RVh0U29mdHdhcmUAbWF0cGxvdGxpYiB2ZXJzaW9uIDMuMC4wLCBodHRwOi8vbWF0cGxvdGxpYi5vcmcvqOYd8AAAIABJREFUeJzs3Xu8HVV5+P/PQwIKKAZCoCHhZkm9tiimiJcqCoRA0dBWWrCWo6Wl7ZcCyrct0P5aRGor39pSYiuVCuWk9YZUBSkGEzC2akWCIOEiJmIgAYRwEvCCXJI8vz/W2snOzj7XnHN29snn/Xrt196zZs3Mmtlze2bWrInMRJIkSZK60U6dLoAkSZIkjZQBjSRJkqSuZUAjSZIkqWsZ0EiSJEnqWgY0kiRJkrqWAY0kSZKkrjXmAU1ELImIjrUNHRFXRURGxEFNaQfVtKs6Va5ajo4um9ESEbMi4vMR8cO6XJ/oQBm2m2UZEe+vy+HITpdlIutvOde0JZ0pVedFxLvrMnh3S/rKiFjZmVJJI9ON+9OI2DkiLoyI5RHxTC3/ieNchrb7ge3d9nQs39F0+7FjSAFNncHmzzMRsSYivh0RH4+I4yJi0lgUsFsWZDvtgqmJpv7vXwCOB64HLgQ+NIThWtepDRHxeETcHBG/PcbFnlAi4g1Ny/H0DpVhu7hIsL2q+7Hm9f25iOiLiGUR8e8RcVJE7NLpcmriaLOPbRy7V0ZEb0S8rNNlHE/jfKL8f4G/Ah4GPkw5Ln53oAGazheaPz+NiLsi4kMRsec4lHuHExF/0bS8X9Lp8rTy2DF0k4eZ/8L6PQmYArwC+B3gNGBpRPx2Zn6vZZhTgd22qZTb5nzKCfZDHSxDfzq9bEbDwcDLgX/NzJGcTDfWqZ2BlwAnAm+JiNdk5jnDGM/2tCz/Cfg08OA4Ta+x3LP+vnycpru9ehnwVKcL0Y9LgScoF5P2oKzzvwa8C1geEb+Tmbd0sHyaeC5s+v0i4HDK/vI3IuKNmXlHZ4o1oZ0A/AQ4JjOfHeaw1wKN/+TngLcB5wLviIjDM3PtEMfzeeCbwCPDnH6njduxPCKCcv6aQAC/D/zJeEx7BDx2DGJYAU1mvr81LSL2BT4CnAQsjojZmflY0zDjdVLXVmY+wna6QXd62YyS/er3wyMZuHWdioijgEXAeyNifmauHOJ4tptlmZmPA4+Px7QiYgpl21sOLAN+PSIOy8xvj8f0t0eZOeCV0A77x9Z1OiJeBFwEnAncGBFHbOfzoC7Sz3H7I8AfA+8F3j3ORdoR7Af0jSCYAfhCZl7V6IiIPwFuoVw4PJMtA9R+ZeaTwJMjmH5HjfOxfA7louxVwHFAT0T8+Qj/t7HmsWMQ2/wMTWY+CpwMLAH2B/68uX+727xR9ETEN2rVtacjYlVE3BgRv1XzHFmHOxA4sOWW21VN48o6jZ+r1d8eqtWX3l37D1jtKyJeGhFfiIi19fbu1yJiTpt8/dbjbVfdppa9p3b+oKnsKwdaNjV9p4j4w4i4NSJ+Ust1a0T8UURs9Z81LYO9I+LyiHikVi24OyLe026+BxIRr4mI/4yIx+p4HoiIj0bE9NbpAl+tnRc0zeP7hzvNhsy8iXJrPoBfrtPZtHwj4hci4jO1bBsb/0d/y7L2mxMRX2yan1URcW1EHN0m77ERcUOU6m/PRMT3I+LvauAwJP2tK6P9P1XvAnal7JCvqmm/30+5BqxT3ShfS9oLI+Ivo1R7+FFE/Lguk89ExGsa8wv8oA7S07KtvrvmObKxbkTE4RHxX3Wb27RtRsRb6nK5p07rZ3W6F0TE84e6QPqZj/0i4q8i4utRnvV6NiIejohPRpuqNy3r3EER8em6TjwdEUsj4oShlmcwmflkZp4FLKBcQd+qymZETI+If45S/eDZKPvNzzX+g5GKiBdFxJ9Gqeq5umnc10XEEf0MM9g+d9+I+HBE3Bdl3/VE/X1VRLx4W8qrUfPl+j2ttUdEPC8izouIOyPiqbot/k9E/GabvF+o68OZbfpdVPt9vCmteT/wuohYHBFP1v3KjRExezgzERFHRcTCui95OiK+F6V61oua8hwU5djw5trdvH9aMsTpvCgi/raux09HxLpa3qNb8l1Vp3UwW563rBzOfDXLzJ8AvbXz8KZpLanj3qXu2+6Lcjy5qvbvd38fETMjYn6UZ3yersvvWxHxl/3k/aeIuL+Ov6/uH365Td5BjxeDifbnjM3rzauiHD+eqOvnVyPi9UMZdxuNY+W/Ap8A9qbc9WhXrn7PJZvL15L+4ijHtBVRjmdro1QV+5eImDrCMm/isWNLw61y1lZmboyIvwaOBE6JiPdl5kB1VT9IqQr2A+BqylWE6ZQT2JOAzwArKVci3luH+cem4Vtvke9FubX6E+BzwEbg0SEU/WDgf4G7gI/VMvwW8KWIeGdmfmYI4+jPhZTqU4ey+VYhTd8D+XfgncAq4OOU26G/BnwUeCPQ7hmTKcDXgWeBa4DnA+8AroyIjZnZ22aYrUQ5UftPSkBxDfAA8Brgj4B5EfGGpqsEFwIHUQK3r1KCWpq+Ryrqd+s69POUK1Xfo+x8dgV+NOCIIi6k1GX+CeVZn1WUq2evpwQDi5vy/hVlntZSngd6DPglyi3o4yPidZk54PSGYFT+pya/T1nfFwA/pKz374yIP8nMn25LQSMigIWUZfW/lHVxPeXCxZHA/wC3Uf7vKcDZwHcoy7mhdVt9HWXb/xpwJeUA0rgadi7wUuAbwH9Rls0bgPcDR0bE0Zm5YYSz8ybgPOArlPX7J8AsyrJ/e12vv9NmuAOBbwH3U7bLvSj7iGtreb4ywvK0cyGlusUJEbFHY12LiIMpy2s/4GbgU5T/4CTgVyPiNzLz+hFO82WU/fF/U5b5OuAA4O3AcRHxtsxc2Ga4tvvciNiNsn7/POVO6xcp2/OBwDzKOn//CMuq0dM4EV/anBilLv6NlJP/7wL/TKn+8w7gMxHxqsxsvmj5u8DtwN9FxNcy8/Y6nqMoFzfvAc5qM/3XUvYDi+s0DgF+HXhTRMzJzP8ZbAYi4g+Ay4CfAp+l7K+PpOxH3la36Scox9wLKXeiDmTLOxwrhzCdxj775cCtlHORvYHfBL4cEX+UmR+r2b9Qx9l63rKtDeX0d0yEsj/7ZeBLdfqPtcmzeUQlaLyRsg3/N2X73Y0yf++nXPFv5D2MEvzuVYf5HGXeTwS+FhG/lpk31LxDPV5si9nAnzWN/wDgN4Cb6rp531BHFKV20duB72XmNyLiR8A5lGrb23Lu1xj/dMr6sgdwA+V/ej7lvPN3KFXT+7Z1OpXHDoDMHPRD2YhykDzPA56reQ9uSl/SOizlT1wN7NZmPHu3dK8EVg5WNsoJ3eQ2/a+q/Q9qSjuoabi/a8k/u87HOmCPpvT31/xHtplGY3xXDTbtlv7tls0pdZhvAy9oSt+dcvBJ4J39LIOPA5Oa0l9O2aHcM8T/+QWUqlIbgF9p6XduncaXW9KPrOnvH8o0BlunKAfajfVzYJv/62+GsSzn1GHuB2a0GWZm0++31LzfAKa05Ht37XfJEOet7boyWv9T03BH1PHd2JT29zXttDb5G/Px7gH+kyVN3b9Y0z7fJu9OwJ6DbQNt1pME/qCfPC8Gok36RXW43xrGcl7SkrYP8MI24z6UsmP9Ukt68zp3QUu/Y2v6DcP4r1YywL6gKd+qmu8tTWk31rS/aMn7+rre9LHlvqLt/0ybfSnlqt7ebcoxk1KN9N5+1pO2+1xKff+22wqwS7v/wM/YfJr+p/c3ff6BcmK5kXLC8MKWYc5vrNvN/23dfhrr8OvbrIfPUS40vaDmfYTyHNsrWvI27wf+uKXfvJq+HNipKX2r7ZxykvMM5YLWS1vG89Ga//KW9CUMch7Tz3L8WB3fx2jaP1EuiDxZy3FQyzBbbWtDmM5V/Wy3L6AEhgn8Zev8AHf2sw1vtR+o2+APaHMeUfvv3/R7MrACeBp4c0u+/SjPJT8CPK+mDfl4Mchy2Op/allvWpfPH9T0jw5zeZ9Xhzu/Ke02yrZxyAD/z0Ft+jXK9/6mtDNr2tlt8u8O7DrEcq7sb7ot+Xb4Y8eoNducmc+wOdrc6jZ2G89RTpxbxzOSZw+eBf4kM9cPc7gngQ+0TH8p5er/FPq59TjGfrd+n5flVnOjXD+lBBUAv9dmuKeAc7LpCnZm3kOJeF8WES8cwrTnAVOBz+TWV8j+nrJSHxMRBwxlRoai3kJ+f0R8MCKuoVzhCUp90Qdasj/KEOsPV41qEP83M7dqFCIzVzd1Nq4i/n6Wq3rN+a6i3GkYjdbXRuN/amg0BnBVU9q/1e+21c5G6GetCZm5MTPXjWBcd+Tmq5mt47w/696rReMq57EjmF5j3I9l5o/bpH+HcuXqLRGxc5tBHwD+umWYGykNPhzeJv+2aqyn06BU96AE5g8C/6+lHN+gXHHbi3J1e9iyVFnYap9bt41rgJf2s70Pts9tt8482+4/0Ji7oOnzPspd/nuBT7X5P36XclJxTvN/m+W52MaV+y2OP3U9/EvKCf7HgP+gPMx+Vmbe3U+ZVlACj+bxXEu5038I8CuDzNO7KCc5/5RbPzPwF8CPgd+JiOcNMp4B1X3CuygXPc5v3j9l5nJgfi3HqdsynRYnNh0XLwPuo1wN/z7lqn6rvxzGedPbKBdrrsvMT7b2zMxVTZ2/Srla/pHM/GpLvocp+6OfA45qGc1oHi9afT2bni+qrqScnA95f1zvJv0em2s3NFxFOf9od441Uu2Wx08zc6v0bbTDHztGpcpZk4Fuizb7BOVk8+6I+CxlJ/a/WR5iG4mV2dQQwTB8u5+FtIRSjerVbK67Ol4Oo2xkS9r0+yolCHx1m37Ls311qMYOagplJz/YtKGc4G0hM9dHxH9TdoavZvRa8LqgMQnKbfn/Aa7IzP9ok/c7NXAeqsYdjHa3PVu9jhJknxQRJ7XpvwswLSKmZua23CYejf+JiNiDUuXhSUprNgBk5l0R8W3gtRHxS5l55zaU9R5KIHdKRBxIaX3na8DSHPlDk9/qr0dE7E6ptvZrwC8AL2TzPgVgxgin2Rj/rwJ/SLkLuzdb7//2ZusGRO7I9tXcVlHWmdHWug9tbOv/k5nPtcl/M+WE69VseWAe+gQj3kBZ7q+jXF1vbQJ0Bltv7/3tc79KObCeV6ur3EAJ1vtbjhpjmblpG6rb2Csode0/ERGvyMy/qP1eSAkmHmoTJMDm40K748/FlKvU76zdn8rMj7fJ1/A/mbmxTfoSSnW3V7P5+cx2BjpWrYuI2ynVTF9KqQY7Ui+lVMf6erZvXexm4P+j/TIZqXn1A+XkbiXlnOlD/QQF/e5T22g82/ClIeRt7N8ObH02pJpVv19G2c7H4njRamlrQmY+FxGPAsNp1vqtlGDtxpaLnZ+kNLP97oj4y372uUN1HfA3wD9HxLGUuyVfp9TEGOwceSR2+GPHqAU0UR7a3at2rhkk+/soVxt+l3Lb7zxgfUTcQLmavmKYk//hMPM39PecTWN8L+qn/1h6EbC23Q6gBhWPU1acVv3V0W1EwUN5T1BjfvtrFa6RPuQH5AfTfLAdguH+z1OAdUO8EjKVsj1cMEi+F7Bt9V5H43+Ccrdod+Bjmfl0S79/oxzwT6e0ZDQimbkhIt5KeQbpHZSTFoAfR0Qv5YrlT/odQXtt/8N6JfRmylW2uyh1mNdQgkwo/8uIr7ZGxFmUZ9nWUernPki5W5Zsftat3fgH+r/G4sXEjVYDG/vQMd0mI+LXKFfTnqYsl+9TnknYSDlBfTPtl0vb/zEzf1QfCL2QUpe6cVft8Yj4KPDX23iSoG1Q7/R/KyJ+nVLt+88i4l/qlfkRr2uZmRHxeTb/3//YmqfFth57x+tYNe7HROA9be5CDGQ4x8VGOYfyGovGQ+vtLvA1ewGM2fGi1UD74+G8C7Fd7QYysy8ivkh5Lqfx3MaIZOYDEXE4pcrkXDbfCVkVER/OzPkjHXc/dvhjx2jeoXljHd+jOUhTuzXauhS4NCL2qcOeTNlwXlGvGg3nSvxIo919+0n/ufrdfMeocTWp3TIbzZ3Zk8BeEbFz658XEZMpV5G39cH0gaYNm+e/1fSWfONtuP/zE8DUiNh1CEHNk5R623sNkm970ahS9gf14dh23hURf9o07/2uw9FPK271iuD7gPdFxCGUndQfUAKlKZSHG4ejv/9wHiWY6c3Md7eUbTqDB5r9qtvNhZQd6WFZmnJv7j8Wd1qGrS7fmZSDc+Ph2bHeJi+iVAGYnZn3tpTnY9SWodrod1usVQ5Oq9U6Xk65GnoG5URnJ0r1JHVQZj4REfdRLnwcRrnjOOJ1LSJmUa5sr6OcSH08yjtTWi+2NAzn2NtOc1nbVWsbrWPV9n5MZJhX+xsBwVDudjfmaV5mXjfEsoz28WLURcQ0ykUsgE9FxKf6yXo6WwY0wz4HrPvU36rHoEMpzwifSTn3/WlmXjHc8rfjsaMYlSuMUZoS/ovauVW9zIHUuu2fy8zfpFyh/XnglU1ZNjC8yHs4DuvnmYUj6/ftTWmNW737t8nfX1OTjdtkwyn/7ZT/5U1t+r2pjmus3jHSmN8jW3vUDfKNtbNb3nHyTcpt2LlDzLtnRLxibIu07WorNa+mPHh3RT+fOyknFs1NrY5kHd4kM1fUHfCbKXXK5zX1Hsm63uyQ+v2fbfr1t2Mcqr0pB5xvtAlmXsDm6iud9lf1+4tNVWEb2+Qb6zbY6i31e6Tb5CGUKhCtB6Sd2Ly9j0gWd2fmR4BjavKJAw2jcdWoorMTQF3nvg/MqAFKq7brWn1O5TOUO8YnA39LeUB8oLs0b4w2ryCg/bG3nYGOVVOAV1GuHDev1xtq/+Hso+6j3Ml9VUS0q9K0rdvfePtm/T5uGHkHe56prUGOF53UQ6kadRv9Hz/XAEfXVsIaRnz8zMz1mXlbZl5MafgJRndf6LGDUQho6h2WT1N2LA9S6gwOlP95UdqOj5b0ndlcZa35Ld99lGcXdt3WsrbxIjavCI1yzKZU59ni2QQ211N9T/PKERH7t46jSaNq0nAeor+yfv9tbcauMZ3d2NzG+KhE9W18gdJk8SmxdTvi76W0QrU4t6OXWA7iI/X77yNiqytSLWmX1O9/jYj92uTdvc0y6ZTG7fJLM/P32n0ozU8254VS/3gjpVnn5nVrL1oeGqzpB/cT4O1JuZXcfNdrHeXKy0gbjFhZv49sKcOL2Vx1YaQeo+xTXlMDmMa4d6bcKd57G8e/TSJij4iYT7l6+QSlCi6w6YrVIsqza+9tGe61lGcW1rHlvmo4VgKzmtf5um++gHKFbFgi4pXR/p1fjSvyT7Xpp3EWESdSmo99jtKyY8OVlItAf9d84h8Re7P56uiVbOnDlAss/y8zv0xZd75OuXu81btrqlnA/2kp0zzKye8KyrOUA/mPWvYz69XpZhdRmsr9j5aaHsM+Hteq35+gVKvaogGhiPh5SmMyz1GadO8GX6Rs82+PiFNae7YcE6+lBLhnRMTx7UYW5V1Cu9XfwzledFLjgf//M8Dx82Ns3ThA4xxwiwZ3IuIXKc+R0JJ+eJSmoVuN2r7QY8eWhlXlLDY/GLYT5YrnKyiR2C6UP/u327V60GJXStvzKyPiFkorQs+nRGEvo7S+0Rzx3URpY31hlIfSn6E8HP7F4ZS9H/8N/F79c7/O5vfQ7ERpWnZT1a7MvKVO/02UOsg3Uxb02ygPe7WL2m8C/pRyknwN5SrFE5nZrqWSxnQ+WXfsv0lpNOELbK7nfzBwdWZ+Yhvnu79p/yQifpfSpv9XozTY8CDlPTRzKFV2+qvetN3JzC9HxEWUA/G9dVmuovxvb6RcgXp3zXtTRJxHubq4PMrzXD+gHMgOpBxov8bQ7vaMmXpCfgrl1vJADVbcTGmu+vW1CufdmflIRHyCsvO7IyL+i3LgP56yLbQ+2Hoo8PmIuI3yXMvDlBZU5gE70xRo1HXnFuBX6jS+R7kiet0QGyb4IuVE5px6gLidcuJxAqWN+xG3rJflPVnzKTv7ZRFxLWWf9RbKRZSvsPlq1Vh7b0Q8QTlY7gG8hLJP2Z2yzN6Vmd9rGeYPKfunv4vy0t+lbH6XwEZKnfuRth52CfAvwO0R8Z+Uk7M3UA5IX6Ts34bjaOAfIuIblPeYPEapCjGvlvXvRlhOjVBs+UD37pT/tnGF/s+zvBy74cO13zzgO3U/uBtlXduHErR8rWncJ1KqE91CeTi+8SzFKZQHxP81IpZmZuv7IxZSLjQdR3lov/EemqcpTc63azBgk8xcGRHvpbzD5tsRcTXlqvqbKQ8of5fNrYI23FTn43N1vn4GPJCZgwUj51HuUvxxlJdJfoXN76F5IaX56R8MMo7tQmY+G6XRmy8Dn4xSXfmblHOwl1FaLJtc8z4X5VmrG4H/qtv0HZQTy/0p52Uvppw3PcUwjhedEuVl1y8BlmXmQI0pXEGpdfSeiLggS4tc11KaFD8lSgtit1COS/Nqv9bg/Z2UYPCrlGPbOkoNpLdRzmMHe86slceOweTQ2sHOls8zlPeV3EZ5w+pcmtqNbxl2CU1tilNW7D+jtLLxIGUHtoayUf0hsEvL8LtTXp61mnISlzS966J2Lxmg7FfR0oY3Te/MoGzE11JWtqcof/6x/YxrSp3fx+oyuItyBfyg1nI1DXMO5bb3MzXPyv6WTVP6TpSrV0trmZ6qy/qMdst5oGXQbv6H8H//MiVqX0OpI/lg/Q/2a5P3SFraXx/OOjXEvP0u38GWZe13POUAurb+D6vq/L21Td43Ul72+nCd9zWUnfg/UOqKDqW876/lPXK0/yfK1aEEPjeEcvx5zXtpU9rzKDuG1XX+VlDePTG5tXyUncnf1G3ih3XZraZsu8e1md4hlB1ZH2UHtKk9+6GsJ5Qd7ScoD6z+jFI3/s/alW24y7mO4xxKSzw/q/Pz75RgdatlP9g6N9D61k/+lWy5D32uro/LajneQcu+r2X4GZRt8IH6vz1OuaP6y23yvrt52beUYWU/+e+gPND5OGXb+MURrscvo2wrSynbzjN1utfQ8v4SP2P7aVnfGp/1lIeBrwWO6We451P2HXfVbeXHlIs5p7TkO6Cuw0/Q9O65pv6N98p8q7FuN+8HKIHHYsozoT+mnGS3W5/broe135w63Lq6rq2g3G2e0ibvJMr+7H42vzOv7XrcZtgplBPy5XU6T1Cufs/pJ3/bbW2QaVzVbrsdIP8SBtgH9bcfaPrvPkq5aPcsZZ99Cy3vK6l596HUDrmLci7yk7ocrqG0kjW55hvW8WI488Ugx4+hLm/K8SUpTYoPlvfLNe+vNaXtT6leubZuG7dSAvGtykd5eexllIC9kX8FpdGeVw5jeazEY8eQjh1RRyRJkjRm6hXyrwAXZub7O1saSRPJWDQ7KkmSJEnjwoBGkiRJUtcyoJEkSZLUtXyGRpIkSVLX8g6NJEmSpK5lQCNJkiSpaxnQSJIkSepaBjSSJEmSupYBjSRJkqSuNbnTBdBme++9dx500EGdLoa0w7ntttsez8xpnS6HtKPxuCd1zkQ69hnQbEcOOuggli5d2uliSDuciHig02WQdkQe96TOmUjHPqucSZIkSepaBjSSJEmSupYBjSRJkqSuZUAjSZIkqWsZ0EiSJEnqWgY0kiRJkrqWAY0kSZKkrmVAI0mSJKlrGdBIkiRJ6loGNJIkSRqWvr4+zjrrLPr6+jpdFMmARpIkScPT29vLsmXLWLBgQaeLIhnQSJIkaej6+vpYuHAhmcnChQu9S6OOM6CRJEnSkPX29rJx40YANmzY4F0adZwBzQQ0feYBRMSmz/SZB3S6SJIkaYJYvHgx69evB2D9+vUsWrSowyXSjm5ypwug0ffDh1Zx4LnXb+p+4OITOlgaSZI0kRx99NHccMMNrF+/nsmTJ3PMMcd0ukjawXmHRpIkSUPW09PDTjuVU8hJkyZx6qmndrhE2tEZ0EiSJGnIpk6dyty5c4kI5s6dy9SpUztdJO3grHImSZKkYenp6WHlypXendF2wYBGkiRJwzJ16lTmz5/f6WJIgFXOJEmSJHUxA5o2IuJ9EXF3RNwVEZ+KiOdHxMERcUtELI+Iz0TELjXv82r3itr/oKbxnF/T74uIYzs1P5IkSdJEZUDTIiJmAGcBszPzlcAk4GTgYuCSzJwFrANOq4OcBqzLzEOAS2o+IuLldbhXAHOBj0bEpPGcF0mSJGmiM6BpbzKwa0RMBnYDHgHeClxT+/cCJ9bf82o3tf9RERE1/dOZ+Uxm/gBYARw+TuWXJEmSdggGNC0y8yHgw8CDlEDmSeA24InMXF+zrQZm1N8zgFV12PU1/9Tm9DbDSJIkSRoFBjQtImJPyt2Vg4H9gN2B49pkzcYg/fTrL711eqdHxNKIWLpmzZqRFVqSJEnaQRnQbO1o4AeZuSYznwM+B7wemFKroAHMBB6uv1cD+wPU/i8C1jantxlmk8y8PDNnZ+bsadOmjcX8SJIkSROWAc3WHgSOiIjd6rMwRwH3AF8B3lHz9ADX1t/X1W5q/5szM2v6ybUVtIOBWcC3xmkeJEmSpB2CL9ZskZm3RMQ1wLeB9cDtwOXAfwGfjoi/rmlX1EGuAP49IlZQ7sycXMdzd0RcTQmG1gNnZOaGcZ0ZSZIkaYIzoGkjMy8ALmhJvp82rZRl5tPASf2M54PAB0e9gJIkSZIAq5xJkiRJ6mIGNJIkSZK6lgGNJEmSpK5lQCNJkiSpaxnQSJIkSepaBjSSJEmSupYBjSRJkqSuZUAjSZIkqWsZ0EiSJEnqWgY0kiRJkrqWAY0kSZKkrmVAI0mSJKlrGdBIkrSdiogrI+KxiLirKW2viFgUEcvr9541PSJifkSsiIg7I+KwpmF6av7lEdHTlP6aiFhWh5kfETHa05CksWZAI0nS9usqYG5L2nnATZk5C7ipdgMcB8yqn9OBy6AEJ8AFwGuBw4ELGgFKzXN603Bzx2AakjSmDGgkSdpOZeZ/A2tbkucBvfV3L3BiU/qCLL4JTImI6cCxwKLMXJuZ64BFwNzab4/M/N/MTGBBy7i2eRqjtRwkaSAGNJIkdZd9M/MRgPq9T02fAaxdEg8IAAAgAElEQVRqyre6pg2UvrpN+mhOQ5LGnAGNJEkTQ7RJyxGkj+Y0th5BxOkRsTQilq5Zs2aQyUnS4AxoJEnqLo/Wal7U78dq+mpg/6Z8M4GHB0mf2SZ9NKexlcy8PDNnZ+bsadOmDTqzkjQYAxpJkrrLdUCjFbEe4Nqm9FNrS2RHAE/W6mI3AnMiYs/6oP4c4Mba78cRcURt3ezUlnFt8zTGZvYlaUuTO10ASZLUXkR8CjgS2DsiVlNaEvsQcHVEnAY8CJxUs98AHA+sAJ4C3gOQmWsj4iLg1prvA5nZaGjgjygtqe0KfKl+GOVpSNKYMqCRJGk7lZmn9NPrqDZ5Ezijn/FcCVzZJn0p8Mo26X2jNQ1JGmtWOZMkSZLUtQxoJEmSJHUtAxpJkiRJXcuARpIkSVLXMqCRJEmS1LUMaCRJkiR1LQMaSZIkSV3LgKZFRLwkIu5o+vwoIt4bEXtFxKKIWF6/96z5IyLmR8SKiLgzIg5rGldPzb88Inr6n+oYm7QzEbHpM33mAR0riiRJkjSafLFmi8y8D3gVQERMAh4CPg+cB9yUmR+KiPNq97nAccCs+nktcBnw2ojYi/JG59lAArdFxHWZuW6cZwk2PMeB516/qfOBi08Y9yJIkiRJY8E7NAM7Cvh+Zj4AzAN6a3ovcGL9PQ9YkMU3gSkRMR04FliUmWtrELMImDu+xZckSZImNgOagZ0MfKr+3jczHwGo3/vU9BnAqqZhVte0/tIlSZIkjRIDmn5ExC7A24HPDpa1TVoOkN46ndMjYmlELF2zZs3wCypJkiTtwAxo+ncc8O3MfLR2P1qrklG/H6vpq4H9m4abCTw8QPoWMvPyzJydmbOnTZs2yrMgSZIkTWwGNP07hc3VzQCuAxotlfUA1zaln1pbOzsCeLJWSbsRmBMRe9YW0ebUNEmSJEmjxFbO2oiI3YBjgD9oSv4QcHVEnAY8CJxU028AjgdWAE8B7wHIzLURcRFwa833gcxcOw7FlyRJknYYBjRtZOZTwNSWtD5Kq2eteRM4o5/xXAlcORZllCRJkmSVM0mSJEldzIBGkiRJw9LX18dZZ51FX19fp4siGdBIkiRpeHp7e1m2bBkLFizodFEkAxpJkiQNXV9fHwsXLiQzWbhwoXdp1HEGNJIkSRqy3t5eNm7cCMCGDRu8S6OOM6CRJEnSkC1evJj169cDsH79ehYtWtThEmlHZ0AjSZKkITv66KOZPLm8+WPy5Mkcc8wxHS6RdnQGNJIkSRqynp4edtqpnEJOmjSJU089tcMl0o7OgEaSJElDNnXqVObOnUtEMHfuXKZOnTr4QNIYmtzpAkiSJKm79PT0sHLlSu/OaLtgQCNJkqRhmTp1KvPnz+90MSTAKmeSJEmSupgBjSRJkqSuZUAjSZIkqWsZ0EiSJEnqWgY0kiRJkrqWAY0kSZKkrmVAI0mSJKlrGdBIkiRJ6loGNJIkSZK6lgGNJEmSpK5lQCNJkiSpaxnQSJIkSepaBjSSJEmSupYBjSRJkqSuZUAjSZIkqWsZ0EiSJEnqWgY0kiRJkrqWAY0kSV0oIt4XEXdHxF0R8amIeH5EHBwRt0TE8oj4TETsUvM+r3avqP0PahrP+TX9vog4til9bk1bERHnNaUPexqaePr6+jjrrLPo6+vrdFEkA5p2ImJKRFwTEd+NiHsj4nURsVdELKo78EURsWfNGxExv+7A74yIw5rG01PzL4+Ins7NkSRpIomIGcBZwOzMfCUwCTgZuBi4JDNnAeuA0+ogpwHrMvMQ4JKaj4h4eR3uFcBc4KMRMSkiJgH/DBwHvBw4peZluNPQxNTb28uyZctYsGBBp4siGdD041JgYWa+FDgUuBc4D7ip7sBvqt1Qdvaz6ud04DKAiNgLuAB4LXA4cEEjCJIkaRRMBnaNiMnAbsAjwFuBa2r/XuDE+nte7ab2PyoioqZ/OjOfycwfACsox6zDgRWZeX9mPgt8GphXhxnuNDTB9PX1sXDhQjKThQsXepdGHWdA0yIi9gDeBFwBkJnPZuYTbLmjbt2BL8jim8CUiJgOHAssysy1mbkOWES5+iVJ0jbJzIeADwMPUgKZJ4HbgCcyc33NthqYUX/PAFbVYdfX/FOb01uG6S996gimoQmmt7eXjRs3ArBhwwbv0qjjDGi29mJgDfBvEXF7RHw8InYH9s3MRwDq9z41/3APBpIkbZN6x38ecDCwH7A7pcZAq2wM0k+/0UofaBpbiIjTI2JpRCxds2ZNm0G0vVu8eDHr15eYdv369SxatKjDJdKOzoBma5OBw4DLMvPVwE/ZXL2snZHs9DcP7I5dkjR8RwM/yMw1mfkc8Dng9ZRaApNrnpnAw/X3amB/gNr/RcDa5vSWYfpLf3wE09hCZl6embMzc/a0adNGNvfqqKOPPprJk8sqMHnyZI455pgOl0g7OgOara0GVmfmLbX7GkqA82itSkb9fqwp/3AOBltwxy5JGoEHgSMiYrf6nMpRwD3AV4B31Dw9wLX193W1m9r/5szMmn5ybaHsYMrzoN8CbgVm1RbNdqE0HHBdHWa409AE09PTw047lVPISZMmceqpp3a4RNrRGdC0yMwfAqsi4iU1qXGQaN5Rt+7AT62tnR0BPFmrpN0IzImIPWvVgDk1TZKkbVIvul0DfBtYRjmeXw6cC5wTESsoz69cUQe5Apha08+h1jzIzLuBqynHuYXAGZm5oT4D88eU49a9wNU1L8OdhiaeqVOnMnfuXCKCuXPnMnWqj0qpsyYPnmWHdCbwiXpV6n7gPZSDxdURcRrlythJNe8NwPGUlmGeqnnJzLURcRHlKhfABzJzq1vvkiSNRGZeQGlNs9n9lBbKWvM+zebjVmu/DwIfbJN+A+UY15o+7Glo4unp6WHlypXendF2wYCmjcy8A5jdptdRbfImcEY/47kSuHJ0SydJkiSpwSpnkiRJGhZfrKntiQGNJEmShswXa2p7Y0AjSZKkIfPFmtreGNBIkiRpyHyxprY3BjSSJEkaMl+sqe2NAY0kSZKGzBdrantjQCNJkqQh88Wa2t74HhpJkiQNiy/W1PbEgEaSJEnDMnXqVObPn9/pYkiAVc4kSZIkdTEDGkmSJEldy4BGkiRJUtcyoJEkSZLUtQxoJEmSJHUtAxpJkiRJXcuARpIkSVLXMqCRJEmS1LUMaCRJkjQsfX19nHXWWfT19XW6KJIBjSRJkoant7eXZcuWsWDBgk4XRTKgkSRJ0tD19fWxcOFCMpOFCxd6l0YdZ0AjSZKkIevt7WXjxo0AbNiwwbs06jgDGkmSJA3Z4sWLWb9+PQDr169n0aJFHS6RdnQGNJIkSRqyo48+msmTJwMwefJkjjnmmA6XSDs6AxpJkiQNWU9Pz6YqZxs3buTUU0/tcIm0ozOgkSRJktS1DGgkSZI0ZL29vUQEABFhowDqOAMaSZIkDdnixYvZsGEDUFo5s1EAdZoBjSRJkobs6KOPZtKkSQBMmjTJRgHUcQY0kiRJGrKenh4yE4DMtFEAdZwBTRsRsTIilkXEHRGxtKbtFRGLImJ5/d6zpkdEzI+IFRFxZ0Qc1jSenpp/eUT0dGp+JEmSpInKgKZ/b8nMV2Xm7Np9HnBTZs4CbqrdAMcBs+rndOAyKAEQcAHwWuBw4IJGECRJktStbBRA2xsDmqGbB/TW373AiU3pC7L4JjAlIqYDxwKLMnNtZq4DFgFzx7vQkiRJo8lGAbS9MaBpL4EvR8RtEXF6Tds3Mx8BqN/71PQZwKqmYVfXtP7StxARp0fE0ohYumbNmlGeDUmSpNF1+OGHD9gtjbfJnS7AduoNmflwROwDLIqI7w6QN9qk5QDpWyZkXg5cDjB79uyt+kuSJG1P7rvvvi26v/e973WoJFLhHZo2MvPh+v0Y8HnKMzCP1qpk1O/HavbVwP5Ng88EHh4gXZIkqWs98sgjW3Q//LCnN+osA5oWEbF7RLyw8RuYA9wFXAc0WirrAa6tv68DTq2tnR0BPFmrpN0IzImIPWtjAHNqmiRJkqRRYpWzre0LfL623jEZ+GRmLoyIW4GrI+I04EHgpJr/BuB4YAXwFPAegMxcGxEXAbfWfB/IzLXjNxuSJEmjb9ddd+VnP/vZFt1SJxnQtMjM+4FD26T3AUe1SU/gjH7GdSVw5WiXUZIkqVOag5l23dJ4s8qZJEmSpK5lQCNJkqQh22mnnQbslsaba6AkSZKGrPWZGZ+hUacZ0EiSJGnIfvrTnw7YLY03AxpJkiQN2cyZMwfslsabAY0kSZKG7JBDDhmwWxpvBjSSJHWhiJgSEddExHcj4t6IeF1E7BURiyJief3es+aNiJgfESsi4s6IOKxpPD01//KI6GlKf01ELKvDzI/6graRTEMTyy233DJgtzTeDGh2RJN2JiI2fabPPKDTJZIkDd+lwMLMfCnl/Wn3AucBN2XmLOCm2g1wHDCrfk4HLoMSnAAXAK8FDgcuaAQoNc/pTcPNrenDmoYmnqlTpw7YLY03X6y5I9rwHAeee/2mzgcuPqGDhZEkDVdE7AG8CXg3QGY+CzwbEfOAI2u2XmAJcC4wD1hQXwb9zXp3Z3rNuygz19bxLgLmRsQSYI/M/N+avgA4EfhSHdeQp5GZj4zJQlDHPPLIIwN2S+PNOzSSJI2jiNh9FEbzYmAN8G8RcXtEfLyOd99GAFG/96n5ZwCrmoZfXdMGSl/dJp0RTGMLEXF6RCyNiKVr1qwZ3lxLUhsGNJIkjYOIeH1E3EOpGkZEHBoRHx3h6CYDhwGXZeargZ+yuepX28m3ScsRpA9kSMNk5uWZOTszZ0+bNm2QUWp7NH369C2699tvvw6VRCoMaCRJGh+XAMcCfQCZ+R1KtbGRWA2szszG09jXUAKcR2tVMur3Y035928afibw8CDpM9ukM4JpaILp6+vbovvxxx/vUEmkwoBGkqRxkpmrWpI2jHA8PwRWRcRLatJRwD3AdUCjpbIe4Nr6+zrg1NoS2RHAk7W62I3AnIjYszYGMAe4sfb7cUQcUVs3O7VlXMOZhiaYY445ZovuOXPmdKgkUmGjAJIkjY9VEfF6ICNiF+AsavWzEToT+EQd1/3AeygXKq+OiNOAB4GTat4bgOOBFcBTNS+ZuTYiLgJurfk+0GggAPgj4CpgV0pjAF+q6R8azjQ08bz97W/nuuuu29T9tre9rYOlkQxoJEkaL39IaWq58cD9l4EzRjqyzLwDmN2m11Ft8mZ/08rMK4Er26QvBV7ZJr1vuNPQxHL11Vdv0f3Zz36W888/v0OlkaxyJknSuMjMxzPztzNz38zcJzPfVYMDqassXrx4i+5FixZ1qCRSYUAjSdI4iIjeiJjS1L1nRGx1Z0Ta3m3cuHHAbmm8GdBIkjQ+fikzn2h0ZOY64NUdLI8kTQgGNJIkjY+daktiAETEXvgsq7rQpEmTBuyWxps7UkmSxsffA9+IiGtq90nABztYHmlENmzYMGC3NN4MaCRJGgeZuSAilgJvBQL49cy8p8PFkqSuZ0AjSdIYiog9MvNHtYrZD4FPNvXbq+m9L5KkETCgkSRpbH0SOAG4Dcim9KjdL+5EoSRpojCgkSRpDGXmCRERwJsz88FOl0eSJhpbOZMkaYxlZgKf73Q5JGkiMqCRJGl8fDMifrnThZCkicaARpKk8fEWSlDz/Yi4MyKWRcSdnS6UNFz77LPPFt377rtvh0oiFT5DI0nS+Diu0wWQRsPjjz++RfeaNWs6VBKp8A5NGxExKSJuj4jra/fBEXFLRCyPiM9ExC41/Xm1e0Xtf1DTOM6v6fdFxLGdmRNJUqdFxPMj4r3AnwJzgYcy84HGp8PFk4Zt48aNA3ZL482Apr2zgXubui8GLsnMWcA64LSafhqwLjMPAS6p+YiIlwMnA6+gHLw+GhGTxqnskqTtSy8wG1hGuUvz950tjiRNLAY0LSJiJvCrwMdrd1De6nxNzdILnFh/z6vd1P5H1fzzgE9n5jOZ+QNgBXD4+MyBJGk78/LMfFdmfgx4B/ArnS6QJE0kBjRb+0fgz4DG/dOpwBOZub52rwZm1N8zgFUAtf+TNf+m9DbDSJJ2LM81fjQdSyRJo8SApklEnAA8lpm3NSe3yZqD9BtomNZpnh4RSyNiqQ/VSdKEdGhE/Kh+fgz8UuN3RPyo04WTpG5nK2dbegPw9og4Hng+sAfljs2UiJhcr6zNBB6u+VcD+wOrI2Iy8CJgbVN6Q/MwW8jMy4HLAWbPnt026JEkda/M9BlKSRpD3qFpkpnnZ+bMzDyI8lD/zZn528BXKPWeAXqAa+vv62o3tf/N9W3Q1wEn11bQDgZmAd8ap9mQJEmSdhgGNENzLnBORKygPCNzRU2/Apha088BzgPIzLuBq4F7gIXAGZm5YdxLPVSTdiYitvhMn3lAp0slSZIkDcoqZ/3IzCXAkvr7ftq0UpaZTwMn9TP8B4EPjl0JR9GG5zjw3Ou3SHrg4hM6VBhJkiRp6LxDI0mSJKlrGdBIkiRJ6loGNJIkSZK6lgGNJEmSpK5lQCNJkiSpaxnQSJIkSepaBjSSJEmSupYBjSRJkqSuZUAzAUyfeQARsekjSZIk7Sgmd7oA2nY/fGgVB557/abuBy4+oYOlkSRJksaPd2gkSZIkdS0DGkmSJEldy4BGkiRJUtcyoJEkSZLUtQxoJEmSJHUtAxpJkiRJXcuARpIkSVLXMqCRJEmS1LUMaCRJkiR1LQMaSZIkSV3LgEaSJElS1zKgkSRJktS1DGgkSepSETEpIm6PiOtr98ERcUtELI+Iz0TELjX9ebV7Re1/UNM4zq/p90XEsU3pc2vaiog4ryl92NOQpLFkQCNJUvc6G7i3qfti4JLMnAWsA06r6acB6zLzEOCSmo+IeDlwMvAKYC7w0RokTQL+GTgOeDlwSs077GlI0lgzoJEkqQtFxEzgV4GP1+4A3gpcU7P0AifW3/NqN7X/UTX/PODTmflMZv4AWAEcXj8rMvP+zHwW+DQwb4TTkKQxZUAjSVJ3+kfgz4CNtXsq8ERmrq/dq4EZ9fcMYBVA7f9kzb8pvWWY/tJHMg1JGlMGNJIkdZmIOAF4LDNva05ukzUH6Tda6YNNf5OIOD0ilkbE0jVr1rQZRJKGx4BGkqTu8wbg7RGxklId7K2UOzZTImJyzTMTeLj+Xg3sD1D7vwhY25zeMkx/6Y+PYBpbyMzLM3N2Zs6eNm3aSOZdkrZgQCNJUpfJzPMzc2ZmHkR5qP/mzPxt4CvAO2q2HuDa+vu62k3tf3NmZk0/ubZQdjAwC/gWcCswq7ZotkudxnV1mOFOQ5LGlAFNi4h4fkR8KyK+ExF3R8SFNX3UmsKUJGmMnAucExErKM+vXFHTrwCm1vRzgPMAMvNu4GrgHmAhcEZmbqjPwPwxcCOlFbWra95hT0OSxtrkwbPscJ4B3pqZP4mInYGvRcSXKDvnSzLz0xHxL5TmKS+jqZnKiDiZ0kzlb7U0hbkfsDgifiEzN3RipiRJE1NmLgGW1N/3U1ooa83zNHBSP8N/EPhgm/QbgBvapA97GpI0lrxD0yKLn9TOnesnGb2mMCVJkiSNEgOaNupLxe4AHgMWAd9n9JrCbJ2Wrb1IkiRJI2RA00atP/wqSusthwMva5etfo+kacvmadnaiyRJkjRCBjQDyMwnKPWSj2D0msKUJEmSNEoMaFpExLSImFJ/7wocTWnhZbSawpQkSZI0SmzlbGvTgd6ImEQJ+K7OzOsj4h7g0xHx18DtbNlM5b/XZirXUlo2IzPvjohGU5jrqU1hjvO8SJIkSROaAU2LzLwTeHWb9FFrClOSJEnS6LDKmSRJkqSuZUAjSZIkqWsZ0EiSJEnqWgY0kiRJkrqWAY0kSZKkrmVAI0mSJKlrGdBIkiRJ6loGNJIkSZK6lgGNJEmSpK5lQCNJkiSpaxnQSJIkSepaBjSSJEmSupYBjSRJkqSuZUAjSZIkqWsZ0EiSJEnqWgY0kiRJkrqWAY0kSZKkrmVAo/Ym7UxEbPpMn3lAp0skSZIkbWVypwug7dSG5zjw3Os3dT5w8QkdLIwkSZLUnndoJEmSJHUtAxpJkiRJXcuARpIkSVLXMqCRJEmS1LUMaCRJkiR1LQMaSZIkSV3LgEaSJElS1zKgkSRJktS1DGgkSZIkdS0DmhYRsX9EfCUi7o2IuyPi7Jq+V0Qsiojl9XvPmh4RMT8iVkTEnRFxWNO4emr+5RHR06l5kiRJkiYqA5qtrQf+b2a+DDgCOCMiXg6cB9yUmbOAm2o3wHHArPo5HbgMSgAEXAC8FjgcuKARBEmSJEkaHQY0LTLzkcz8dv39Y+BeYAYwD+it2XqBE+vvecCCLL4JTImI6cCxwKLMXJuZ64BFwNxxnBVJkiRpwjOgGUBEHAS8GrgF2DczH4ES9AD71GwzgFVNg62uaf2lS5IkSRolBjT9iIgXAP8JvDczfzRQ1jZpOUB663ROj4ilEbF0zZo1IyvseJi0MxGx6TN95gGdLpEkSZLE5E4XYHsUETtTgplPZObnavKjETE9Mx+pVcoeq+mrgf2bBp8JPFzTj2xJX9I6rcy8HLgcYPbs2VsFPNuNDc9x4LnXb+p84OITOlgYSZImjo985COsWLGi08XYJmeffXanizAkhxxyCGeeeWani6FR5h2aFhERwBXAvZn5D029rgMaLZX1ANc2pZ9aWzs7AniyVkm7EZgTEXvWxgDm1DRJkiRJo8Q7NFt7A/A7wLKIuKOm/TnwIeDqiDgNeBA4qfa7ATgeWAE8BbwHIDPXRsRFwK013wcyc+34zIIkSeoW3XbH4Mgjj9wq7dJLLx3/gkiVAU2LzPwa7Z9/ATiqTf4EzuhnXFcCV45e6SRJkiQ1s8qZJEldZjxeAh0Rr4mIZXWY+bVK9oimoYllyZIlA3ZL482ARpKk7jMeL4G+rOZtDNd4l9qwpiFJY82ARpKkLjPWL4Gu/fbIzP+tVasXtIxrONPQBHTooYdy6KGHendG2wUDGkmSutgYvQR6Rv3dms4IpiFJY8qARpKkLjWGL4Ee0suhhziNLTN1ywulJXUNAxpJkrrQQC+Brv2H+hLo/tJntkkfyTS2kJmXZ+bszJw9bdq0oc+wJPXDgEaSpC4z1i+Brv1+HBFH1Gmd2jKu4UxDksaU76GRJKn7jMdLoP8IuArYFfhS/TDcaUjSWDOgkSSpy4zHS6AzcynwyjbpfcOdhiSNJaucSZIkSepaBjSSJEmSupYBjSRJkqSuZUAjSZIkqWsZ0EiSJEnqWgY0kiRJkrqWAY0kSZKkrmVAI0mSJKlrGdBIkiRJ6loGNJIkSZK6lgGNJEmSpK5lQCNJkiSpaxnQSJIkSepakztdAEmSpNH0kY98hBUrVnS6GBNaY/meffbZHS7JxHbIIYdw5plndroY2z0DGkmSNKGsWLGCO+66lw277dXpokxYOz2bANx2/6MdLsnENemptZ0uQtcwoJEkSRPOht324mcvPb7TxZBGbNfv3tDpInQNn6GRJEmS1LUMaCRJkiR1LQMaSZIkSV3LgEaSJElS1zKgaRERV0bEYxFxV1PaXhGxKCKW1+89a3pExPyIWBERd0bEYU3D9NT8yyOipxPzIkmSJE10BjRbuwqY25J2HnBTZs4CbqrdAMcBs+rndOAyKAEQcAHwWuBw4IJGECRJkiRp9BjQtMjM/wZaG/6eB/TW373AiU3pC7L4JjAlIqYDxwKLMnNtZq4DFrF1kCRJkiRpG/kemqHZNzMfAcjMRyJin5o+A1jVlG91TesvXZIkjbGHHnqISU896Xs81NUmPdXHQw+t73QxuoJ3aLZNtEnLAdK3HkHE6RGxNCKWrlmzZlQLJ0mSJE103qEZmkcjYnq9OzMdeKymrwb2b8o3E3i4ph/Zkr6k3Ygz83LgcoDZs2e3DXokSdLQzZgxgx8+M5mfvfT4ThdFGrFdv3sDM2bs2+lidAXv0AzNdUCjpbIe4Nqm9FNra2dHAE/Wqmk3AnMiYs/aGMCcmiZJkiRpFHmHpkVEfIpyd2XviFhNaa3sQ8DVEXEa8CBwUs1+A3A8sAJ4CngPQGaujYiLgFtrvg9kZmtDA5IkSZK2kQFNi8w8pZ9eR7XJm8AZ/YznSuDKUSyaJEmSpBZWOdPITNqZiNj0mT7zgE6XSJIkSTsg79BoZDY8x4HnXr+p84GLT+hgYSRJ2tKkp9babPMY2unpHwGw8fl7dLgkE9ekp9YCNgowFAY0kiRpQjnkkEM6XYQJb8WKHwNwyIs94R47+7ouD5EBjSRJmlDOPPPMThdhwjv77LMBuPTSSztcEslnaCRJkiR1MQMaSZIkSV3LgEaSJElS1zKgkSRJktS1DGgkSfr/27v7uL/Huo/jr7dtZprb0JZtyNxWrFqLlK5KMZGLIi4memgVNpUiFV3kNkqIyl1Kye3lphq6lG4QuY/JmHKzUJa63Nts7+uP4zh1cs1l5/x+5/f32/l+Ph57OL+/3/c89zmP7Zzj8/0cx+eIiIiulYQmIiIiIiK6VhKaiIiIiIjoWkloIiIiIiKiayWhidYYNARJz/8aOWpM0xFFRERExAAwuOkAYjExby6r7f/T5y/vO2qrBoOJiIiIiIEiFZqIiIiIiOhaSWgiIiIiIqJrZclZREREtIykLYDjgEHAqbaPbDikjnfCCScwc+bMpsPok55499lnn4Yj6ZuxY8cyZcqUpsOIFkuFJiIiIlpC0iDgRGAisD6wk6T1m40q2mHYsGEMGzas6TAigFRoIiIionUmADNt/wlA0tnANsAdjUbV4VIxiHhlUqGJiIiIVlkVeKDX9az6WkRE2yShifbIuTQREQORFvCaX3CDNFnSDZJueOSRR/oprIhYnGXJWbRHzqWJiBiIZgGje12PAh7sfYPtk4GTAcaPH/+CZCciYlGkQtOFRo4a84LqR0RERIe4HlhL0hqSlgR2BO5PsmIAABGnSURBVC5pOKaIWMylQtOFHv7LA91X/ahL0HqMWHU0D826v8GAIiKi1Ww/J2lv4HJK2+bTbU9vOKyIWMwloYn+kSVoEREDgu1pwLSm44iIgSNLziIiIiIiomsloYlmpAtaRERERLRAlpxFM7IELSIiIiJaIBWaNpK0haQZkmZK+kLT8XS0F1VsBg8dlgpORERERLysVGjaRNIg4ETgfZS+/NdLusT2Hc1G1qEWULFJBSciIiIiXk4qNO0zAZhp+0+25wBnA9s0HFP3SgUnIiIiIhYgFZr2WRV4oNf1LOBtDcXS/V6ugnPMti8452bQkksxb84zC32dc3EiIiIiupNsNx3DYknS9sDmtveo15OACbanvOi+ycDkerkOMONlvvRKwOwWh/tKdFo80HkxdVo80HkxNR3ParZXbvD3jxiQJD0C3Nd0HLHImv63O16Zxeb/fanQtM8sYHSv61HAgy++yfbJwMkL+0Ul3WB7/CsPrzU6LR7ovJg6LR7ovJg6LZ6I6B+Ly2RqoMq/3dEpsoemfa4H1pK0hqQlgR2BSxqOKSIiIiJisZIKTZvYfk7S3sDlwCDgdNvTGw4rIiIiImKxkoSmjWxPA6a1+Msu9PK0ftJp8UDnxdRp8UDnxdRp8URExMvLv93REdIUICIiIiIiulb20ERERERERNdKQtMlJGV5YERERETEi2TJWYericyRwBDgJ7avaDikV0zSMADbT9drueG/iJKWAubYnt9kHD0yRouuE8YqIiIi+k8qNB1MkoDjgZHA74H9Je0laWizkS06SZ8C7gZOkHQIQNOTT0lTgNuBY+pBp0hq7GcjY9Q3knaR9A1Ju0LzYxURERH9K8uYOtsywDhgc9uPS5oNbAlsD/yw0cgWgaS1gR2AdwJzgF9IugW4sKlJqKTxlDOCtgKWA86XNMP2rxuKJ2PUB5J2BPYFDgUOkrQCcJHt+1KpiYiIGBg64glrLJjtx4B7gd3qS1cDNwMbSxrRUFh9Imn5XpfPAU8AT9n+C3AgMAlYq59jGt7rciil8jDT9nXAIcAh/blnKWP0irwHONH2BcBkYAywZZKZiIiIgSMJTee7EBgnaaTtJ4DbKE/uRzYb1v9P0mBJxwBXSPpsfcr/JPAosAqA7fMok/et6ueon2K6SNLuklYFngZeAyxdYzqF8nOxR/2ctv2MZIwWKb5PS5ok6U31pZuAN9YE5rp6vSYwvr9iioiIiGYloel8VwF/p1ZpbN8IvBUY1mBMC+NTwDrALsBc4LuUifo/gS0kLVvv+w7wCeiXvQ8HAK8DDgLWBY6lVLwGATv1uu9gYK8aUzs3wGeMFpKkZSX9kLLk8jXAuZLWpFQw51KW6AH8itJA49X189qaAEZERETzktB0ONsPARcBEyVtL2l14BnK0qSO0tOZqz6xXxo4x/adtk8AZgBfA44C3gW8DcD21cCtkka3KabB9b9DgZWBo21fAxxGGcfPUSbxH5fUs6zrBuAaScu1IZ6M0SKGCYwAtrN9DHAusB/wV+BxYFNJK9RlegLeDWkQEBERMRAkoekCdXJ5BDARuIyy6fn3zUb1L5JGSfoecJKkTeoT+yH866k5lArDJMqT/jOAj0o6UtI5lIn9wy2OabSkU4BDJa1r+1lgSaCnE9ZjwOGU6siDlAnyFyVNBU6lbH5/rIXxZIz6FtuQ2tFvXUmvoiQp9wHr11u+QqnUjAGupCRiB9f3lgLuaEdcERER0XlyDk0XkTSE8tC5Y6oz9en+RZRlSfcCm1L2MZwK3A9sZPvueu9XgSVt71+XC30MeML2ES2OaRngYuDXwHxgQ+AHwHXAb4GJtu+RNIhShbgHOJ2y72IP4H7bX21hPBmjvsU2of5eMykVmHm295R0BvAL4Dzbz9QOZ3vY3kzSysDJwErAI8Ak20+2I76IiIjoLJ3QpSgWku25TcewAKsDg20fCCDpNuCLwC8prXS/S+lEBXAX5Uk6dbL85TYtCVoTGGr74BrTR4CtKcnDaZSzfT5ge56kOcAztucB10m6oX7cSquTMeqLkcBltj9X2zD/RNLulL1E+wE3AnfYPlvS5yVtavs3knYGlrY9u42xRURERIfJkrPoE0nvkPRtST0bwmcCK0jatt4yHfgZ8DnbxwJzJB0m6cOUTeRzer5WqybqkjaR9HVJ29evewswV1JPknA15Wn/dsDRwGqS9q3vbwY8PzlvxUQ9Y9Tn2EZI2kL/agM9Fni2/l7/AKYCR1ISmbsoS/E2Uml3fS9wZ733qSQzERERA08Smlhokt4MfJuyXGqipOMlrUOZAE8CqMt8rqZMlsdQ9oXcBnwcOM32t1oc0/spFY77gD0lHSVpNeA84AM1plnArcAKde/KrpSk4TDg+7bPamE8GaO+xTaV0mBgCmV/0XjgJ8BuPQmO7ZuA/wa+ROm+dk+N61rgTtt/a0dsERER0R2yhyYWmqRPAhNsf0zSSGBvyhkpPwf2BG63faykpSh7Rvau1QnqOSEt/8smaT9glbo8aXXKJvafAv+gTNavtv1jSa+hNFR4r+1H2xVTxqhPcQ0GjgNOsj1d0h6Uxhd7AF8HnrM9ud77b5SEcK+6f2Yt4FHbf29HbBEREdE9UqGJlyRpB5UDH99eX7oJGC5pRG0nfSXlvI9RwEnAVEnvpOwHeRWlWxfQ0qVT20raQ9LY+tLM8rJWtH0vMI1yTs9jlD0q+0laj7Lp/SF6nd/TipgyRn2O7XWSRvV8eUp76mXq9cWUKtEXKBWb90uaWN9bG/ib7WdqXHcnmYmIiAhIQhMLIGmQpIOA/etL35W0NeUU+3spk1Aohxg+DqzmcuDnocC2lBbTh9qe0cKYhkg6nrLsaG3gVEmbALMorYbXqbeeTel0tart/wJ+XL+P44Bj6zklrYgnY9S32JasXcouA86UNLnuxTmVkrxg+xFK1Wp1ShL4aWAbSVcC+1A6sEVERES8QLqcxf9RO1utA+xr+1eS7qdMOj9PeYI/TtJttu+QNAP4JHC87dPatUTJ9lxJKwG72L5T0m7ACcB7KRvWN5I0y/YDkq4FdgfOtf01ScNsP93ieDJGfbMhMNz22jXJmiwJShvmt0uaaPtSYDalcjTa9kWSptX4r+jQLn8RERHRsFRoAgBJu0p6V+0cBeX8jxUkDbZ9PmUj9maUCegzlEoDwKrAtb02cLdsoi7pQ5LGSVpC0orAc8BQSYNsn0E5aHIHyvkjawCfrZ+6ImUTOTWmlkzUM0Z9jm2UatZCWVo3tiZzV1MqNWtRluKdTzkoE9sPAqtQKkrYnmP70iQzERER8VLSFGAAq5PNEcBZlMMV76Hs6/gEpVXuYEpV4Z+S1qUsVdrC9sOSTqec1L4KsFPPxvYWxTSGMsl9DHgU+CNwCOUckjttH1PvHQdcWu9fCTiGcobJq2pMf2pRTCMo3/s8MkYLE98Y4AzK2PwZ+E/KUrwvA5favrQmX1MpG/uPl3Qu8BTlfJy5wG627291bBEREbH4SUIzQNUn+PMkrQ0cZHuXWkE4HhgK7AucQ2mPe4Ptp+qk83e1S9cQYPm676FVMS1r+7G6wX4Xl9Ph16FMfGdTDnycBmwJPFSXWJ0PnGP7PElDgZF143sr4nktpXXxCsBXOmSMhtt+QtLGwM62925yjHrF9fwyOklHUApRX5R0FCVJ+TywI6VS8x3bsyXtCmxj+0OSlgZeB2xo+0etjC0iIiIWb1lyNsBIGizpcOBwSe+ibBSfB2D7OUqb4a0py6TOokxCt66fPhe4pt47t8UT9b2A30han7IMaWR96x7gKMqBj6YkEAcAG9T3lwBuqTE924qJel2+dTjlnJM3AON63mtqjHr9uV0oaRdgG2DZ+na/j9ECDOv1sSlL3bC9PzAEeDtwM7AcsHO97yJgeUnLuRyKeXuSmYiIiOirJDQDSE1gbqRUHGYCX6VMwN8taQKAy6GKBwNH2/4+5fyUXSXdTFlCdFuLY+rZY7EMZd/JZOACYLykN9l+ri49+gGlne8RwN3AgZJup3QQe6CVMVHOO1mXUi34FfAz4B0NjtEKlMRpeeCbwL9TOn5tJmlcQ2PUE9t7JV0FnCipJ1F5HJgvqSfhOomSxNwMXAh8vFZxfle/jyfaEVtEREQMDFlyNoConH+yuu0z6/VJlMn308AU22+RtARlz8e3gM/UjlgjgKXbsd+ixrEE5SDFmyjns5xLads7yfbmkgZRnvDvTOkq9qSkNYElbf+xxbGIkuhdUbuXbQzcQT0Xxfam/T1GkkYDF9ieUK/PpHQveyuwue0P9ucY9YprRUqy93Xg78BngMspTRG+Bhxge3q99wrgYtsnSHo98DbgsdpMISIiImKRpW3zwHIj8Pue/TPA1cAbbB8g6dOSptQJ5yhgru0HAGw/3K6AJC1he76k2ZSN4z8HdqFsJD9a0n/YPqvusVjK9pM1pnvaEY9tq7Q+3k7SG4HdgLsoFY5xdd/HDynL4vpljGrC9JTKOS6jKN3KhlM2+28iaUfbZ/fHGNVkrqdK9VpKQnxh3Y/1F0rV5QfAdODDkubXhOpsynIzapIzvdWxRURExMCUJWcDSN2n8GxNZgDeB/Ts8dgdWE/STykHLd7UTzHNrx++kfJ0/zLK3o+zKEuVdqob7U+i/w5WPBF4C/B6228BDgLupySEGwCX1Pj6ZYyq7Sl7cx60vSalOjSccnDntnWMvk0bx0jS7pRDOg+pLz0BbEzpnobtuyjVtW9SWlYPB46U9BnKGN7artgiIiJi4MqSswGoLk8yZbnQFNszJY2ldMl6A/Bnt+G0+JeJ6QDKvpVxwP9Q9vZsZftpSR8Ebu6phvRDLEtRkoMNbb+5vjaZsvH9eODdwIwGxmg3YAPbn63Xx1CSrIsp59+0bYwkDadUpq4EPkpp+TxD0vcpy9p2qvctS1lyth3lnJ4PUZbCne1y/kxERERES6VCMzDNp3Semg1sUKsyBwLzbV/V3xP1qmdfylTbm1Im6lMBbF/SX8lM/f2eoWyuH6RycOV6lE5mc138sqExmgmMkrSRpFWACcAStfLW1jGy/QTlz+Y4yrLAnirNnpTmBBvX66coHdXkcijmj21PSTITERER7ZIKzQAlaSPKEqZrgO/ZPq3heIa5nlZfN+avYvuvDcf0DkqTgq2AU2yf0nA8SwGforSIXoVyoOfJDcQxgrLs7mDbP6stt7ekHPQ5pn480faj/R1bREREDDxJaAaouvF/EvAN2882HU8PSYPrWS8do1cThY4gaQ1glu25DcbwCcrhp++s1xMpS/FWBb7QnxW1iIiIGNiS0EREn/TqTHc+5QDN+cCpwG3OPygRERHRz7KHJiL6pCYzS1OWvX0EmGn7D0lmIiIiogk5hyYiFsWelLbV7+ukJYsREREx8GTJWUT0Wc+ys6bjiIiIiEhCExERERERXSt7aCIiIiIiomsloYmIiIiIiK6VhCYiIiIiIrpWEpqIiIiIiOhaSWgiXoKkeZJukXS7pPPq2SsLum+apOX7O76IiIiISJeziJck6Qnbw+vHPwJutP2NXu+L8jOU9sURERERDUmFJmLh/BYYK2l1SX+UdBLlYMnRku6VtBKApF0l/UHSrZLOrK+tLOkCSdfXX5s0+H1ERERELFYGNx1ARKeTNBiYCFxWX1oH2N32nvX9nvteD3wJ2MT2bEkr1vuPA461fZWkMcDlwHr9+C1ERERELLaS0ES8tGGSbqkf/xY4DXgtcJ/taxdw/3uA823PBrD9aH19M2D9nsQHWFbSMrYfb1/oEREREQNDEpqIl/a07XG9X6hJyZMvcb+ABW1KWwLY2PbTrQ0vIiIiIrKHJqJ1fgHsIOnVAL2WnP0c2LvnJknjFvC5EREREbEIktBEtIjt6cBhwK8l3Qr0dESbCoyvzQLuAD7ZVIwRERERi5u0bY6IiIiIiK6VCk1ERERERHStJDQREREREdG1ktBERERERETXSkITERERERFdKwlNRERERER0rSQ0ERERERHRtZLQRERERERE10pCExERERERXet/AVbGrNCsHg0MAAAAAElFTkSuQmCC">
            <a:extLst>
              <a:ext uri="{FF2B5EF4-FFF2-40B4-BE49-F238E27FC236}">
                <a16:creationId xmlns:a16="http://schemas.microsoft.com/office/drawing/2014/main" id="{A4DDFC3C-C1AE-4203-8A9B-D0EAF2505D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5" name="Group 14">
            <a:extLst>
              <a:ext uri="{FF2B5EF4-FFF2-40B4-BE49-F238E27FC236}">
                <a16:creationId xmlns:a16="http://schemas.microsoft.com/office/drawing/2014/main" id="{3577855B-06E0-4000-B9BF-1FB9263AB349}"/>
              </a:ext>
            </a:extLst>
          </p:cNvPr>
          <p:cNvGrpSpPr/>
          <p:nvPr/>
        </p:nvGrpSpPr>
        <p:grpSpPr>
          <a:xfrm>
            <a:off x="4759791" y="685800"/>
            <a:ext cx="3044826" cy="2400657"/>
            <a:chOff x="6205272" y="1603283"/>
            <a:chExt cx="3044826" cy="2400657"/>
          </a:xfrm>
        </p:grpSpPr>
        <p:sp>
          <p:nvSpPr>
            <p:cNvPr id="12" name="Rectangle 11">
              <a:extLst>
                <a:ext uri="{FF2B5EF4-FFF2-40B4-BE49-F238E27FC236}">
                  <a16:creationId xmlns:a16="http://schemas.microsoft.com/office/drawing/2014/main" id="{67BCBFFA-EA58-45F5-BEAA-D155B01E3D07}"/>
                </a:ext>
              </a:extLst>
            </p:cNvPr>
            <p:cNvSpPr/>
            <p:nvPr/>
          </p:nvSpPr>
          <p:spPr>
            <a:xfrm>
              <a:off x="6205272" y="1972615"/>
              <a:ext cx="3044826" cy="2031325"/>
            </a:xfrm>
            <a:prstGeom prst="rect">
              <a:avLst/>
            </a:prstGeom>
          </p:spPr>
          <p:txBody>
            <a:bodyPr wrap="square">
              <a:spAutoFit/>
            </a:bodyPr>
            <a:lstStyle/>
            <a:p>
              <a:r>
                <a:rPr lang="en-US" dirty="0"/>
                <a:t>mean     $1,050,173.34</a:t>
              </a:r>
            </a:p>
            <a:p>
              <a:r>
                <a:rPr lang="en-US" dirty="0" err="1"/>
                <a:t>std</a:t>
              </a:r>
              <a:r>
                <a:rPr lang="en-US" dirty="0"/>
                <a:t>          $641,467.13</a:t>
              </a:r>
            </a:p>
            <a:p>
              <a:r>
                <a:rPr lang="en-US" dirty="0"/>
                <a:t>min         $85,000.00</a:t>
              </a:r>
              <a:endParaRPr lang="en-US" i="1" dirty="0"/>
            </a:p>
            <a:p>
              <a:r>
                <a:rPr lang="en-US" i="1" dirty="0"/>
                <a:t>25%         </a:t>
              </a:r>
              <a:r>
                <a:rPr lang="en-US" dirty="0"/>
                <a:t>$635,000.00</a:t>
              </a:r>
            </a:p>
            <a:p>
              <a:r>
                <a:rPr lang="en-US" i="1" dirty="0"/>
                <a:t>50%         </a:t>
              </a:r>
              <a:r>
                <a:rPr lang="en-US" dirty="0"/>
                <a:t>$870,000.00</a:t>
              </a:r>
            </a:p>
            <a:p>
              <a:r>
                <a:rPr lang="en-US" i="1" dirty="0"/>
                <a:t>75%</a:t>
              </a:r>
              <a:r>
                <a:rPr lang="en-US" dirty="0"/>
                <a:t>         $1,295,000.00</a:t>
              </a:r>
            </a:p>
            <a:p>
              <a:r>
                <a:rPr lang="en-US" dirty="0"/>
                <a:t>max        $11,200,000.00</a:t>
              </a:r>
            </a:p>
          </p:txBody>
        </p:sp>
        <p:sp>
          <p:nvSpPr>
            <p:cNvPr id="13" name="TextBox 12">
              <a:extLst>
                <a:ext uri="{FF2B5EF4-FFF2-40B4-BE49-F238E27FC236}">
                  <a16:creationId xmlns:a16="http://schemas.microsoft.com/office/drawing/2014/main" id="{CCD9C55F-F23A-4E00-95B6-798A19371AA1}"/>
                </a:ext>
              </a:extLst>
            </p:cNvPr>
            <p:cNvSpPr txBox="1"/>
            <p:nvPr/>
          </p:nvSpPr>
          <p:spPr>
            <a:xfrm>
              <a:off x="6956627" y="1603283"/>
              <a:ext cx="1037723" cy="369332"/>
            </a:xfrm>
            <a:prstGeom prst="rect">
              <a:avLst/>
            </a:prstGeom>
            <a:noFill/>
          </p:spPr>
          <p:txBody>
            <a:bodyPr wrap="square" rtlCol="0">
              <a:spAutoFit/>
            </a:bodyPr>
            <a:lstStyle/>
            <a:p>
              <a:r>
                <a:rPr lang="en-US" dirty="0"/>
                <a:t>PRICE</a:t>
              </a:r>
            </a:p>
          </p:txBody>
        </p:sp>
      </p:grpSp>
      <p:sp>
        <p:nvSpPr>
          <p:cNvPr id="17" name="Slide Number Placeholder 16">
            <a:extLst>
              <a:ext uri="{FF2B5EF4-FFF2-40B4-BE49-F238E27FC236}">
                <a16:creationId xmlns:a16="http://schemas.microsoft.com/office/drawing/2014/main" id="{0ECCA01C-F63C-42B0-8A0A-A8627A8A5D58}"/>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276157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1ECD48A-A6CE-48F3-8E89-3399C9938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Single Corner Snipped 24">
            <a:extLst>
              <a:ext uri="{FF2B5EF4-FFF2-40B4-BE49-F238E27FC236}">
                <a16:creationId xmlns:a16="http://schemas.microsoft.com/office/drawing/2014/main" id="{0A3F7A1B-3080-4A65-A240-2E1A6EF84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5"/>
            <a:ext cx="12188952" cy="5571071"/>
          </a:xfrm>
          <a:prstGeom prst="snip1Rect">
            <a:avLst>
              <a:gd name="adj" fmla="val 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generated with high confidence">
            <a:extLst>
              <a:ext uri="{FF2B5EF4-FFF2-40B4-BE49-F238E27FC236}">
                <a16:creationId xmlns:a16="http://schemas.microsoft.com/office/drawing/2014/main" id="{4D30BA67-9BAF-4C19-83A4-2AE3EDDD152B}"/>
              </a:ext>
            </a:extLst>
          </p:cNvPr>
          <p:cNvPicPr>
            <a:picLocks noChangeAspect="1"/>
          </p:cNvPicPr>
          <p:nvPr/>
        </p:nvPicPr>
        <p:blipFill>
          <a:blip r:embed="rId2"/>
          <a:stretch>
            <a:fillRect/>
          </a:stretch>
        </p:blipFill>
        <p:spPr>
          <a:xfrm>
            <a:off x="2289471" y="-5"/>
            <a:ext cx="6828506" cy="5571071"/>
          </a:xfrm>
          <a:prstGeom prst="rect">
            <a:avLst/>
          </a:prstGeom>
        </p:spPr>
      </p:pic>
      <p:sp>
        <p:nvSpPr>
          <p:cNvPr id="2" name="Slide Number Placeholder 1">
            <a:extLst>
              <a:ext uri="{FF2B5EF4-FFF2-40B4-BE49-F238E27FC236}">
                <a16:creationId xmlns:a16="http://schemas.microsoft.com/office/drawing/2014/main" id="{13B1D419-F52A-4A93-B165-00F75FCC36F4}"/>
              </a:ext>
            </a:extLst>
          </p:cNvPr>
          <p:cNvSpPr>
            <a:spLocks noGrp="1"/>
          </p:cNvSpPr>
          <p:nvPr>
            <p:ph type="sldNum" sz="quarter" idx="12"/>
          </p:nvPr>
        </p:nvSpPr>
        <p:spPr>
          <a:xfrm>
            <a:off x="10363200" y="5753573"/>
            <a:ext cx="1142245" cy="669925"/>
          </a:xfrm>
        </p:spPr>
        <p:txBody>
          <a:bodyPr>
            <a:normAutofit/>
          </a:bodyPr>
          <a:lstStyle/>
          <a:p>
            <a:pPr>
              <a:spcAft>
                <a:spcPts val="600"/>
              </a:spcAft>
            </a:pPr>
            <a:r>
              <a:rPr lang="en-US"/>
              <a:t>6</a:t>
            </a:r>
          </a:p>
        </p:txBody>
      </p:sp>
      <p:sp>
        <p:nvSpPr>
          <p:cNvPr id="5" name="TextBox 4">
            <a:extLst>
              <a:ext uri="{FF2B5EF4-FFF2-40B4-BE49-F238E27FC236}">
                <a16:creationId xmlns:a16="http://schemas.microsoft.com/office/drawing/2014/main" id="{C08E002E-07C6-46EF-9891-EBB37F23AD09}"/>
              </a:ext>
            </a:extLst>
          </p:cNvPr>
          <p:cNvSpPr txBox="1"/>
          <p:nvPr/>
        </p:nvSpPr>
        <p:spPr>
          <a:xfrm>
            <a:off x="884301" y="5883096"/>
            <a:ext cx="10420350" cy="646331"/>
          </a:xfrm>
          <a:prstGeom prst="rect">
            <a:avLst/>
          </a:prstGeom>
          <a:noFill/>
        </p:spPr>
        <p:txBody>
          <a:bodyPr wrap="square" rtlCol="0">
            <a:spAutoFit/>
          </a:bodyPr>
          <a:lstStyle/>
          <a:p>
            <a:pPr algn="ctr"/>
            <a:r>
              <a:rPr lang="en-US" dirty="0"/>
              <a:t>The Southern Metropolitan area has the highest median price and also contains the max price in the dataset.</a:t>
            </a:r>
          </a:p>
        </p:txBody>
      </p:sp>
    </p:spTree>
    <p:extLst>
      <p:ext uri="{BB962C8B-B14F-4D97-AF65-F5344CB8AC3E}">
        <p14:creationId xmlns:p14="http://schemas.microsoft.com/office/powerpoint/2010/main" val="1226824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1ECD48A-A6CE-48F3-8E89-3399C9938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Single Corner Snipped 17">
            <a:extLst>
              <a:ext uri="{FF2B5EF4-FFF2-40B4-BE49-F238E27FC236}">
                <a16:creationId xmlns:a16="http://schemas.microsoft.com/office/drawing/2014/main" id="{0A3F7A1B-3080-4A65-A240-2E1A6EF84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5"/>
            <a:ext cx="12188952" cy="5571071"/>
          </a:xfrm>
          <a:prstGeom prst="snip1Rect">
            <a:avLst>
              <a:gd name="adj" fmla="val 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video game&#10;&#10;Description generated with high confidence">
            <a:extLst>
              <a:ext uri="{FF2B5EF4-FFF2-40B4-BE49-F238E27FC236}">
                <a16:creationId xmlns:a16="http://schemas.microsoft.com/office/drawing/2014/main" id="{2CFFC62B-CC13-4A41-B0AF-E07F48752023}"/>
              </a:ext>
            </a:extLst>
          </p:cNvPr>
          <p:cNvPicPr>
            <a:picLocks noChangeAspect="1"/>
          </p:cNvPicPr>
          <p:nvPr/>
        </p:nvPicPr>
        <p:blipFill>
          <a:blip r:embed="rId2"/>
          <a:stretch>
            <a:fillRect/>
          </a:stretch>
        </p:blipFill>
        <p:spPr>
          <a:xfrm>
            <a:off x="1371600" y="285750"/>
            <a:ext cx="9372599" cy="5105400"/>
          </a:xfrm>
          <a:prstGeom prst="rect">
            <a:avLst/>
          </a:prstGeom>
        </p:spPr>
      </p:pic>
      <p:sp>
        <p:nvSpPr>
          <p:cNvPr id="2" name="Slide Number Placeholder 1">
            <a:extLst>
              <a:ext uri="{FF2B5EF4-FFF2-40B4-BE49-F238E27FC236}">
                <a16:creationId xmlns:a16="http://schemas.microsoft.com/office/drawing/2014/main" id="{0270ECB6-D5B2-4F1D-B7F6-AC919B4BEEBC}"/>
              </a:ext>
            </a:extLst>
          </p:cNvPr>
          <p:cNvSpPr>
            <a:spLocks noGrp="1"/>
          </p:cNvSpPr>
          <p:nvPr>
            <p:ph type="sldNum" sz="quarter" idx="12"/>
          </p:nvPr>
        </p:nvSpPr>
        <p:spPr>
          <a:xfrm>
            <a:off x="10363200" y="5753573"/>
            <a:ext cx="1142245" cy="669925"/>
          </a:xfrm>
        </p:spPr>
        <p:txBody>
          <a:bodyPr>
            <a:normAutofit/>
          </a:bodyPr>
          <a:lstStyle/>
          <a:p>
            <a:pPr>
              <a:spcAft>
                <a:spcPts val="600"/>
              </a:spcAft>
            </a:pPr>
            <a:r>
              <a:rPr lang="en-US"/>
              <a:t>7</a:t>
            </a:r>
          </a:p>
        </p:txBody>
      </p:sp>
      <p:sp>
        <p:nvSpPr>
          <p:cNvPr id="5" name="TextBox 4">
            <a:extLst>
              <a:ext uri="{FF2B5EF4-FFF2-40B4-BE49-F238E27FC236}">
                <a16:creationId xmlns:a16="http://schemas.microsoft.com/office/drawing/2014/main" id="{C8124E4A-7FFB-4CF8-9203-9D8C8965A17A}"/>
              </a:ext>
            </a:extLst>
          </p:cNvPr>
          <p:cNvSpPr txBox="1"/>
          <p:nvPr/>
        </p:nvSpPr>
        <p:spPr>
          <a:xfrm>
            <a:off x="527538" y="6005146"/>
            <a:ext cx="10524393" cy="369332"/>
          </a:xfrm>
          <a:prstGeom prst="rect">
            <a:avLst/>
          </a:prstGeom>
          <a:noFill/>
        </p:spPr>
        <p:txBody>
          <a:bodyPr wrap="square" rtlCol="0">
            <a:spAutoFit/>
          </a:bodyPr>
          <a:lstStyle/>
          <a:p>
            <a:pPr algn="ctr"/>
            <a:r>
              <a:rPr lang="en-US" dirty="0"/>
              <a:t>The method of sale does not seem to effect the median price for housing. </a:t>
            </a:r>
          </a:p>
        </p:txBody>
      </p:sp>
    </p:spTree>
    <p:extLst>
      <p:ext uri="{BB962C8B-B14F-4D97-AF65-F5344CB8AC3E}">
        <p14:creationId xmlns:p14="http://schemas.microsoft.com/office/powerpoint/2010/main" val="3209765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1ECD48A-A6CE-48F3-8E89-3399C9938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Single Corner Snipped 17">
            <a:extLst>
              <a:ext uri="{FF2B5EF4-FFF2-40B4-BE49-F238E27FC236}">
                <a16:creationId xmlns:a16="http://schemas.microsoft.com/office/drawing/2014/main" id="{0A3F7A1B-3080-4A65-A240-2E1A6EF84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5"/>
            <a:ext cx="12188952" cy="5571071"/>
          </a:xfrm>
          <a:prstGeom prst="snip1Rect">
            <a:avLst>
              <a:gd name="adj" fmla="val 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CFABFB8-96AC-4A34-8D03-2D82B988273F}"/>
              </a:ext>
            </a:extLst>
          </p:cNvPr>
          <p:cNvPicPr>
            <a:picLocks noChangeAspect="1"/>
          </p:cNvPicPr>
          <p:nvPr/>
        </p:nvPicPr>
        <p:blipFill>
          <a:blip r:embed="rId2"/>
          <a:stretch>
            <a:fillRect/>
          </a:stretch>
        </p:blipFill>
        <p:spPr>
          <a:xfrm>
            <a:off x="888022" y="95246"/>
            <a:ext cx="9645162" cy="5475819"/>
          </a:xfrm>
          <a:prstGeom prst="rect">
            <a:avLst/>
          </a:prstGeom>
        </p:spPr>
      </p:pic>
      <p:sp>
        <p:nvSpPr>
          <p:cNvPr id="2" name="Slide Number Placeholder 1">
            <a:extLst>
              <a:ext uri="{FF2B5EF4-FFF2-40B4-BE49-F238E27FC236}">
                <a16:creationId xmlns:a16="http://schemas.microsoft.com/office/drawing/2014/main" id="{A9B4C6B7-1E47-4131-B8DD-09604B73FE9C}"/>
              </a:ext>
            </a:extLst>
          </p:cNvPr>
          <p:cNvSpPr>
            <a:spLocks noGrp="1"/>
          </p:cNvSpPr>
          <p:nvPr>
            <p:ph type="sldNum" sz="quarter" idx="12"/>
          </p:nvPr>
        </p:nvSpPr>
        <p:spPr>
          <a:xfrm>
            <a:off x="10363200" y="5753573"/>
            <a:ext cx="1142245" cy="669925"/>
          </a:xfrm>
        </p:spPr>
        <p:txBody>
          <a:bodyPr>
            <a:normAutofit/>
          </a:bodyPr>
          <a:lstStyle/>
          <a:p>
            <a:pPr>
              <a:spcAft>
                <a:spcPts val="600"/>
              </a:spcAft>
            </a:pPr>
            <a:r>
              <a:rPr lang="en-US"/>
              <a:t>8</a:t>
            </a:r>
          </a:p>
        </p:txBody>
      </p:sp>
      <p:sp>
        <p:nvSpPr>
          <p:cNvPr id="6" name="TextBox 5">
            <a:extLst>
              <a:ext uri="{FF2B5EF4-FFF2-40B4-BE49-F238E27FC236}">
                <a16:creationId xmlns:a16="http://schemas.microsoft.com/office/drawing/2014/main" id="{5BBBFFA6-B32C-4D5B-BB80-1D29F5D668D0}"/>
              </a:ext>
            </a:extLst>
          </p:cNvPr>
          <p:cNvSpPr txBox="1"/>
          <p:nvPr/>
        </p:nvSpPr>
        <p:spPr>
          <a:xfrm>
            <a:off x="1096049" y="5899637"/>
            <a:ext cx="9996854" cy="646331"/>
          </a:xfrm>
          <a:prstGeom prst="rect">
            <a:avLst/>
          </a:prstGeom>
          <a:noFill/>
        </p:spPr>
        <p:txBody>
          <a:bodyPr wrap="square" rtlCol="0">
            <a:spAutoFit/>
          </a:bodyPr>
          <a:lstStyle/>
          <a:p>
            <a:pPr algn="ctr"/>
            <a:r>
              <a:rPr lang="en-US"/>
              <a:t>The Bayside and Boroodara council areas are the two that have the highest median price for council areas.</a:t>
            </a:r>
          </a:p>
        </p:txBody>
      </p:sp>
    </p:spTree>
    <p:extLst>
      <p:ext uri="{BB962C8B-B14F-4D97-AF65-F5344CB8AC3E}">
        <p14:creationId xmlns:p14="http://schemas.microsoft.com/office/powerpoint/2010/main" val="276245746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553</TotalTime>
  <Words>1827</Words>
  <Application>Microsoft Office PowerPoint</Application>
  <PresentationFormat>Widescreen</PresentationFormat>
  <Paragraphs>222</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Century Gothic</vt:lpstr>
      <vt:lpstr>Wingdings 3</vt:lpstr>
      <vt:lpstr>Slice</vt:lpstr>
      <vt:lpstr>Predicting housing prices in Melbourne, Australia</vt:lpstr>
      <vt:lpstr>Variable description</vt:lpstr>
      <vt:lpstr>Exploring the data</vt:lpstr>
      <vt:lpstr>Exploring the data</vt:lpstr>
      <vt:lpstr>Exploring the data</vt:lpstr>
      <vt:lpstr>Exploring the data</vt:lpstr>
      <vt:lpstr>PowerPoint Presentation</vt:lpstr>
      <vt:lpstr>PowerPoint Presentation</vt:lpstr>
      <vt:lpstr>PowerPoint Presentation</vt:lpstr>
      <vt:lpstr>PowerPoint Presentation</vt:lpstr>
      <vt:lpstr>Exploring the data</vt:lpstr>
      <vt:lpstr>Exploring the data</vt:lpstr>
      <vt:lpstr>Exploring the data</vt:lpstr>
      <vt:lpstr>Exploring the Data</vt:lpstr>
      <vt:lpstr>Exploring the data</vt:lpstr>
      <vt:lpstr>Models</vt:lpstr>
      <vt:lpstr>Models built on imputed dataset</vt:lpstr>
      <vt:lpstr>Models – Random Forest Regression</vt:lpstr>
      <vt:lpstr>Models – K nearest neighbors regression</vt:lpstr>
      <vt:lpstr>Models – Support Vector Regression</vt:lpstr>
      <vt:lpstr>Model – linear regression</vt:lpstr>
      <vt:lpstr>Model – linear regression</vt:lpstr>
      <vt:lpstr>Models built on Dropped dataset</vt:lpstr>
      <vt:lpstr>Models – Final random forest regression</vt:lpstr>
      <vt:lpstr>Model – final random forest regression</vt:lpstr>
      <vt:lpstr>Models – linear regression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housing prices in Melbourne, Australia</dc:title>
  <dc:creator>Lauren Elisabeth Hutcheson</dc:creator>
  <cp:lastModifiedBy>Lauren Elisabeth Hutcheson</cp:lastModifiedBy>
  <cp:revision>39</cp:revision>
  <dcterms:created xsi:type="dcterms:W3CDTF">2018-11-13T18:28:41Z</dcterms:created>
  <dcterms:modified xsi:type="dcterms:W3CDTF">2018-11-14T22:06:40Z</dcterms:modified>
</cp:coreProperties>
</file>