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100" d="100"/>
          <a:sy n="100" d="100"/>
        </p:scale>
        <p:origin x="-1944"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24"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25"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F2EA7DC4-E92D-4344-841C-15E736F6510C}" type="datetimeFigureOut">
              <a:rPr lang="en-US" smtClean="0"/>
              <a:t>11/30/2022</a:t>
            </a:fld>
            <a:endParaRPr lang="en-US"/>
          </a:p>
        </p:txBody>
      </p:sp>
      <p:sp>
        <p:nvSpPr>
          <p:cNvPr id="1048726"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27"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8"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29"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05F62240-F15F-4941-9E17-FCF287A7B9BE}"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US"/>
          </a:p>
        </p:txBody>
      </p:sp>
      <p:sp>
        <p:nvSpPr>
          <p:cNvPr id="1048631" name="Slide Number Placeholder 3"/>
          <p:cNvSpPr>
            <a:spLocks noGrp="1"/>
          </p:cNvSpPr>
          <p:nvPr>
            <p:ph type="sldNum" sz="quarter" idx="10"/>
          </p:nvPr>
        </p:nvSpPr>
        <p:spPr/>
        <p:txBody>
          <a:bodyPr/>
          <a:p>
            <a:fld id="{05F62240-F15F-4941-9E17-FCF287A7B9BE}"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Slide Image Placeholder 1"/>
          <p:cNvSpPr>
            <a:spLocks noChangeAspect="1" noRot="1" noGrp="1"/>
          </p:cNvSpPr>
          <p:nvPr>
            <p:ph type="sldImg"/>
          </p:nvPr>
        </p:nvSpPr>
        <p:spPr/>
      </p:sp>
      <p:sp>
        <p:nvSpPr>
          <p:cNvPr id="1048668" name="Notes Placeholder 2"/>
          <p:cNvSpPr>
            <a:spLocks noGrp="1"/>
          </p:cNvSpPr>
          <p:nvPr>
            <p:ph type="body" idx="1"/>
          </p:nvPr>
        </p:nvSpPr>
        <p:spPr/>
        <p:txBody>
          <a:bodyPr/>
          <a:p>
            <a:endParaRPr dirty="0" lang="en-US"/>
          </a:p>
        </p:txBody>
      </p:sp>
      <p:sp>
        <p:nvSpPr>
          <p:cNvPr id="1048669" name="Slide Number Placeholder 3"/>
          <p:cNvSpPr>
            <a:spLocks noGrp="1"/>
          </p:cNvSpPr>
          <p:nvPr>
            <p:ph type="sldNum" sz="quarter" idx="10"/>
          </p:nvPr>
        </p:nvSpPr>
        <p:spPr/>
        <p:txBody>
          <a:bodyPr/>
          <a:p>
            <a:fld id="{05F62240-F15F-4941-9E17-FCF287A7B9BE}"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p>
            <a:fld id="{776CF42D-14CA-41A9-84B4-DA08CD577B57}" type="datetimeFigureOut">
              <a:rPr lang="en-US" smtClean="0"/>
              <a:t>11/30/2022</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5C226E19-9C20-4B60-BE78-3A06ABE4FE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91" name="Title 1"/>
          <p:cNvSpPr>
            <a:spLocks noGrp="1"/>
          </p:cNvSpPr>
          <p:nvPr>
            <p:ph type="title"/>
          </p:nvPr>
        </p:nvSpPr>
        <p:spPr/>
        <p:txBody>
          <a:bodyPr/>
          <a:p>
            <a:r>
              <a:rPr lang="en-US"/>
              <a:t>Click to edit Master title style</a:t>
            </a:r>
          </a:p>
        </p:txBody>
      </p:sp>
      <p:sp>
        <p:nvSpPr>
          <p:cNvPr id="1048692"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Date Placeholder 3"/>
          <p:cNvSpPr>
            <a:spLocks noGrp="1"/>
          </p:cNvSpPr>
          <p:nvPr>
            <p:ph type="dt" sz="half" idx="10"/>
          </p:nvPr>
        </p:nvSpPr>
        <p:spPr/>
        <p:txBody>
          <a:bodyPr/>
          <a:p>
            <a:fld id="{776CF42D-14CA-41A9-84B4-DA08CD577B57}" type="datetimeFigureOut">
              <a:rPr lang="en-US" smtClean="0"/>
              <a:t>11/30/2022</a:t>
            </a:fld>
            <a:endParaRPr lang="en-US"/>
          </a:p>
        </p:txBody>
      </p:sp>
      <p:sp>
        <p:nvSpPr>
          <p:cNvPr id="1048694" name="Footer Placeholder 4"/>
          <p:cNvSpPr>
            <a:spLocks noGrp="1"/>
          </p:cNvSpPr>
          <p:nvPr>
            <p:ph type="ftr" sz="quarter" idx="11"/>
          </p:nvPr>
        </p:nvSpPr>
        <p:spPr/>
        <p:txBody>
          <a:bodyPr/>
          <a:p>
            <a:endParaRPr lang="en-US"/>
          </a:p>
        </p:txBody>
      </p:sp>
      <p:sp>
        <p:nvSpPr>
          <p:cNvPr id="1048695" name="Slide Number Placeholder 5"/>
          <p:cNvSpPr>
            <a:spLocks noGrp="1"/>
          </p:cNvSpPr>
          <p:nvPr>
            <p:ph type="sldNum" sz="quarter" idx="12"/>
          </p:nvPr>
        </p:nvSpPr>
        <p:spPr/>
        <p:txBody>
          <a:bodyPr/>
          <a:p>
            <a:fld id="{5C226E19-9C20-4B60-BE78-3A06ABE4FE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75" name="Vertical Title 1"/>
          <p:cNvSpPr>
            <a:spLocks noGrp="1"/>
          </p:cNvSpPr>
          <p:nvPr>
            <p:ph type="title" orient="vert"/>
          </p:nvPr>
        </p:nvSpPr>
        <p:spPr>
          <a:xfrm>
            <a:off x="6629400" y="274638"/>
            <a:ext cx="2057400" cy="5851525"/>
          </a:xfrm>
        </p:spPr>
        <p:txBody>
          <a:bodyPr vert="eaVert"/>
          <a:p>
            <a:r>
              <a:rPr lang="en-US"/>
              <a:t>Click to edit Master title style</a:t>
            </a:r>
          </a:p>
        </p:txBody>
      </p:sp>
      <p:sp>
        <p:nvSpPr>
          <p:cNvPr id="1048676"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Date Placeholder 3"/>
          <p:cNvSpPr>
            <a:spLocks noGrp="1"/>
          </p:cNvSpPr>
          <p:nvPr>
            <p:ph type="dt" sz="half" idx="10"/>
          </p:nvPr>
        </p:nvSpPr>
        <p:spPr/>
        <p:txBody>
          <a:bodyPr/>
          <a:p>
            <a:fld id="{776CF42D-14CA-41A9-84B4-DA08CD577B57}" type="datetimeFigureOut">
              <a:rPr lang="en-US" smtClean="0"/>
              <a:t>11/30/2022</a:t>
            </a:fld>
            <a:endParaRPr lang="en-US"/>
          </a:p>
        </p:txBody>
      </p:sp>
      <p:sp>
        <p:nvSpPr>
          <p:cNvPr id="1048678" name="Footer Placeholder 4"/>
          <p:cNvSpPr>
            <a:spLocks noGrp="1"/>
          </p:cNvSpPr>
          <p:nvPr>
            <p:ph type="ftr" sz="quarter" idx="11"/>
          </p:nvPr>
        </p:nvSpPr>
        <p:spPr/>
        <p:txBody>
          <a:bodyPr/>
          <a:p>
            <a:endParaRPr lang="en-US"/>
          </a:p>
        </p:txBody>
      </p:sp>
      <p:sp>
        <p:nvSpPr>
          <p:cNvPr id="1048679" name="Slide Number Placeholder 5"/>
          <p:cNvSpPr>
            <a:spLocks noGrp="1"/>
          </p:cNvSpPr>
          <p:nvPr>
            <p:ph type="sldNum" sz="quarter" idx="12"/>
          </p:nvPr>
        </p:nvSpPr>
        <p:spPr/>
        <p:txBody>
          <a:bodyPr/>
          <a:p>
            <a:fld id="{5C226E19-9C20-4B60-BE78-3A06ABE4FE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0" name="Title 1"/>
          <p:cNvSpPr>
            <a:spLocks noGrp="1"/>
          </p:cNvSpPr>
          <p:nvPr>
            <p:ph type="title"/>
          </p:nvPr>
        </p:nvSpPr>
        <p:spPr/>
        <p:txBody>
          <a:bodyPr/>
          <a:p>
            <a:r>
              <a:rPr lang="en-US"/>
              <a:t>Click to edit Master title style</a:t>
            </a:r>
          </a:p>
        </p:txBody>
      </p:sp>
      <p:sp>
        <p:nvSpPr>
          <p:cNvPr id="104868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2" name="Date Placeholder 3"/>
          <p:cNvSpPr>
            <a:spLocks noGrp="1"/>
          </p:cNvSpPr>
          <p:nvPr>
            <p:ph type="dt" sz="half" idx="10"/>
          </p:nvPr>
        </p:nvSpPr>
        <p:spPr/>
        <p:txBody>
          <a:bodyPr/>
          <a:p>
            <a:fld id="{776CF42D-14CA-41A9-84B4-DA08CD577B57}" type="datetimeFigureOut">
              <a:rPr lang="en-US" smtClean="0"/>
              <a:t>11/30/2022</a:t>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5C226E19-9C20-4B60-BE78-3A06ABE4FE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96"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48697"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8" name="Date Placeholder 3"/>
          <p:cNvSpPr>
            <a:spLocks noGrp="1"/>
          </p:cNvSpPr>
          <p:nvPr>
            <p:ph type="dt" sz="half" idx="10"/>
          </p:nvPr>
        </p:nvSpPr>
        <p:spPr/>
        <p:txBody>
          <a:bodyPr/>
          <a:p>
            <a:fld id="{776CF42D-14CA-41A9-84B4-DA08CD577B57}" type="datetimeFigureOut">
              <a:rPr lang="en-US" smtClean="0"/>
              <a:t>11/30/2022</a:t>
            </a:fld>
            <a:endParaRPr lang="en-US"/>
          </a:p>
        </p:txBody>
      </p:sp>
      <p:sp>
        <p:nvSpPr>
          <p:cNvPr id="1048699" name="Footer Placeholder 4"/>
          <p:cNvSpPr>
            <a:spLocks noGrp="1"/>
          </p:cNvSpPr>
          <p:nvPr>
            <p:ph type="ftr" sz="quarter" idx="11"/>
          </p:nvPr>
        </p:nvSpPr>
        <p:spPr/>
        <p:txBody>
          <a:bodyPr/>
          <a:p>
            <a:endParaRPr lang="en-US"/>
          </a:p>
        </p:txBody>
      </p:sp>
      <p:sp>
        <p:nvSpPr>
          <p:cNvPr id="1048700" name="Slide Number Placeholder 5"/>
          <p:cNvSpPr>
            <a:spLocks noGrp="1"/>
          </p:cNvSpPr>
          <p:nvPr>
            <p:ph type="sldNum" sz="quarter" idx="12"/>
          </p:nvPr>
        </p:nvSpPr>
        <p:spPr/>
        <p:txBody>
          <a:bodyPr/>
          <a:p>
            <a:fld id="{5C226E19-9C20-4B60-BE78-3A06ABE4FEF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701" name="Title 1"/>
          <p:cNvSpPr>
            <a:spLocks noGrp="1"/>
          </p:cNvSpPr>
          <p:nvPr>
            <p:ph type="title"/>
          </p:nvPr>
        </p:nvSpPr>
        <p:spPr/>
        <p:txBody>
          <a:bodyPr/>
          <a:p>
            <a:r>
              <a:rPr lang="en-US"/>
              <a:t>Click to edit Master title style</a:t>
            </a:r>
          </a:p>
        </p:txBody>
      </p:sp>
      <p:sp>
        <p:nvSpPr>
          <p:cNvPr id="104870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Date Placeholder 4"/>
          <p:cNvSpPr>
            <a:spLocks noGrp="1"/>
          </p:cNvSpPr>
          <p:nvPr>
            <p:ph type="dt" sz="half" idx="10"/>
          </p:nvPr>
        </p:nvSpPr>
        <p:spPr/>
        <p:txBody>
          <a:bodyPr/>
          <a:p>
            <a:fld id="{776CF42D-14CA-41A9-84B4-DA08CD577B57}" type="datetimeFigureOut">
              <a:rPr lang="en-US" smtClean="0"/>
              <a:t>11/30/2022</a:t>
            </a:fld>
            <a:endParaRPr lang="en-US"/>
          </a:p>
        </p:txBody>
      </p:sp>
      <p:sp>
        <p:nvSpPr>
          <p:cNvPr id="1048705" name="Footer Placeholder 5"/>
          <p:cNvSpPr>
            <a:spLocks noGrp="1"/>
          </p:cNvSpPr>
          <p:nvPr>
            <p:ph type="ftr" sz="quarter" idx="11"/>
          </p:nvPr>
        </p:nvSpPr>
        <p:spPr/>
        <p:txBody>
          <a:bodyPr/>
          <a:p>
            <a:endParaRPr lang="en-US"/>
          </a:p>
        </p:txBody>
      </p:sp>
      <p:sp>
        <p:nvSpPr>
          <p:cNvPr id="1048706" name="Slide Number Placeholder 6"/>
          <p:cNvSpPr>
            <a:spLocks noGrp="1"/>
          </p:cNvSpPr>
          <p:nvPr>
            <p:ph type="sldNum" sz="quarter" idx="12"/>
          </p:nvPr>
        </p:nvSpPr>
        <p:spPr/>
        <p:txBody>
          <a:bodyPr/>
          <a:p>
            <a:fld id="{5C226E19-9C20-4B60-BE78-3A06ABE4FE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707" name="Title 1"/>
          <p:cNvSpPr>
            <a:spLocks noGrp="1"/>
          </p:cNvSpPr>
          <p:nvPr>
            <p:ph type="title"/>
          </p:nvPr>
        </p:nvSpPr>
        <p:spPr/>
        <p:txBody>
          <a:bodyPr/>
          <a:p>
            <a:r>
              <a:rPr lang="en-US"/>
              <a:t>Click to edit Master title style</a:t>
            </a:r>
          </a:p>
        </p:txBody>
      </p:sp>
      <p:sp>
        <p:nvSpPr>
          <p:cNvPr id="1048708"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9"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0"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1"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2" name="Date Placeholder 6"/>
          <p:cNvSpPr>
            <a:spLocks noGrp="1"/>
          </p:cNvSpPr>
          <p:nvPr>
            <p:ph type="dt" sz="half" idx="10"/>
          </p:nvPr>
        </p:nvSpPr>
        <p:spPr/>
        <p:txBody>
          <a:bodyPr/>
          <a:p>
            <a:fld id="{776CF42D-14CA-41A9-84B4-DA08CD577B57}" type="datetimeFigureOut">
              <a:rPr lang="en-US" smtClean="0"/>
              <a:t>11/30/2022</a:t>
            </a:fld>
            <a:endParaRPr lang="en-US"/>
          </a:p>
        </p:txBody>
      </p:sp>
      <p:sp>
        <p:nvSpPr>
          <p:cNvPr id="1048713" name="Footer Placeholder 7"/>
          <p:cNvSpPr>
            <a:spLocks noGrp="1"/>
          </p:cNvSpPr>
          <p:nvPr>
            <p:ph type="ftr" sz="quarter" idx="11"/>
          </p:nvPr>
        </p:nvSpPr>
        <p:spPr/>
        <p:txBody>
          <a:bodyPr/>
          <a:p>
            <a:endParaRPr lang="en-US"/>
          </a:p>
        </p:txBody>
      </p:sp>
      <p:sp>
        <p:nvSpPr>
          <p:cNvPr id="1048714" name="Slide Number Placeholder 8"/>
          <p:cNvSpPr>
            <a:spLocks noGrp="1"/>
          </p:cNvSpPr>
          <p:nvPr>
            <p:ph type="sldNum" sz="quarter" idx="12"/>
          </p:nvPr>
        </p:nvSpPr>
        <p:spPr/>
        <p:txBody>
          <a:bodyPr/>
          <a:p>
            <a:fld id="{5C226E19-9C20-4B60-BE78-3A06ABE4FEF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6"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p>
        </p:txBody>
      </p:sp>
      <p:sp>
        <p:nvSpPr>
          <p:cNvPr id="1048589" name="Date Placeholder 2"/>
          <p:cNvSpPr>
            <a:spLocks noGrp="1"/>
          </p:cNvSpPr>
          <p:nvPr>
            <p:ph type="dt" sz="half" idx="10"/>
          </p:nvPr>
        </p:nvSpPr>
        <p:spPr/>
        <p:txBody>
          <a:bodyPr/>
          <a:p>
            <a:fld id="{776CF42D-14CA-41A9-84B4-DA08CD577B57}" type="datetimeFigureOut">
              <a:rPr lang="en-US" smtClean="0"/>
              <a:t>11/30/2022</a:t>
            </a:fld>
            <a:endParaRPr lang="en-US"/>
          </a:p>
        </p:txBody>
      </p:sp>
      <p:sp>
        <p:nvSpPr>
          <p:cNvPr id="1048590" name="Footer Placeholder 3"/>
          <p:cNvSpPr>
            <a:spLocks noGrp="1"/>
          </p:cNvSpPr>
          <p:nvPr>
            <p:ph type="ftr" sz="quarter" idx="11"/>
          </p:nvPr>
        </p:nvSpPr>
        <p:spPr/>
        <p:txBody>
          <a:bodyPr/>
          <a:p>
            <a:endParaRPr lang="en-US"/>
          </a:p>
        </p:txBody>
      </p:sp>
      <p:sp>
        <p:nvSpPr>
          <p:cNvPr id="1048591" name="Slide Number Placeholder 4"/>
          <p:cNvSpPr>
            <a:spLocks noGrp="1"/>
          </p:cNvSpPr>
          <p:nvPr>
            <p:ph type="sldNum" sz="quarter" idx="12"/>
          </p:nvPr>
        </p:nvSpPr>
        <p:spPr/>
        <p:txBody>
          <a:bodyPr/>
          <a:p>
            <a:fld id="{5C226E19-9C20-4B60-BE78-3A06ABE4FE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715" name="Date Placeholder 1"/>
          <p:cNvSpPr>
            <a:spLocks noGrp="1"/>
          </p:cNvSpPr>
          <p:nvPr>
            <p:ph type="dt" sz="half" idx="10"/>
          </p:nvPr>
        </p:nvSpPr>
        <p:spPr/>
        <p:txBody>
          <a:bodyPr/>
          <a:p>
            <a:fld id="{776CF42D-14CA-41A9-84B4-DA08CD577B57}" type="datetimeFigureOut">
              <a:rPr lang="en-US" smtClean="0"/>
              <a:t>11/30/2022</a:t>
            </a:fld>
            <a:endParaRPr lang="en-US"/>
          </a:p>
        </p:txBody>
      </p:sp>
      <p:sp>
        <p:nvSpPr>
          <p:cNvPr id="1048716" name="Footer Placeholder 2"/>
          <p:cNvSpPr>
            <a:spLocks noGrp="1"/>
          </p:cNvSpPr>
          <p:nvPr>
            <p:ph type="ftr" sz="quarter" idx="11"/>
          </p:nvPr>
        </p:nvSpPr>
        <p:spPr/>
        <p:txBody>
          <a:bodyPr/>
          <a:p>
            <a:endParaRPr lang="en-US"/>
          </a:p>
        </p:txBody>
      </p:sp>
      <p:sp>
        <p:nvSpPr>
          <p:cNvPr id="1048717" name="Slide Number Placeholder 3"/>
          <p:cNvSpPr>
            <a:spLocks noGrp="1"/>
          </p:cNvSpPr>
          <p:nvPr>
            <p:ph type="sldNum" sz="quarter" idx="12"/>
          </p:nvPr>
        </p:nvSpPr>
        <p:spPr/>
        <p:txBody>
          <a:bodyPr/>
          <a:p>
            <a:fld id="{5C226E19-9C20-4B60-BE78-3A06ABE4FE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718"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p>
        </p:txBody>
      </p:sp>
      <p:sp>
        <p:nvSpPr>
          <p:cNvPr id="104871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1" name="Date Placeholder 4"/>
          <p:cNvSpPr>
            <a:spLocks noGrp="1"/>
          </p:cNvSpPr>
          <p:nvPr>
            <p:ph type="dt" sz="half" idx="10"/>
          </p:nvPr>
        </p:nvSpPr>
        <p:spPr/>
        <p:txBody>
          <a:bodyPr/>
          <a:p>
            <a:fld id="{776CF42D-14CA-41A9-84B4-DA08CD577B57}" type="datetimeFigureOut">
              <a:rPr lang="en-US" smtClean="0"/>
              <a:t>11/30/2022</a:t>
            </a:fld>
            <a:endParaRPr lang="en-US"/>
          </a:p>
        </p:txBody>
      </p:sp>
      <p:sp>
        <p:nvSpPr>
          <p:cNvPr id="1048722" name="Footer Placeholder 5"/>
          <p:cNvSpPr>
            <a:spLocks noGrp="1"/>
          </p:cNvSpPr>
          <p:nvPr>
            <p:ph type="ftr" sz="quarter" idx="11"/>
          </p:nvPr>
        </p:nvSpPr>
        <p:spPr/>
        <p:txBody>
          <a:bodyPr/>
          <a:p>
            <a:endParaRPr lang="en-US"/>
          </a:p>
        </p:txBody>
      </p:sp>
      <p:sp>
        <p:nvSpPr>
          <p:cNvPr id="1048723" name="Slide Number Placeholder 6"/>
          <p:cNvSpPr>
            <a:spLocks noGrp="1"/>
          </p:cNvSpPr>
          <p:nvPr>
            <p:ph type="sldNum" sz="quarter" idx="12"/>
          </p:nvPr>
        </p:nvSpPr>
        <p:spPr/>
        <p:txBody>
          <a:bodyPr/>
          <a:p>
            <a:fld id="{5C226E19-9C20-4B60-BE78-3A06ABE4FE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85"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p>
        </p:txBody>
      </p:sp>
      <p:sp>
        <p:nvSpPr>
          <p:cNvPr id="1048686"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87"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8" name="Date Placeholder 4"/>
          <p:cNvSpPr>
            <a:spLocks noGrp="1"/>
          </p:cNvSpPr>
          <p:nvPr>
            <p:ph type="dt" sz="half" idx="10"/>
          </p:nvPr>
        </p:nvSpPr>
        <p:spPr/>
        <p:txBody>
          <a:bodyPr/>
          <a:p>
            <a:fld id="{776CF42D-14CA-41A9-84B4-DA08CD577B57}" type="datetimeFigureOut">
              <a:rPr lang="en-US" smtClean="0"/>
              <a:t>11/30/2022</a:t>
            </a:fld>
            <a:endParaRPr lang="en-US"/>
          </a:p>
        </p:txBody>
      </p:sp>
      <p:sp>
        <p:nvSpPr>
          <p:cNvPr id="1048689" name="Footer Placeholder 5"/>
          <p:cNvSpPr>
            <a:spLocks noGrp="1"/>
          </p:cNvSpPr>
          <p:nvPr>
            <p:ph type="ftr" sz="quarter" idx="11"/>
          </p:nvPr>
        </p:nvSpPr>
        <p:spPr/>
        <p:txBody>
          <a:bodyPr/>
          <a:p>
            <a:endParaRPr lang="en-US"/>
          </a:p>
        </p:txBody>
      </p:sp>
      <p:sp>
        <p:nvSpPr>
          <p:cNvPr id="1048690" name="Slide Number Placeholder 6"/>
          <p:cNvSpPr>
            <a:spLocks noGrp="1"/>
          </p:cNvSpPr>
          <p:nvPr>
            <p:ph type="sldNum" sz="quarter" idx="12"/>
          </p:nvPr>
        </p:nvSpPr>
        <p:spPr/>
        <p:txBody>
          <a:bodyPr/>
          <a:p>
            <a:fld id="{5C226E19-9C20-4B60-BE78-3A06ABE4FE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776CF42D-14CA-41A9-84B4-DA08CD577B57}" type="datetimeFigureOut">
              <a:rPr lang="en-US" smtClean="0"/>
              <a:t>11/30/2022</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5C226E19-9C20-4B60-BE78-3A06ABE4FEF4}"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txBox="1"/>
          <p:nvPr/>
        </p:nvSpPr>
        <p:spPr>
          <a:xfrm>
            <a:off x="2914353" y="2745221"/>
            <a:ext cx="6264696" cy="634082"/>
          </a:xfrm>
          <a:prstGeom prst="rect"/>
        </p:spPr>
        <p:txBody>
          <a:bodyPr anchor="ctr" bIns="45720" lIns="91440" rIns="91440" rtlCol="0" tIns="45720" vert="horz">
            <a:no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6000" lang="en-US">
                <a:latin typeface="ISOCTEUR" pitchFamily="49" charset="0"/>
              </a:rPr>
              <a:t>V</a:t>
            </a:r>
            <a:r>
              <a:rPr b="1" dirty="0" sz="6000" lang="">
                <a:latin typeface="ISOCTEUR" pitchFamily="49" charset="0"/>
              </a:rPr>
              <a:t>irtualEd</a:t>
            </a:r>
            <a:endParaRPr b="1" dirty="0" sz="6000" lang="en-US">
              <a:latin typeface="ISOCTEUR" pitchFamily="49" charset="0"/>
            </a:endParaRPr>
          </a:p>
        </p:txBody>
      </p:sp>
      <p:pic>
        <p:nvPicPr>
          <p:cNvPr id="2097152" name="Picture 5"/>
          <p:cNvPicPr>
            <a:picLocks noChangeAspect="1"/>
          </p:cNvPicPr>
          <p:nvPr/>
        </p:nvPicPr>
        <p:blipFill>
          <a:blip xmlns:r="http://schemas.openxmlformats.org/officeDocument/2006/relationships" r:embed="rId1"/>
          <a:stretch>
            <a:fillRect/>
          </a:stretch>
        </p:blipFill>
        <p:spPr>
          <a:xfrm>
            <a:off x="-36512" y="1412776"/>
            <a:ext cx="3780635" cy="4230081"/>
          </a:xfrm>
          <a:prstGeom prst="rect"/>
        </p:spPr>
      </p:pic>
      <p:sp>
        <p:nvSpPr>
          <p:cNvPr id="1048587" name="TextBox 7"/>
          <p:cNvSpPr txBox="1"/>
          <p:nvPr/>
        </p:nvSpPr>
        <p:spPr>
          <a:xfrm>
            <a:off x="3524623" y="3573016"/>
            <a:ext cx="5151834" cy="1005839"/>
          </a:xfrm>
          <a:prstGeom prst="rect"/>
          <a:noFill/>
        </p:spPr>
        <p:txBody>
          <a:bodyPr rtlCol="0" wrap="square">
            <a:spAutoFit/>
          </a:bodyPr>
          <a:p>
            <a:pPr algn="ctr">
              <a:lnSpc>
                <a:spcPct val="150000"/>
              </a:lnSpc>
            </a:pPr>
            <a:r>
              <a:rPr sz="2000" lang="">
                <a:latin typeface="Century Gothic" pitchFamily="34" charset="0"/>
              </a:rPr>
              <a:t>REKINDLING EDUCATION THROUGH VIRTUAL REALITY</a:t>
            </a:r>
            <a:endParaRPr dirty="0" sz="2000" lang="en-US">
              <a:latin typeface="Century Gothic"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Rounded Rectangle 58"/>
          <p:cNvSpPr/>
          <p:nvPr/>
        </p:nvSpPr>
        <p:spPr>
          <a:xfrm>
            <a:off x="8604448" y="6453335"/>
            <a:ext cx="437280" cy="349007"/>
          </a:xfrm>
          <a:prstGeom prst="round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1" name="Title 1"/>
          <p:cNvSpPr>
            <a:spLocks noGrp="1"/>
          </p:cNvSpPr>
          <p:nvPr>
            <p:ph type="title"/>
          </p:nvPr>
        </p:nvSpPr>
        <p:spPr>
          <a:xfrm>
            <a:off x="1691680" y="2348880"/>
            <a:ext cx="5472609" cy="634082"/>
          </a:xfrm>
        </p:spPr>
        <p:txBody>
          <a:bodyPr>
            <a:noAutofit/>
          </a:bodyPr>
          <a:p>
            <a:r>
              <a:rPr b="1" dirty="0" sz="5400" lang="en-US">
                <a:solidFill>
                  <a:schemeClr val="accent1"/>
                </a:solidFill>
              </a:rPr>
              <a:t>T</a:t>
            </a:r>
            <a:r>
              <a:rPr b="1" dirty="0" sz="5400" lang="en">
                <a:solidFill>
                  <a:schemeClr val="accent1"/>
                </a:solidFill>
              </a:rPr>
              <a:t>hank you</a:t>
            </a:r>
            <a:endParaRPr dirty="0" sz="5400" lang="en-US">
              <a:solidFill>
                <a:schemeClr val="accent1"/>
              </a:solidFill>
              <a:latin typeface="Century Gothic" pitchFamily="34" charset="0"/>
            </a:endParaRPr>
          </a:p>
        </p:txBody>
      </p:sp>
      <p:sp>
        <p:nvSpPr>
          <p:cNvPr id="1048672" name="Rectangle 53"/>
          <p:cNvSpPr/>
          <p:nvPr/>
        </p:nvSpPr>
        <p:spPr>
          <a:xfrm>
            <a:off x="0" y="332656"/>
            <a:ext cx="107504" cy="6525343"/>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44" name="Straight Connector 55"/>
          <p:cNvCxnSpPr>
            <a:cxnSpLocks/>
          </p:cNvCxnSpPr>
          <p:nvPr/>
        </p:nvCxnSpPr>
        <p:spPr>
          <a:xfrm>
            <a:off x="1979712" y="3212976"/>
            <a:ext cx="5544616" cy="0"/>
          </a:xfrm>
          <a:prstGeom prst="line"/>
        </p:spPr>
        <p:style>
          <a:lnRef idx="1">
            <a:schemeClr val="accent1"/>
          </a:lnRef>
          <a:fillRef idx="0">
            <a:schemeClr val="accent1"/>
          </a:fillRef>
          <a:effectRef idx="0">
            <a:schemeClr val="accent1"/>
          </a:effectRef>
          <a:fontRef idx="minor">
            <a:schemeClr val="tx1"/>
          </a:fontRef>
        </p:style>
      </p:cxnSp>
      <p:sp>
        <p:nvSpPr>
          <p:cNvPr id="1048673" name="TextBox 57"/>
          <p:cNvSpPr txBox="1"/>
          <p:nvPr/>
        </p:nvSpPr>
        <p:spPr>
          <a:xfrm>
            <a:off x="8644193" y="6489338"/>
            <a:ext cx="357790" cy="276999"/>
          </a:xfrm>
          <a:prstGeom prst="rect"/>
          <a:noFill/>
        </p:spPr>
        <p:txBody>
          <a:bodyPr rtlCol="0" wrap="none">
            <a:spAutoFit/>
          </a:bodyPr>
          <a:p>
            <a:r>
              <a:rPr b="1" sz="1200" lang="">
                <a:latin typeface="Century Gothic" pitchFamily="34" charset="0"/>
              </a:rPr>
              <a:t>03</a:t>
            </a:r>
            <a:endParaRPr b="1" dirty="0" sz="1200" lang="en-US">
              <a:latin typeface="Century Gothic" pitchFamily="34" charset="0"/>
            </a:endParaRPr>
          </a:p>
        </p:txBody>
      </p:sp>
      <p:sp>
        <p:nvSpPr>
          <p:cNvPr id="1048674" name="Google Shape;273;p14"/>
          <p:cNvSpPr txBox="1"/>
          <p:nvPr/>
        </p:nvSpPr>
        <p:spPr>
          <a:xfrm>
            <a:off x="3394276" y="3573016"/>
            <a:ext cx="2761900" cy="1152128"/>
          </a:xfrm>
          <a:prstGeom prst="rect"/>
          <a:noFill/>
          <a:ln>
            <a:noFill/>
          </a:ln>
        </p:spPr>
        <p:txBody>
          <a:bodyPr anchor="t" anchorCtr="0" bIns="91425" lIns="91425" rIns="91425" rtlCol="0" spcFirstLastPara="1" tIns="91425" vert="horz" wrap="square">
            <a:noAutofit/>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0" marL="0">
              <a:spcBef>
                <a:spcPts val="600"/>
              </a:spcBef>
              <a:buSzPts val="1400"/>
              <a:buFont typeface="Arial" pitchFamily="34" charset="0"/>
              <a:buNone/>
            </a:pPr>
            <a:r>
              <a:rPr b="1" dirty="0" sz="2800" lang="en-US">
                <a:latin typeface="Century Gothic" pitchFamily="34" charset="0"/>
              </a:rPr>
              <a:t>Questions?</a:t>
            </a:r>
            <a:endParaRPr dirty="0" sz="2400" lang="en-US">
              <a:latin typeface="Century Gothic"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Rounded Rectangle 58"/>
          <p:cNvSpPr/>
          <p:nvPr/>
        </p:nvSpPr>
        <p:spPr>
          <a:xfrm>
            <a:off x="8604448" y="6453335"/>
            <a:ext cx="437280" cy="349007"/>
          </a:xfrm>
          <a:prstGeom prst="round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3" name="Rectangle 53"/>
          <p:cNvSpPr/>
          <p:nvPr/>
        </p:nvSpPr>
        <p:spPr>
          <a:xfrm>
            <a:off x="0" y="332656"/>
            <a:ext cx="107504" cy="6525343"/>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cxnSp>
        <p:nvCxnSpPr>
          <p:cNvPr id="3145728" name="Straight Connector 55"/>
          <p:cNvCxnSpPr>
            <a:cxnSpLocks/>
            <a:stCxn id="1048593" idx="0"/>
          </p:cNvCxnSpPr>
          <p:nvPr/>
        </p:nvCxnSpPr>
        <p:spPr>
          <a:xfrm>
            <a:off x="53752" y="332656"/>
            <a:ext cx="2934072" cy="0"/>
          </a:xfrm>
          <a:prstGeom prst="line"/>
        </p:spPr>
        <p:style>
          <a:lnRef idx="1">
            <a:schemeClr val="accent1"/>
          </a:lnRef>
          <a:fillRef idx="0">
            <a:schemeClr val="accent1"/>
          </a:fillRef>
          <a:effectRef idx="0">
            <a:schemeClr val="accent1"/>
          </a:effectRef>
          <a:fontRef idx="minor">
            <a:schemeClr val="tx1"/>
          </a:fontRef>
        </p:style>
      </p:cxnSp>
      <p:sp>
        <p:nvSpPr>
          <p:cNvPr id="1048594" name="TextBox 57"/>
          <p:cNvSpPr txBox="1"/>
          <p:nvPr/>
        </p:nvSpPr>
        <p:spPr>
          <a:xfrm>
            <a:off x="8644193" y="6489338"/>
            <a:ext cx="357790" cy="276999"/>
          </a:xfrm>
          <a:prstGeom prst="rect"/>
          <a:noFill/>
        </p:spPr>
        <p:txBody>
          <a:bodyPr rtlCol="0" wrap="none">
            <a:spAutoFit/>
          </a:bodyPr>
          <a:p>
            <a:r>
              <a:rPr b="1" sz="1200" lang="">
                <a:latin typeface="Century Gothic" pitchFamily="34" charset="0"/>
              </a:rPr>
              <a:t>01</a:t>
            </a:r>
            <a:endParaRPr b="1" dirty="0" sz="1200" lang="en-US">
              <a:latin typeface="Century Gothic" pitchFamily="34" charset="0"/>
            </a:endParaRPr>
          </a:p>
        </p:txBody>
      </p:sp>
      <p:sp>
        <p:nvSpPr>
          <p:cNvPr id="1048595" name="Title 1"/>
          <p:cNvSpPr>
            <a:spLocks noGrp="1"/>
          </p:cNvSpPr>
          <p:nvPr>
            <p:ph type="title"/>
          </p:nvPr>
        </p:nvSpPr>
        <p:spPr>
          <a:xfrm>
            <a:off x="251520" y="58614"/>
            <a:ext cx="8229600" cy="634082"/>
          </a:xfrm>
        </p:spPr>
        <p:txBody>
          <a:bodyPr>
            <a:normAutofit/>
          </a:bodyPr>
          <a:p>
            <a:r>
              <a:rPr b="1" dirty="0" sz="3200" lang="en-US">
                <a:solidFill>
                  <a:schemeClr val="accent1"/>
                </a:solidFill>
                <a:latin typeface="Century Gothic" pitchFamily="34" charset="0"/>
              </a:rPr>
              <a:t>T</a:t>
            </a:r>
            <a:r>
              <a:rPr b="1" sz="3200" lang="">
                <a:solidFill>
                  <a:schemeClr val="accent1"/>
                </a:solidFill>
                <a:latin typeface="Century Gothic" pitchFamily="34" charset="0"/>
              </a:rPr>
              <a:t>HE PROBLEM</a:t>
            </a:r>
            <a:endParaRPr b="1" dirty="0" sz="3200" lang="en-US">
              <a:solidFill>
                <a:schemeClr val="accent1"/>
              </a:solidFill>
              <a:latin typeface="Century Gothic" pitchFamily="34" charset="0"/>
            </a:endParaRPr>
          </a:p>
        </p:txBody>
      </p:sp>
      <p:sp>
        <p:nvSpPr>
          <p:cNvPr id="1048596" name="TextBox 5"/>
          <p:cNvSpPr txBox="1"/>
          <p:nvPr/>
        </p:nvSpPr>
        <p:spPr>
          <a:xfrm>
            <a:off x="651446" y="1052736"/>
            <a:ext cx="7960625" cy="2707641"/>
          </a:xfrm>
          <a:prstGeom prst="rect"/>
          <a:noFill/>
        </p:spPr>
        <p:txBody>
          <a:bodyPr rtlCol="0" wrap="square">
            <a:spAutoFit/>
          </a:bodyPr>
          <a:p>
            <a:pPr algn="just" lvl="0">
              <a:lnSpc>
                <a:spcPct val="200000"/>
              </a:lnSpc>
              <a:spcAft>
                <a:spcPts val="1600"/>
              </a:spcAft>
            </a:pPr>
            <a:r>
              <a:rPr b="1" dirty="0" sz="1600" lang="en-US">
                <a:latin typeface="Century Gothic" pitchFamily="34" charset="0"/>
              </a:rPr>
              <a:t>Good laboratory labs in Public and Private Schools is a problem in Africa, often attributed to poor infrastructures, teaching aids such as (Computers and Laboratories),</a:t>
            </a:r>
          </a:p>
          <a:p>
            <a:pPr algn="just" lvl="0">
              <a:lnSpc>
                <a:spcPct val="200000"/>
              </a:lnSpc>
              <a:spcAft>
                <a:spcPts val="1600"/>
              </a:spcAft>
            </a:pPr>
            <a:r>
              <a:rPr b="1" dirty="0" sz="1600" lang="en-US">
                <a:latin typeface="Century Gothic" pitchFamily="34" charset="0"/>
              </a:rPr>
              <a:t>paucity of quality teachers and poor/polluted learning environment. With the number of students who finished school without any knowledge of how the human anatomy is had been calculated to be 6.9m (Nigeria ) and 127 million in Africa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7" name="TextBox 56"/>
          <p:cNvSpPr txBox="1"/>
          <p:nvPr/>
        </p:nvSpPr>
        <p:spPr>
          <a:xfrm>
            <a:off x="651447" y="1052736"/>
            <a:ext cx="7880994" cy="4917441"/>
          </a:xfrm>
          <a:prstGeom prst="rect"/>
          <a:noFill/>
        </p:spPr>
        <p:txBody>
          <a:bodyPr rtlCol="0" wrap="square">
            <a:spAutoFit/>
          </a:bodyPr>
          <a:p>
            <a:pPr>
              <a:lnSpc>
                <a:spcPct val="200000"/>
              </a:lnSpc>
            </a:pPr>
            <a:r>
              <a:rPr b="1" dirty="0" sz="1600" lang="en-US">
                <a:latin typeface="Century Gothic" pitchFamily="34" charset="0"/>
              </a:rPr>
              <a:t>Virtual-Ed utilizes 3d forms and images of the human anatomy to support textbook learning. Students are able to visualize internal organs of the body in detail.  Curriculum can be updated with opportunity for feedback, quiz exercises, and activities to make learning practical and a fun experience for students in primary and secondary schools in Africa. </a:t>
            </a:r>
          </a:p>
          <a:p>
            <a:pPr>
              <a:lnSpc>
                <a:spcPct val="200000"/>
              </a:lnSpc>
            </a:pPr>
            <a:endParaRPr b="1" dirty="0" sz="1600" lang="en-US">
              <a:latin typeface="Century Gothic" pitchFamily="34" charset="0"/>
            </a:endParaRPr>
          </a:p>
          <a:p>
            <a:pPr>
              <a:lnSpc>
                <a:spcPct val="200000"/>
              </a:lnSpc>
            </a:pPr>
            <a:r>
              <a:rPr b="1" dirty="0" sz="1600" lang="en-US">
                <a:latin typeface="Century Gothic" pitchFamily="34" charset="0"/>
              </a:rPr>
              <a:t>At the tertiary level, Virtual-Ed can be used for human anatomy simulations in laboratories and real-time feedback  for lecturers to track learning progress. </a:t>
            </a:r>
          </a:p>
          <a:p>
            <a:pPr lvl="0">
              <a:lnSpc>
                <a:spcPct val="200000"/>
              </a:lnSpc>
            </a:pPr>
            <a:endParaRPr dirty="0" sz="1600" lang="en-US"/>
          </a:p>
          <a:p>
            <a:pPr algn="just" lvl="0">
              <a:lnSpc>
                <a:spcPct val="200000"/>
              </a:lnSpc>
              <a:spcAft>
                <a:spcPts val="1600"/>
              </a:spcAft>
            </a:pPr>
            <a:endParaRPr b="1" dirty="0" sz="1600" lang="en-US">
              <a:latin typeface="Century Gothic" pitchFamily="34" charset="0"/>
            </a:endParaRPr>
          </a:p>
        </p:txBody>
      </p:sp>
      <p:sp>
        <p:nvSpPr>
          <p:cNvPr id="1048598" name="Rounded Rectangle 58"/>
          <p:cNvSpPr/>
          <p:nvPr/>
        </p:nvSpPr>
        <p:spPr>
          <a:xfrm>
            <a:off x="8604448" y="6453335"/>
            <a:ext cx="437280" cy="349007"/>
          </a:xfrm>
          <a:prstGeom prst="round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9" name="Title 1"/>
          <p:cNvSpPr>
            <a:spLocks noGrp="1"/>
          </p:cNvSpPr>
          <p:nvPr>
            <p:ph type="title"/>
          </p:nvPr>
        </p:nvSpPr>
        <p:spPr>
          <a:xfrm>
            <a:off x="518864" y="58614"/>
            <a:ext cx="8229600" cy="634082"/>
          </a:xfrm>
        </p:spPr>
        <p:txBody>
          <a:bodyPr>
            <a:normAutofit/>
          </a:bodyPr>
          <a:p>
            <a:r>
              <a:rPr b="1" dirty="0" sz="3200" lang="en-US">
                <a:solidFill>
                  <a:schemeClr val="accent1"/>
                </a:solidFill>
                <a:latin typeface="Century Gothic" pitchFamily="34" charset="0"/>
              </a:rPr>
              <a:t>V</a:t>
            </a:r>
            <a:r>
              <a:rPr b="1" sz="3200" lang="">
                <a:solidFill>
                  <a:schemeClr val="accent1"/>
                </a:solidFill>
                <a:latin typeface="Century Gothic" pitchFamily="34" charset="0"/>
              </a:rPr>
              <a:t>ALUE PROPOSITION</a:t>
            </a:r>
            <a:endParaRPr b="1" dirty="0" sz="3200" lang="en-US">
              <a:solidFill>
                <a:schemeClr val="accent1"/>
              </a:solidFill>
              <a:latin typeface="Century Gothic" pitchFamily="34" charset="0"/>
            </a:endParaRPr>
          </a:p>
        </p:txBody>
      </p:sp>
      <p:sp>
        <p:nvSpPr>
          <p:cNvPr id="1048600" name="Rectangle 53"/>
          <p:cNvSpPr/>
          <p:nvPr/>
        </p:nvSpPr>
        <p:spPr>
          <a:xfrm>
            <a:off x="0" y="332656"/>
            <a:ext cx="107504" cy="6525343"/>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29" name="Straight Connector 55"/>
          <p:cNvCxnSpPr>
            <a:cxnSpLocks/>
            <a:stCxn id="1048600" idx="0"/>
          </p:cNvCxnSpPr>
          <p:nvPr/>
        </p:nvCxnSpPr>
        <p:spPr>
          <a:xfrm>
            <a:off x="53752" y="332656"/>
            <a:ext cx="2502024" cy="0"/>
          </a:xfrm>
          <a:prstGeom prst="line"/>
        </p:spPr>
        <p:style>
          <a:lnRef idx="1">
            <a:schemeClr val="accent1"/>
          </a:lnRef>
          <a:fillRef idx="0">
            <a:schemeClr val="accent1"/>
          </a:fillRef>
          <a:effectRef idx="0">
            <a:schemeClr val="accent1"/>
          </a:effectRef>
          <a:fontRef idx="minor">
            <a:schemeClr val="tx1"/>
          </a:fontRef>
        </p:style>
      </p:cxnSp>
      <p:sp>
        <p:nvSpPr>
          <p:cNvPr id="1048601" name="TextBox 57"/>
          <p:cNvSpPr txBox="1"/>
          <p:nvPr/>
        </p:nvSpPr>
        <p:spPr>
          <a:xfrm>
            <a:off x="8644193" y="6489338"/>
            <a:ext cx="357790" cy="276999"/>
          </a:xfrm>
          <a:prstGeom prst="rect"/>
          <a:noFill/>
        </p:spPr>
        <p:txBody>
          <a:bodyPr rtlCol="0" wrap="none">
            <a:spAutoFit/>
          </a:bodyPr>
          <a:p>
            <a:r>
              <a:rPr b="1" sz="1200" lang="">
                <a:latin typeface="Century Gothic" pitchFamily="34" charset="0"/>
              </a:rPr>
              <a:t>02</a:t>
            </a:r>
            <a:endParaRPr b="1" dirty="0" sz="1200" lang="en-US">
              <a:latin typeface="Century Gothic"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2" name="Rounded Rectangle 58"/>
          <p:cNvSpPr/>
          <p:nvPr/>
        </p:nvSpPr>
        <p:spPr>
          <a:xfrm>
            <a:off x="8604448" y="6453335"/>
            <a:ext cx="437280" cy="349007"/>
          </a:xfrm>
          <a:prstGeom prst="round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3" name="Title 1"/>
          <p:cNvSpPr>
            <a:spLocks noGrp="1"/>
          </p:cNvSpPr>
          <p:nvPr>
            <p:ph type="title"/>
          </p:nvPr>
        </p:nvSpPr>
        <p:spPr>
          <a:xfrm>
            <a:off x="518864" y="58614"/>
            <a:ext cx="8229600" cy="634082"/>
          </a:xfrm>
        </p:spPr>
        <p:txBody>
          <a:bodyPr>
            <a:normAutofit/>
          </a:bodyPr>
          <a:p>
            <a:r>
              <a:rPr b="1" sz="3200" lang="">
                <a:solidFill>
                  <a:schemeClr val="accent1"/>
                </a:solidFill>
                <a:latin typeface="Century Gothic" pitchFamily="34" charset="0"/>
              </a:rPr>
              <a:t>Virtual Ed PRODUCT</a:t>
            </a:r>
            <a:endParaRPr b="1" dirty="0" sz="3200" lang="en-US">
              <a:solidFill>
                <a:schemeClr val="accent1"/>
              </a:solidFill>
              <a:latin typeface="Century Gothic" pitchFamily="34" charset="0"/>
            </a:endParaRPr>
          </a:p>
        </p:txBody>
      </p:sp>
      <p:sp>
        <p:nvSpPr>
          <p:cNvPr id="1048604" name="Rectangle 53"/>
          <p:cNvSpPr/>
          <p:nvPr/>
        </p:nvSpPr>
        <p:spPr>
          <a:xfrm>
            <a:off x="0" y="332656"/>
            <a:ext cx="107504" cy="6525343"/>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0" name="Straight Connector 55"/>
          <p:cNvCxnSpPr>
            <a:cxnSpLocks/>
            <a:stCxn id="1048604" idx="0"/>
          </p:cNvCxnSpPr>
          <p:nvPr/>
        </p:nvCxnSpPr>
        <p:spPr>
          <a:xfrm>
            <a:off x="53752" y="332656"/>
            <a:ext cx="2574032" cy="0"/>
          </a:xfrm>
          <a:prstGeom prst="line"/>
        </p:spPr>
        <p:style>
          <a:lnRef idx="1">
            <a:schemeClr val="accent1"/>
          </a:lnRef>
          <a:fillRef idx="0">
            <a:schemeClr val="accent1"/>
          </a:fillRef>
          <a:effectRef idx="0">
            <a:schemeClr val="accent1"/>
          </a:effectRef>
          <a:fontRef idx="minor">
            <a:schemeClr val="tx1"/>
          </a:fontRef>
        </p:style>
      </p:cxnSp>
      <p:sp>
        <p:nvSpPr>
          <p:cNvPr id="1048605" name="TextBox 57"/>
          <p:cNvSpPr txBox="1"/>
          <p:nvPr/>
        </p:nvSpPr>
        <p:spPr>
          <a:xfrm>
            <a:off x="8644193" y="6489338"/>
            <a:ext cx="357790" cy="276999"/>
          </a:xfrm>
          <a:prstGeom prst="rect"/>
          <a:noFill/>
        </p:spPr>
        <p:txBody>
          <a:bodyPr rtlCol="0" wrap="none">
            <a:spAutoFit/>
          </a:bodyPr>
          <a:p>
            <a:r>
              <a:rPr b="1" sz="1200" lang="">
                <a:latin typeface="Century Gothic" pitchFamily="34" charset="0"/>
              </a:rPr>
              <a:t>03</a:t>
            </a:r>
            <a:endParaRPr b="1" dirty="0" sz="1200" lang="en-US">
              <a:latin typeface="Century Gothic" pitchFamily="34" charset="0"/>
            </a:endParaRPr>
          </a:p>
        </p:txBody>
      </p:sp>
      <p:sp>
        <p:nvSpPr>
          <p:cNvPr id="1048606" name="TextBox 54"/>
          <p:cNvSpPr txBox="1"/>
          <p:nvPr/>
        </p:nvSpPr>
        <p:spPr>
          <a:xfrm>
            <a:off x="651447" y="1052736"/>
            <a:ext cx="7880994" cy="4968241"/>
          </a:xfrm>
          <a:prstGeom prst="rect"/>
          <a:noFill/>
        </p:spPr>
        <p:txBody>
          <a:bodyPr rtlCol="0" wrap="square">
            <a:spAutoFit/>
          </a:bodyPr>
          <a:p>
            <a:pPr algn="just" lvl="0">
              <a:lnSpc>
                <a:spcPct val="200000"/>
              </a:lnSpc>
              <a:spcAft>
                <a:spcPts val="1600"/>
              </a:spcAft>
            </a:pPr>
            <a:r>
              <a:rPr b="1" dirty="0" sz="1600" lang="en-US">
                <a:latin typeface="Century Gothic" pitchFamily="34" charset="0"/>
              </a:rPr>
              <a:t>Virtual-Ed is built with </a:t>
            </a:r>
            <a:r>
              <a:rPr b="1" dirty="0" sz="1600" lang="en-US" err="1">
                <a:latin typeface="Century Gothic" pitchFamily="34" charset="0"/>
              </a:rPr>
              <a:t>Vuforia</a:t>
            </a:r>
            <a:r>
              <a:rPr b="1" dirty="0" sz="1600" lang="en-US">
                <a:latin typeface="Century Gothic" pitchFamily="34" charset="0"/>
              </a:rPr>
              <a:t> Engine, unity3D and Playmaker.</a:t>
            </a:r>
          </a:p>
          <a:p>
            <a:pPr algn="just" lvl="0">
              <a:lnSpc>
                <a:spcPct val="200000"/>
              </a:lnSpc>
              <a:spcAft>
                <a:spcPts val="1600"/>
              </a:spcAft>
            </a:pPr>
            <a:endParaRPr b="1" dirty="0" sz="1600" lang="en-US">
              <a:latin typeface="Century Gothic" pitchFamily="34" charset="0"/>
            </a:endParaRPr>
          </a:p>
          <a:p>
            <a:pPr algn="just" lvl="0">
              <a:lnSpc>
                <a:spcPct val="200000"/>
              </a:lnSpc>
              <a:spcAft>
                <a:spcPts val="1600"/>
              </a:spcAft>
            </a:pPr>
            <a:endParaRPr b="1" dirty="0" sz="1600" lang="en-US">
              <a:latin typeface="Century Gothic" pitchFamily="34" charset="0"/>
            </a:endParaRPr>
          </a:p>
          <a:p>
            <a:pPr algn="just" lvl="0">
              <a:lnSpc>
                <a:spcPct val="200000"/>
              </a:lnSpc>
              <a:spcAft>
                <a:spcPts val="1600"/>
              </a:spcAft>
            </a:pPr>
            <a:endParaRPr b="1" dirty="0" sz="1600" lang="en-US">
              <a:latin typeface="Century Gothic" pitchFamily="34" charset="0"/>
            </a:endParaRPr>
          </a:p>
          <a:p>
            <a:pPr algn="just" lvl="0">
              <a:lnSpc>
                <a:spcPct val="200000"/>
              </a:lnSpc>
              <a:spcAft>
                <a:spcPts val="1600"/>
              </a:spcAft>
            </a:pPr>
            <a:r>
              <a:rPr b="1" dirty="0" sz="1600" lang="en-US">
                <a:latin typeface="Century Gothic" pitchFamily="34" charset="0"/>
              </a:rPr>
              <a:t>Virtual-Ed offers unique teaching and learning experience of visualizing and interacting with 3d images of human anatomy/specimen. Users can interact using a smartphone, tablet and other VR enable device. </a:t>
            </a:r>
          </a:p>
          <a:p>
            <a:pPr algn="just" lvl="0">
              <a:lnSpc>
                <a:spcPct val="200000"/>
              </a:lnSpc>
              <a:spcAft>
                <a:spcPts val="1600"/>
              </a:spcAft>
            </a:pPr>
            <a:r>
              <a:rPr b="1" dirty="0" sz="1600" lang="en-US">
                <a:latin typeface="Century Gothic" pitchFamily="34" charset="0"/>
              </a:rPr>
              <a:t>This is a no solution of this yet in Nigeria and Africa using augmented reality.</a:t>
            </a:r>
          </a:p>
        </p:txBody>
      </p:sp>
      <p:pic>
        <p:nvPicPr>
          <p:cNvPr id="2097153" name="Picture 6"/>
          <p:cNvPicPr>
            <a:picLocks noChangeAspect="1"/>
          </p:cNvPicPr>
          <p:nvPr/>
        </p:nvPicPr>
        <p:blipFill>
          <a:blip xmlns:r="http://schemas.openxmlformats.org/officeDocument/2006/relationships" r:embed="rId1"/>
          <a:stretch>
            <a:fillRect/>
          </a:stretch>
        </p:blipFill>
        <p:spPr>
          <a:xfrm>
            <a:off x="632826" y="2105712"/>
            <a:ext cx="2857500" cy="1600200"/>
          </a:xfrm>
          <a:prstGeom prst="ellipse"/>
          <a:ln>
            <a:noFill/>
          </a:ln>
          <a:effectLst>
            <a:softEdge rad="112500"/>
          </a:effectLst>
        </p:spPr>
      </p:pic>
      <p:pic>
        <p:nvPicPr>
          <p:cNvPr id="2097154" name="Picture 59"/>
          <p:cNvPicPr>
            <a:picLocks noChangeAspect="1"/>
          </p:cNvPicPr>
          <p:nvPr/>
        </p:nvPicPr>
        <p:blipFill>
          <a:blip xmlns:r="http://schemas.openxmlformats.org/officeDocument/2006/relationships" r:embed="rId2" cstate="print"/>
          <a:stretch>
            <a:fillRect/>
          </a:stretch>
        </p:blipFill>
        <p:spPr>
          <a:xfrm>
            <a:off x="3486238" y="2204864"/>
            <a:ext cx="2857500" cy="1501048"/>
          </a:xfrm>
          <a:prstGeom prst="ellipse"/>
          <a:ln>
            <a:noFill/>
          </a:ln>
          <a:effectLst>
            <a:softEdge rad="112500"/>
          </a:effectLst>
        </p:spPr>
      </p:pic>
      <p:pic>
        <p:nvPicPr>
          <p:cNvPr id="2097155" name="Picture 60"/>
          <p:cNvPicPr>
            <a:picLocks noChangeAspect="1"/>
          </p:cNvPicPr>
          <p:nvPr/>
        </p:nvPicPr>
        <p:blipFill rotWithShape="1">
          <a:blip xmlns:r="http://schemas.openxmlformats.org/officeDocument/2006/relationships" r:embed="rId3"/>
          <a:srcRect l="7836" r="8066"/>
          <a:stretch>
            <a:fillRect/>
          </a:stretch>
        </p:blipFill>
        <p:spPr>
          <a:xfrm>
            <a:off x="6516216" y="2044824"/>
            <a:ext cx="1345722" cy="1600200"/>
          </a:xfrm>
          <a:prstGeom prst="rect"/>
          <a:ln>
            <a:noFill/>
          </a:ln>
          <a:effectLst>
            <a:outerShdw algn="tl" blurRad="190500" rotWithShape="0">
              <a:srgbClr val="000000">
                <a:alpha val="7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7" name="Rounded Rectangle 58"/>
          <p:cNvSpPr/>
          <p:nvPr/>
        </p:nvSpPr>
        <p:spPr>
          <a:xfrm>
            <a:off x="8604448" y="6453335"/>
            <a:ext cx="437280" cy="349007"/>
          </a:xfrm>
          <a:prstGeom prst="round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8" name="Title 1"/>
          <p:cNvSpPr>
            <a:spLocks noGrp="1"/>
          </p:cNvSpPr>
          <p:nvPr>
            <p:ph type="title"/>
          </p:nvPr>
        </p:nvSpPr>
        <p:spPr>
          <a:xfrm>
            <a:off x="518864" y="58614"/>
            <a:ext cx="8229600" cy="634082"/>
          </a:xfrm>
        </p:spPr>
        <p:txBody>
          <a:bodyPr>
            <a:normAutofit/>
          </a:bodyPr>
          <a:p>
            <a:r>
              <a:rPr b="1" dirty="0" sz="3200" lang="en-US">
                <a:solidFill>
                  <a:schemeClr val="accent1"/>
                </a:solidFill>
                <a:latin typeface="Century Gothic" pitchFamily="34" charset="0"/>
              </a:rPr>
              <a:t>BUSINESS MODEL</a:t>
            </a:r>
          </a:p>
        </p:txBody>
      </p:sp>
      <p:sp>
        <p:nvSpPr>
          <p:cNvPr id="1048609" name="Rectangle 53"/>
          <p:cNvSpPr/>
          <p:nvPr/>
        </p:nvSpPr>
        <p:spPr>
          <a:xfrm>
            <a:off x="0" y="332656"/>
            <a:ext cx="107504" cy="6525343"/>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1" name="Straight Connector 55"/>
          <p:cNvCxnSpPr>
            <a:cxnSpLocks/>
            <a:stCxn id="1048609" idx="0"/>
          </p:cNvCxnSpPr>
          <p:nvPr/>
        </p:nvCxnSpPr>
        <p:spPr>
          <a:xfrm>
            <a:off x="53752" y="332656"/>
            <a:ext cx="2862064" cy="0"/>
          </a:xfrm>
          <a:prstGeom prst="line"/>
        </p:spPr>
        <p:style>
          <a:lnRef idx="1">
            <a:schemeClr val="accent1"/>
          </a:lnRef>
          <a:fillRef idx="0">
            <a:schemeClr val="accent1"/>
          </a:fillRef>
          <a:effectRef idx="0">
            <a:schemeClr val="accent1"/>
          </a:effectRef>
          <a:fontRef idx="minor">
            <a:schemeClr val="tx1"/>
          </a:fontRef>
        </p:style>
      </p:cxnSp>
      <p:sp>
        <p:nvSpPr>
          <p:cNvPr id="1048610" name="TextBox 57"/>
          <p:cNvSpPr txBox="1"/>
          <p:nvPr/>
        </p:nvSpPr>
        <p:spPr>
          <a:xfrm>
            <a:off x="8644193" y="6489338"/>
            <a:ext cx="357790" cy="276999"/>
          </a:xfrm>
          <a:prstGeom prst="rect"/>
          <a:noFill/>
        </p:spPr>
        <p:txBody>
          <a:bodyPr rtlCol="0" wrap="none">
            <a:spAutoFit/>
          </a:bodyPr>
          <a:p>
            <a:r>
              <a:rPr b="1" sz="1200" lang="">
                <a:latin typeface="Century Gothic" pitchFamily="34" charset="0"/>
              </a:rPr>
              <a:t>03</a:t>
            </a:r>
            <a:endParaRPr b="1" dirty="0" sz="1200" lang="en-US">
              <a:latin typeface="Century Gothic" pitchFamily="34" charset="0"/>
            </a:endParaRPr>
          </a:p>
        </p:txBody>
      </p:sp>
      <p:sp>
        <p:nvSpPr>
          <p:cNvPr id="1048611" name="TextBox 54"/>
          <p:cNvSpPr txBox="1"/>
          <p:nvPr/>
        </p:nvSpPr>
        <p:spPr>
          <a:xfrm>
            <a:off x="651447" y="1052736"/>
            <a:ext cx="7880994" cy="4968241"/>
          </a:xfrm>
          <a:prstGeom prst="rect"/>
          <a:noFill/>
        </p:spPr>
        <p:txBody>
          <a:bodyPr rtlCol="0" wrap="square">
            <a:spAutoFit/>
          </a:bodyPr>
          <a:p>
            <a:pPr algn="just">
              <a:lnSpc>
                <a:spcPct val="200000"/>
              </a:lnSpc>
              <a:spcAft>
                <a:spcPts val="1600"/>
              </a:spcAft>
            </a:pPr>
            <a:r>
              <a:rPr b="1" dirty="0" sz="1600" lang="en-US">
                <a:latin typeface="Century Gothic" pitchFamily="34" charset="0"/>
              </a:rPr>
              <a:t>Virtual-Ed is an </a:t>
            </a:r>
            <a:r>
              <a:rPr b="1" dirty="0" sz="1600" lang="en-US" err="1">
                <a:latin typeface="Century Gothic" pitchFamily="34" charset="0"/>
              </a:rPr>
              <a:t>EdTech</a:t>
            </a:r>
            <a:r>
              <a:rPr b="1" dirty="0" sz="1600" lang="en-US">
                <a:latin typeface="Century Gothic" pitchFamily="34" charset="0"/>
              </a:rPr>
              <a:t> solution for secondary school students, so there lies our money!</a:t>
            </a:r>
          </a:p>
          <a:p>
            <a:pPr algn="just">
              <a:lnSpc>
                <a:spcPct val="200000"/>
              </a:lnSpc>
              <a:spcAft>
                <a:spcPts val="1600"/>
              </a:spcAft>
            </a:pPr>
            <a:r>
              <a:rPr b="1" dirty="0" sz="1600" lang="en-US">
                <a:latin typeface="Century Gothic" pitchFamily="34" charset="0"/>
              </a:rPr>
              <a:t>Virtual-Ed Package consists of</a:t>
            </a:r>
          </a:p>
          <a:p>
            <a:pPr algn="just" indent="-285750" marL="285750">
              <a:lnSpc>
                <a:spcPct val="200000"/>
              </a:lnSpc>
              <a:spcAft>
                <a:spcPts val="1600"/>
              </a:spcAft>
              <a:buFont typeface="Arial" pitchFamily="34" charset="0"/>
              <a:buChar char="•"/>
            </a:pPr>
            <a:r>
              <a:rPr b="1" dirty="0" sz="1600" lang="en-US">
                <a:latin typeface="Century Gothic" pitchFamily="34" charset="0"/>
              </a:rPr>
              <a:t>A Tablet and a 3D textbook which goes for $200 (N88,788.00)</a:t>
            </a:r>
          </a:p>
          <a:p>
            <a:pPr algn="just" indent="-285750" marL="285750">
              <a:lnSpc>
                <a:spcPct val="200000"/>
              </a:lnSpc>
              <a:spcAft>
                <a:spcPts val="1600"/>
              </a:spcAft>
              <a:buFont typeface="Arial" pitchFamily="34" charset="0"/>
              <a:buChar char="•"/>
            </a:pPr>
            <a:r>
              <a:rPr b="1" dirty="0" sz="1600" lang="en-US">
                <a:latin typeface="Century Gothic" pitchFamily="34" charset="0"/>
              </a:rPr>
              <a:t>Yearly updates $24 (N10,654.56)</a:t>
            </a:r>
          </a:p>
          <a:p>
            <a:pPr algn="just" indent="-285750" marL="285750">
              <a:lnSpc>
                <a:spcPct val="200000"/>
              </a:lnSpc>
              <a:spcAft>
                <a:spcPts val="1600"/>
              </a:spcAft>
              <a:buFont typeface="Arial" pitchFamily="34" charset="0"/>
              <a:buChar char="•"/>
            </a:pPr>
            <a:r>
              <a:rPr b="1" dirty="0" sz="1600" lang="nl-NL">
                <a:latin typeface="Century Gothic" pitchFamily="34" charset="0"/>
              </a:rPr>
              <a:t>I.E, 1000 (students) X $200 (N82,788) = 88,788,000</a:t>
            </a:r>
          </a:p>
          <a:p>
            <a:pPr>
              <a:lnSpc>
                <a:spcPct val="200000"/>
              </a:lnSpc>
            </a:pPr>
            <a:r>
              <a:rPr b="1" dirty="0" sz="1600" lang="en-US">
                <a:latin typeface="Century Gothic" pitchFamily="34" charset="0"/>
              </a:rPr>
              <a:t>In 5 years, we hope to have more than 100,000 students using Virtual-Ed pack in Nigeria across primary, secondary and tertiary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2" name="Rounded Rectangle 58"/>
          <p:cNvSpPr/>
          <p:nvPr/>
        </p:nvSpPr>
        <p:spPr>
          <a:xfrm>
            <a:off x="8604448" y="6453335"/>
            <a:ext cx="437280" cy="349007"/>
          </a:xfrm>
          <a:prstGeom prst="round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3" name="Title 1"/>
          <p:cNvSpPr>
            <a:spLocks noGrp="1"/>
          </p:cNvSpPr>
          <p:nvPr>
            <p:ph type="title"/>
          </p:nvPr>
        </p:nvSpPr>
        <p:spPr>
          <a:xfrm>
            <a:off x="518864" y="58614"/>
            <a:ext cx="8229600" cy="634082"/>
          </a:xfrm>
        </p:spPr>
        <p:txBody>
          <a:bodyPr>
            <a:normAutofit/>
          </a:bodyPr>
          <a:p>
            <a:r>
              <a:rPr b="1" dirty="0" sz="3200" lang="en-US">
                <a:solidFill>
                  <a:schemeClr val="accent1"/>
                </a:solidFill>
                <a:latin typeface="Century Gothic" pitchFamily="34" charset="0"/>
              </a:rPr>
              <a:t>MARKETING PLAN</a:t>
            </a:r>
          </a:p>
        </p:txBody>
      </p:sp>
      <p:sp>
        <p:nvSpPr>
          <p:cNvPr id="1048614" name="Rectangle 53"/>
          <p:cNvSpPr/>
          <p:nvPr/>
        </p:nvSpPr>
        <p:spPr>
          <a:xfrm>
            <a:off x="0" y="332656"/>
            <a:ext cx="107504" cy="6525343"/>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2" name="Straight Connector 55"/>
          <p:cNvCxnSpPr>
            <a:cxnSpLocks/>
            <a:stCxn id="1048614" idx="0"/>
          </p:cNvCxnSpPr>
          <p:nvPr/>
        </p:nvCxnSpPr>
        <p:spPr>
          <a:xfrm>
            <a:off x="53752" y="332656"/>
            <a:ext cx="2718048" cy="0"/>
          </a:xfrm>
          <a:prstGeom prst="line"/>
        </p:spPr>
        <p:style>
          <a:lnRef idx="1">
            <a:schemeClr val="accent1"/>
          </a:lnRef>
          <a:fillRef idx="0">
            <a:schemeClr val="accent1"/>
          </a:fillRef>
          <a:effectRef idx="0">
            <a:schemeClr val="accent1"/>
          </a:effectRef>
          <a:fontRef idx="minor">
            <a:schemeClr val="tx1"/>
          </a:fontRef>
        </p:style>
      </p:cxnSp>
      <p:sp>
        <p:nvSpPr>
          <p:cNvPr id="1048615" name="TextBox 57"/>
          <p:cNvSpPr txBox="1"/>
          <p:nvPr/>
        </p:nvSpPr>
        <p:spPr>
          <a:xfrm>
            <a:off x="8644193" y="6489338"/>
            <a:ext cx="357790" cy="276999"/>
          </a:xfrm>
          <a:prstGeom prst="rect"/>
          <a:noFill/>
        </p:spPr>
        <p:txBody>
          <a:bodyPr rtlCol="0" wrap="none">
            <a:spAutoFit/>
          </a:bodyPr>
          <a:p>
            <a:r>
              <a:rPr b="1" sz="1200" lang="">
                <a:latin typeface="Century Gothic" pitchFamily="34" charset="0"/>
              </a:rPr>
              <a:t>04</a:t>
            </a:r>
            <a:endParaRPr b="1" dirty="0" sz="1200" lang="en-US">
              <a:latin typeface="Century Gothic" pitchFamily="34" charset="0"/>
            </a:endParaRPr>
          </a:p>
        </p:txBody>
      </p:sp>
      <p:sp>
        <p:nvSpPr>
          <p:cNvPr id="1048616" name="Oval 3"/>
          <p:cNvSpPr/>
          <p:nvPr/>
        </p:nvSpPr>
        <p:spPr>
          <a:xfrm>
            <a:off x="467544" y="2276872"/>
            <a:ext cx="1944216" cy="1944216"/>
          </a:xfrm>
          <a:prstGeom prst="ellipse"/>
          <a:noFill/>
          <a:ln w="762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7" name="Oval 14"/>
          <p:cNvSpPr/>
          <p:nvPr/>
        </p:nvSpPr>
        <p:spPr>
          <a:xfrm>
            <a:off x="2699792" y="2276872"/>
            <a:ext cx="1944216" cy="1944216"/>
          </a:xfrm>
          <a:prstGeom prst="ellipse"/>
          <a:noFill/>
          <a:ln w="762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8" name="Oval 15"/>
          <p:cNvSpPr/>
          <p:nvPr/>
        </p:nvSpPr>
        <p:spPr>
          <a:xfrm>
            <a:off x="4860032" y="2276872"/>
            <a:ext cx="1944216" cy="1944216"/>
          </a:xfrm>
          <a:prstGeom prst="ellipse"/>
          <a:noFill/>
          <a:ln w="762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9" name="Oval 16"/>
          <p:cNvSpPr/>
          <p:nvPr/>
        </p:nvSpPr>
        <p:spPr>
          <a:xfrm>
            <a:off x="7031800" y="2276872"/>
            <a:ext cx="1944216" cy="1944216"/>
          </a:xfrm>
          <a:prstGeom prst="ellipse"/>
          <a:noFill/>
          <a:ln w="762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0" name="Arc 5"/>
          <p:cNvSpPr/>
          <p:nvPr/>
        </p:nvSpPr>
        <p:spPr>
          <a:xfrm rot="18673574">
            <a:off x="1800968" y="2170137"/>
            <a:ext cx="1582463" cy="1582463"/>
          </a:xfrm>
          <a:prstGeom prst="arc"/>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21" name="Arc 21"/>
          <p:cNvSpPr/>
          <p:nvPr/>
        </p:nvSpPr>
        <p:spPr>
          <a:xfrm rot="18673574">
            <a:off x="3995914" y="2170138"/>
            <a:ext cx="1582463" cy="1582463"/>
          </a:xfrm>
          <a:prstGeom prst="arc"/>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22" name="Arc 22"/>
          <p:cNvSpPr/>
          <p:nvPr/>
        </p:nvSpPr>
        <p:spPr>
          <a:xfrm rot="18673574">
            <a:off x="6163082" y="2170138"/>
            <a:ext cx="1582463" cy="1582463"/>
          </a:xfrm>
          <a:prstGeom prst="arc"/>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23" name="Rectangle 12"/>
          <p:cNvSpPr/>
          <p:nvPr/>
        </p:nvSpPr>
        <p:spPr>
          <a:xfrm>
            <a:off x="269776" y="2963877"/>
            <a:ext cx="2286000" cy="923330"/>
          </a:xfrm>
          <a:prstGeom prst="rect"/>
        </p:spPr>
        <p:txBody>
          <a:bodyPr>
            <a:spAutoFit/>
          </a:bodyPr>
          <a:p>
            <a:pPr algn="ctr" lvl="0">
              <a:lnSpc>
                <a:spcPct val="150000"/>
              </a:lnSpc>
              <a:buClr>
                <a:srgbClr val="000000"/>
              </a:buClr>
              <a:buSzPts val="1400"/>
            </a:pPr>
            <a:r>
              <a:rPr b="1" dirty="0" lang="en-US">
                <a:latin typeface="Century Gothic" pitchFamily="34" charset="0"/>
              </a:rPr>
              <a:t>School/university </a:t>
            </a:r>
          </a:p>
          <a:p>
            <a:pPr algn="ctr" lvl="0">
              <a:lnSpc>
                <a:spcPct val="150000"/>
              </a:lnSpc>
              <a:buClr>
                <a:srgbClr val="000000"/>
              </a:buClr>
              <a:buSzPts val="1400"/>
            </a:pPr>
            <a:r>
              <a:rPr b="1" dirty="0" lang="en-US">
                <a:latin typeface="Century Gothic" pitchFamily="34" charset="0"/>
              </a:rPr>
              <a:t>Demos</a:t>
            </a:r>
          </a:p>
        </p:txBody>
      </p:sp>
      <p:sp>
        <p:nvSpPr>
          <p:cNvPr id="1048624" name="Rectangle 25"/>
          <p:cNvSpPr/>
          <p:nvPr/>
        </p:nvSpPr>
        <p:spPr>
          <a:xfrm>
            <a:off x="2555776" y="2963877"/>
            <a:ext cx="2286000" cy="923330"/>
          </a:xfrm>
          <a:prstGeom prst="rect"/>
        </p:spPr>
        <p:txBody>
          <a:bodyPr>
            <a:spAutoFit/>
          </a:bodyPr>
          <a:p>
            <a:pPr algn="ctr" lvl="0">
              <a:lnSpc>
                <a:spcPct val="150000"/>
              </a:lnSpc>
              <a:buClr>
                <a:srgbClr val="000000"/>
              </a:buClr>
              <a:buSzPts val="1400"/>
            </a:pPr>
            <a:r>
              <a:rPr b="1" dirty="0" lang="en-US">
                <a:latin typeface="Century Gothic" pitchFamily="34" charset="0"/>
              </a:rPr>
              <a:t>Social media</a:t>
            </a:r>
          </a:p>
          <a:p>
            <a:pPr algn="ctr" lvl="0">
              <a:lnSpc>
                <a:spcPct val="150000"/>
              </a:lnSpc>
              <a:buClr>
                <a:srgbClr val="000000"/>
              </a:buClr>
              <a:buSzPts val="1400"/>
            </a:pPr>
            <a:r>
              <a:rPr b="1" dirty="0" lang="en-US">
                <a:latin typeface="Century Gothic" pitchFamily="34" charset="0"/>
              </a:rPr>
              <a:t>Ads</a:t>
            </a:r>
          </a:p>
        </p:txBody>
      </p:sp>
      <p:sp>
        <p:nvSpPr>
          <p:cNvPr id="1048625" name="Rectangle 26"/>
          <p:cNvSpPr/>
          <p:nvPr/>
        </p:nvSpPr>
        <p:spPr>
          <a:xfrm>
            <a:off x="4644008" y="3131676"/>
            <a:ext cx="2286000" cy="369332"/>
          </a:xfrm>
          <a:prstGeom prst="rect"/>
        </p:spPr>
        <p:txBody>
          <a:bodyPr>
            <a:spAutoFit/>
          </a:bodyPr>
          <a:p>
            <a:pPr algn="ctr" lvl="0">
              <a:buClr>
                <a:srgbClr val="000000"/>
              </a:buClr>
              <a:buSzPts val="1400"/>
            </a:pPr>
            <a:r>
              <a:rPr b="1" dirty="0" lang="en-US">
                <a:latin typeface="Century Gothic" pitchFamily="34" charset="0"/>
              </a:rPr>
              <a:t>TV Ads</a:t>
            </a:r>
          </a:p>
        </p:txBody>
      </p:sp>
      <p:sp>
        <p:nvSpPr>
          <p:cNvPr id="1048626" name="Rectangle 27"/>
          <p:cNvSpPr/>
          <p:nvPr/>
        </p:nvSpPr>
        <p:spPr>
          <a:xfrm>
            <a:off x="6804248" y="2847242"/>
            <a:ext cx="2286000" cy="904239"/>
          </a:xfrm>
          <a:prstGeom prst="rect"/>
        </p:spPr>
        <p:txBody>
          <a:bodyPr>
            <a:spAutoFit/>
          </a:bodyPr>
          <a:p>
            <a:pPr algn="ctr" lvl="0">
              <a:lnSpc>
                <a:spcPct val="150000"/>
              </a:lnSpc>
              <a:buClr>
                <a:srgbClr val="000000"/>
              </a:buClr>
              <a:buSzPts val="1400"/>
            </a:pPr>
            <a:r>
              <a:rPr b="1" dirty="0" lang="en-US">
                <a:latin typeface="Century Gothic" pitchFamily="34" charset="0"/>
              </a:rPr>
              <a:t>Yearly </a:t>
            </a:r>
          </a:p>
          <a:p>
            <a:pPr algn="ctr" lvl="0">
              <a:lnSpc>
                <a:spcPct val="150000"/>
              </a:lnSpc>
              <a:buClr>
                <a:srgbClr val="000000"/>
              </a:buClr>
              <a:buSzPts val="1400"/>
            </a:pPr>
            <a:r>
              <a:rPr b="1" dirty="0" lang="en-US">
                <a:latin typeface="Century Gothic" pitchFamily="34" charset="0"/>
              </a:rPr>
              <a:t>Subscription</a:t>
            </a:r>
          </a:p>
        </p:txBody>
      </p:sp>
      <p:sp>
        <p:nvSpPr>
          <p:cNvPr id="1048627" name="Arc 30"/>
          <p:cNvSpPr/>
          <p:nvPr/>
        </p:nvSpPr>
        <p:spPr>
          <a:xfrm rot="8228528">
            <a:off x="1830786" y="2747845"/>
            <a:ext cx="1582463" cy="1582463"/>
          </a:xfrm>
          <a:prstGeom prst="arc"/>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28" name="Arc 31"/>
          <p:cNvSpPr/>
          <p:nvPr/>
        </p:nvSpPr>
        <p:spPr>
          <a:xfrm rot="8228528">
            <a:off x="4025732" y="2747846"/>
            <a:ext cx="1582463" cy="1582463"/>
          </a:xfrm>
          <a:prstGeom prst="arc"/>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32" name="Rounded Rectangle 58"/>
          <p:cNvSpPr/>
          <p:nvPr/>
        </p:nvSpPr>
        <p:spPr>
          <a:xfrm>
            <a:off x="8604448" y="6453335"/>
            <a:ext cx="437280" cy="349007"/>
          </a:xfrm>
          <a:prstGeom prst="round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3" name="Title 1"/>
          <p:cNvSpPr>
            <a:spLocks noGrp="1"/>
          </p:cNvSpPr>
          <p:nvPr>
            <p:ph type="title"/>
          </p:nvPr>
        </p:nvSpPr>
        <p:spPr>
          <a:xfrm>
            <a:off x="518864" y="58614"/>
            <a:ext cx="8229600" cy="634082"/>
          </a:xfrm>
        </p:spPr>
        <p:txBody>
          <a:bodyPr>
            <a:normAutofit/>
          </a:bodyPr>
          <a:p>
            <a:r>
              <a:rPr b="1" dirty="0" sz="3200" lang="en-US">
                <a:solidFill>
                  <a:schemeClr val="accent1"/>
                </a:solidFill>
                <a:latin typeface="Century Gothic" pitchFamily="34" charset="0"/>
              </a:rPr>
              <a:t>COMPETITION</a:t>
            </a:r>
          </a:p>
        </p:txBody>
      </p:sp>
      <p:sp>
        <p:nvSpPr>
          <p:cNvPr id="1048634" name="Rectangle 53"/>
          <p:cNvSpPr/>
          <p:nvPr/>
        </p:nvSpPr>
        <p:spPr>
          <a:xfrm>
            <a:off x="0" y="332656"/>
            <a:ext cx="107504" cy="6525343"/>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3" name="Straight Connector 55"/>
          <p:cNvCxnSpPr>
            <a:cxnSpLocks/>
            <a:stCxn id="1048634" idx="0"/>
          </p:cNvCxnSpPr>
          <p:nvPr/>
        </p:nvCxnSpPr>
        <p:spPr>
          <a:xfrm>
            <a:off x="53752" y="332656"/>
            <a:ext cx="3006080" cy="0"/>
          </a:xfrm>
          <a:prstGeom prst="line"/>
        </p:spPr>
        <p:style>
          <a:lnRef idx="1">
            <a:schemeClr val="accent1"/>
          </a:lnRef>
          <a:fillRef idx="0">
            <a:schemeClr val="accent1"/>
          </a:fillRef>
          <a:effectRef idx="0">
            <a:schemeClr val="accent1"/>
          </a:effectRef>
          <a:fontRef idx="minor">
            <a:schemeClr val="tx1"/>
          </a:fontRef>
        </p:style>
      </p:cxnSp>
      <p:sp>
        <p:nvSpPr>
          <p:cNvPr id="1048635" name="TextBox 57"/>
          <p:cNvSpPr txBox="1"/>
          <p:nvPr/>
        </p:nvSpPr>
        <p:spPr>
          <a:xfrm>
            <a:off x="8644193" y="6489338"/>
            <a:ext cx="357790" cy="276999"/>
          </a:xfrm>
          <a:prstGeom prst="rect"/>
          <a:noFill/>
        </p:spPr>
        <p:txBody>
          <a:bodyPr rtlCol="0" wrap="none">
            <a:spAutoFit/>
          </a:bodyPr>
          <a:p>
            <a:r>
              <a:rPr b="1" sz="1200" lang="">
                <a:latin typeface="Century Gothic" pitchFamily="34" charset="0"/>
              </a:rPr>
              <a:t>03</a:t>
            </a:r>
            <a:endParaRPr b="1" dirty="0" sz="1200" lang="en-US">
              <a:latin typeface="Century Gothic" pitchFamily="34" charset="0"/>
            </a:endParaRPr>
          </a:p>
        </p:txBody>
      </p:sp>
      <p:sp>
        <p:nvSpPr>
          <p:cNvPr id="1048636" name="TextBox 54"/>
          <p:cNvSpPr txBox="1"/>
          <p:nvPr/>
        </p:nvSpPr>
        <p:spPr>
          <a:xfrm>
            <a:off x="651447" y="1052736"/>
            <a:ext cx="7880994" cy="4104641"/>
          </a:xfrm>
          <a:prstGeom prst="rect"/>
          <a:noFill/>
        </p:spPr>
        <p:txBody>
          <a:bodyPr rtlCol="0" wrap="square">
            <a:spAutoFit/>
          </a:bodyPr>
          <a:p>
            <a:pPr marL="127000">
              <a:lnSpc>
                <a:spcPct val="115000"/>
              </a:lnSpc>
              <a:buClr>
                <a:schemeClr val="dk1"/>
              </a:buClr>
              <a:buSzPts val="1600"/>
            </a:pPr>
            <a:r>
              <a:rPr b="1" dirty="0" sz="2000" lang="en-US">
                <a:latin typeface="Century Gothic" pitchFamily="34" charset="0"/>
              </a:rPr>
              <a:t>Major Players in the Education Tech sector</a:t>
            </a:r>
          </a:p>
          <a:p>
            <a:pPr indent="-330200" lvl="0" marL="457200">
              <a:lnSpc>
                <a:spcPct val="115000"/>
              </a:lnSpc>
              <a:buClr>
                <a:schemeClr val="dk1"/>
              </a:buClr>
              <a:buSzPts val="1600"/>
              <a:buChar char="●"/>
            </a:pPr>
            <a:endParaRPr b="1" dirty="0" sz="1600" lang="en-US">
              <a:latin typeface="Century Gothic" pitchFamily="34" charset="0"/>
            </a:endParaRPr>
          </a:p>
          <a:p>
            <a:pPr lvl="0" marL="127000">
              <a:lnSpc>
                <a:spcPct val="200000"/>
              </a:lnSpc>
              <a:buClr>
                <a:schemeClr val="dk1"/>
              </a:buClr>
              <a:buSzPts val="1600"/>
            </a:pPr>
            <a:r>
              <a:rPr b="1" dirty="0" sz="1600" lang="en-US">
                <a:latin typeface="Century Gothic" pitchFamily="34" charset="0"/>
              </a:rPr>
              <a:t>- </a:t>
            </a:r>
            <a:r>
              <a:rPr b="1" dirty="0" sz="1600" lang="en-US" err="1">
                <a:latin typeface="Century Gothic" pitchFamily="34" charset="0"/>
              </a:rPr>
              <a:t>Ulesson</a:t>
            </a:r>
            <a:r>
              <a:rPr b="1" dirty="0" sz="1600" lang="en-US">
                <a:latin typeface="Century Gothic" pitchFamily="34" charset="0"/>
              </a:rPr>
              <a:t> </a:t>
            </a:r>
          </a:p>
          <a:p>
            <a:pPr lvl="0" marL="127000">
              <a:lnSpc>
                <a:spcPct val="200000"/>
              </a:lnSpc>
              <a:buClr>
                <a:schemeClr val="dk1"/>
              </a:buClr>
              <a:buSzPts val="1600"/>
            </a:pPr>
            <a:r>
              <a:rPr b="1" dirty="0" sz="1600" lang="en-US">
                <a:latin typeface="Century Gothic" pitchFamily="34" charset="0"/>
              </a:rPr>
              <a:t>It leverages best in class teachers, media, and technology to create high-quality, affordable and accessible education for African students.</a:t>
            </a:r>
          </a:p>
          <a:p>
            <a:pPr lvl="0" marL="457200">
              <a:lnSpc>
                <a:spcPct val="200000"/>
              </a:lnSpc>
            </a:pPr>
            <a:endParaRPr b="1" dirty="0" sz="1600" lang="en-US">
              <a:latin typeface="Century Gothic" pitchFamily="34" charset="0"/>
            </a:endParaRPr>
          </a:p>
          <a:p>
            <a:pPr lvl="0" marL="127000">
              <a:lnSpc>
                <a:spcPct val="200000"/>
              </a:lnSpc>
              <a:buClr>
                <a:schemeClr val="dk1"/>
              </a:buClr>
              <a:buSzPts val="1600"/>
            </a:pPr>
            <a:r>
              <a:rPr b="1" dirty="0" sz="1600" lang="en-US">
                <a:latin typeface="Century Gothic" pitchFamily="34" charset="0"/>
              </a:rPr>
              <a:t>- </a:t>
            </a:r>
            <a:r>
              <a:rPr b="1" dirty="0" sz="1600" lang="en-US" err="1">
                <a:latin typeface="Century Gothic" pitchFamily="34" charset="0"/>
              </a:rPr>
              <a:t>Brainfriend</a:t>
            </a:r>
            <a:endParaRPr b="1" dirty="0" sz="1600" lang="en-US">
              <a:latin typeface="Century Gothic" pitchFamily="34" charset="0"/>
            </a:endParaRPr>
          </a:p>
          <a:p>
            <a:pPr lvl="0" marL="127000">
              <a:lnSpc>
                <a:spcPct val="200000"/>
              </a:lnSpc>
              <a:buClr>
                <a:schemeClr val="dk1"/>
              </a:buClr>
              <a:buSzPts val="1600"/>
            </a:pPr>
            <a:r>
              <a:rPr b="1" dirty="0" sz="1600" lang="en-US">
                <a:latin typeface="Century Gothic" pitchFamily="34" charset="0"/>
              </a:rPr>
              <a:t>Is an e-learning software with over 60 subjects and quality study materials to help you learn effectively and improve your grades.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37" name="Rounded Rectangle 58"/>
          <p:cNvSpPr/>
          <p:nvPr/>
        </p:nvSpPr>
        <p:spPr>
          <a:xfrm>
            <a:off x="8604448" y="6453335"/>
            <a:ext cx="437280" cy="349007"/>
          </a:xfrm>
          <a:prstGeom prst="round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8" name="Title 1"/>
          <p:cNvSpPr>
            <a:spLocks noGrp="1"/>
          </p:cNvSpPr>
          <p:nvPr>
            <p:ph type="title"/>
          </p:nvPr>
        </p:nvSpPr>
        <p:spPr>
          <a:xfrm>
            <a:off x="518864" y="58614"/>
            <a:ext cx="8229600" cy="634082"/>
          </a:xfrm>
        </p:spPr>
        <p:txBody>
          <a:bodyPr>
            <a:normAutofit/>
          </a:bodyPr>
          <a:p>
            <a:r>
              <a:rPr b="1" dirty="0" sz="3200" lang="en-US">
                <a:solidFill>
                  <a:schemeClr val="accent1"/>
                </a:solidFill>
                <a:latin typeface="Century Gothic" pitchFamily="34" charset="0"/>
              </a:rPr>
              <a:t>TEAM</a:t>
            </a:r>
            <a:r>
              <a:rPr b="1" dirty="0" sz="3200" lang="">
                <a:solidFill>
                  <a:schemeClr val="accent1"/>
                </a:solidFill>
                <a:latin typeface="Century Gothic" pitchFamily="34" charset="0"/>
              </a:rPr>
              <a:t> MEMBERS</a:t>
            </a:r>
            <a:endParaRPr b="1" dirty="0" sz="3200" lang="en-US">
              <a:solidFill>
                <a:schemeClr val="accent1"/>
              </a:solidFill>
              <a:latin typeface="Century Gothic" pitchFamily="34" charset="0"/>
            </a:endParaRPr>
          </a:p>
        </p:txBody>
      </p:sp>
      <p:grpSp>
        <p:nvGrpSpPr>
          <p:cNvPr id="36" name="Group 8"/>
          <p:cNvGrpSpPr/>
          <p:nvPr/>
        </p:nvGrpSpPr>
        <p:grpSpPr>
          <a:xfrm>
            <a:off x="1691680" y="714019"/>
            <a:ext cx="5772731" cy="5883333"/>
            <a:chOff x="1691680" y="1052736"/>
            <a:chExt cx="5112568" cy="5210522"/>
          </a:xfrm>
        </p:grpSpPr>
        <p:sp>
          <p:nvSpPr>
            <p:cNvPr id="1048639" name="Rectangle 3"/>
            <p:cNvSpPr/>
            <p:nvPr/>
          </p:nvSpPr>
          <p:spPr>
            <a:xfrm>
              <a:off x="2987824" y="1052736"/>
              <a:ext cx="648072" cy="576064"/>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0" name="TextBox 4"/>
            <p:cNvSpPr txBox="1"/>
            <p:nvPr/>
          </p:nvSpPr>
          <p:spPr>
            <a:xfrm>
              <a:off x="1907704" y="2924944"/>
              <a:ext cx="1252989" cy="260947"/>
            </a:xfrm>
            <a:prstGeom prst="rect"/>
            <a:noFill/>
          </p:spPr>
          <p:txBody>
            <a:bodyPr rtlCol="0" wrap="none">
              <a:spAutoFit/>
            </a:bodyPr>
            <a:p>
              <a:r>
                <a:rPr b="1" dirty="0" sz="1400" lang="en-US">
                  <a:latin typeface="Century Gothic" pitchFamily="34" charset="0"/>
                </a:rPr>
                <a:t>IFEANYI ODIWE</a:t>
              </a:r>
            </a:p>
          </p:txBody>
        </p:sp>
        <p:sp>
          <p:nvSpPr>
            <p:cNvPr id="1048641" name="TextBox 5"/>
            <p:cNvSpPr txBox="1"/>
            <p:nvPr/>
          </p:nvSpPr>
          <p:spPr>
            <a:xfrm>
              <a:off x="1907704" y="3188628"/>
              <a:ext cx="1084274" cy="260947"/>
            </a:xfrm>
            <a:prstGeom prst="rect"/>
            <a:noFill/>
          </p:spPr>
          <p:txBody>
            <a:bodyPr rtlCol="0" wrap="none">
              <a:spAutoFit/>
            </a:bodyPr>
            <a:p>
              <a:r>
                <a:rPr dirty="0" sz="1400" lang="en-US">
                  <a:latin typeface="Century Gothic" pitchFamily="34" charset="0"/>
                </a:rPr>
                <a:t>XR Developer</a:t>
              </a:r>
            </a:p>
          </p:txBody>
        </p:sp>
        <p:sp>
          <p:nvSpPr>
            <p:cNvPr id="1048642" name="Rectangle 12"/>
            <p:cNvSpPr/>
            <p:nvPr/>
          </p:nvSpPr>
          <p:spPr>
            <a:xfrm>
              <a:off x="1691680" y="2924944"/>
              <a:ext cx="69023" cy="576064"/>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4" name="Straight Connector 14"/>
            <p:cNvCxnSpPr>
              <a:cxnSpLocks/>
              <a:stCxn id="1048642" idx="0"/>
            </p:cNvCxnSpPr>
            <p:nvPr/>
          </p:nvCxnSpPr>
          <p:spPr>
            <a:xfrm flipH="1" flipV="1">
              <a:off x="1726191" y="2060848"/>
              <a:ext cx="1" cy="864096"/>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5" name="Straight Connector 16"/>
            <p:cNvCxnSpPr>
              <a:cxnSpLocks/>
            </p:cNvCxnSpPr>
            <p:nvPr/>
          </p:nvCxnSpPr>
          <p:spPr>
            <a:xfrm>
              <a:off x="1726192" y="2060848"/>
              <a:ext cx="307754"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43" name="Rectangle 18"/>
            <p:cNvSpPr/>
            <p:nvPr/>
          </p:nvSpPr>
          <p:spPr>
            <a:xfrm>
              <a:off x="6156176" y="1052736"/>
              <a:ext cx="648072" cy="576064"/>
            </a:xfrm>
            <a:prstGeom prst="rect"/>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4" name="TextBox 19"/>
            <p:cNvSpPr txBox="1"/>
            <p:nvPr/>
          </p:nvSpPr>
          <p:spPr>
            <a:xfrm>
              <a:off x="5076056" y="2924944"/>
              <a:ext cx="1500436" cy="260947"/>
            </a:xfrm>
            <a:prstGeom prst="rect"/>
            <a:noFill/>
          </p:spPr>
          <p:txBody>
            <a:bodyPr rtlCol="0" wrap="none">
              <a:spAutoFit/>
            </a:bodyPr>
            <a:p>
              <a:r>
                <a:rPr b="1" dirty="0" sz="1400" lang="en-US">
                  <a:latin typeface="Century Gothic" pitchFamily="34" charset="0"/>
                </a:rPr>
                <a:t>AKOREDE DASILVA</a:t>
              </a:r>
            </a:p>
          </p:txBody>
        </p:sp>
        <p:sp>
          <p:nvSpPr>
            <p:cNvPr id="1048645" name="TextBox 20"/>
            <p:cNvSpPr txBox="1"/>
            <p:nvPr/>
          </p:nvSpPr>
          <p:spPr>
            <a:xfrm>
              <a:off x="5076056" y="3188628"/>
              <a:ext cx="1084273" cy="260947"/>
            </a:xfrm>
            <a:prstGeom prst="rect"/>
            <a:noFill/>
          </p:spPr>
          <p:txBody>
            <a:bodyPr rtlCol="0" wrap="none">
              <a:spAutoFit/>
            </a:bodyPr>
            <a:p>
              <a:r>
                <a:rPr dirty="0" sz="1400" lang="en-US">
                  <a:latin typeface="Century Gothic" pitchFamily="34" charset="0"/>
                </a:rPr>
                <a:t>XR Developer</a:t>
              </a:r>
            </a:p>
          </p:txBody>
        </p:sp>
        <p:sp>
          <p:nvSpPr>
            <p:cNvPr id="1048646" name="Rectangle 21"/>
            <p:cNvSpPr/>
            <p:nvPr/>
          </p:nvSpPr>
          <p:spPr>
            <a:xfrm>
              <a:off x="4860032" y="2924944"/>
              <a:ext cx="69023" cy="576064"/>
            </a:xfrm>
            <a:prstGeom prst="rect"/>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6" name="Straight Connector 22"/>
            <p:cNvCxnSpPr>
              <a:cxnSpLocks/>
              <a:stCxn id="1048646" idx="0"/>
            </p:cNvCxnSpPr>
            <p:nvPr/>
          </p:nvCxnSpPr>
          <p:spPr>
            <a:xfrm flipH="1" flipV="1">
              <a:off x="4894543" y="2060848"/>
              <a:ext cx="1" cy="864096"/>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7" name="Straight Connector 23"/>
            <p:cNvCxnSpPr>
              <a:cxnSpLocks/>
            </p:cNvCxnSpPr>
            <p:nvPr/>
          </p:nvCxnSpPr>
          <p:spPr>
            <a:xfrm>
              <a:off x="4894544" y="2060848"/>
              <a:ext cx="307754"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6" name="Picture 24"/>
            <p:cNvPicPr>
              <a:picLocks noChangeAspect="1"/>
            </p:cNvPicPr>
            <p:nvPr/>
          </p:nvPicPr>
          <p:blipFill>
            <a:blip xmlns:r="http://schemas.openxmlformats.org/officeDocument/2006/relationships" r:embed="rId1" cstate="print"/>
            <a:stretch>
              <a:fillRect/>
            </a:stretch>
          </p:blipFill>
          <p:spPr>
            <a:xfrm>
              <a:off x="5120675" y="1124744"/>
              <a:ext cx="1587584" cy="1656184"/>
            </a:xfrm>
            <a:prstGeom prst="rect"/>
          </p:spPr>
        </p:pic>
        <p:sp>
          <p:nvSpPr>
            <p:cNvPr id="1048647" name="Rectangle 32"/>
            <p:cNvSpPr/>
            <p:nvPr/>
          </p:nvSpPr>
          <p:spPr>
            <a:xfrm>
              <a:off x="2987824" y="3814986"/>
              <a:ext cx="648072" cy="576064"/>
            </a:xfrm>
            <a:prstGeom prst="rect"/>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8" name="TextBox 33"/>
            <p:cNvSpPr txBox="1"/>
            <p:nvPr/>
          </p:nvSpPr>
          <p:spPr>
            <a:xfrm>
              <a:off x="1907704" y="5687194"/>
              <a:ext cx="1320474" cy="260947"/>
            </a:xfrm>
            <a:prstGeom prst="rect"/>
            <a:noFill/>
          </p:spPr>
          <p:txBody>
            <a:bodyPr rtlCol="0" wrap="none">
              <a:spAutoFit/>
            </a:bodyPr>
            <a:p>
              <a:r>
                <a:rPr b="1" dirty="0" sz="1400" lang="en-US">
                  <a:latin typeface="Century Gothic" pitchFamily="34" charset="0"/>
                </a:rPr>
                <a:t>PEACE LAWSON</a:t>
              </a:r>
            </a:p>
          </p:txBody>
        </p:sp>
        <p:sp>
          <p:nvSpPr>
            <p:cNvPr id="1048649" name="TextBox 34"/>
            <p:cNvSpPr txBox="1"/>
            <p:nvPr/>
          </p:nvSpPr>
          <p:spPr>
            <a:xfrm>
              <a:off x="1907704" y="5950878"/>
              <a:ext cx="572417" cy="272580"/>
            </a:xfrm>
            <a:prstGeom prst="rect"/>
            <a:noFill/>
          </p:spPr>
          <p:txBody>
            <a:bodyPr rtlCol="0" wrap="none">
              <a:spAutoFit/>
            </a:bodyPr>
            <a:p>
              <a:r>
                <a:rPr dirty="0" sz="1400" lang="en-US">
                  <a:latin typeface="Century Gothic" pitchFamily="34" charset="0"/>
                </a:rPr>
                <a:t>UI/UX</a:t>
              </a:r>
            </a:p>
          </p:txBody>
        </p:sp>
        <p:sp>
          <p:nvSpPr>
            <p:cNvPr id="1048650" name="Rectangle 35"/>
            <p:cNvSpPr/>
            <p:nvPr/>
          </p:nvSpPr>
          <p:spPr>
            <a:xfrm>
              <a:off x="1691680" y="5687194"/>
              <a:ext cx="69023" cy="576064"/>
            </a:xfrm>
            <a:prstGeom prst="rect"/>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bg1"/>
                </a:solidFill>
              </a:endParaRPr>
            </a:p>
          </p:txBody>
        </p:sp>
        <p:cxnSp>
          <p:nvCxnSpPr>
            <p:cNvPr id="3145738" name="Straight Connector 36"/>
            <p:cNvCxnSpPr>
              <a:cxnSpLocks/>
              <a:stCxn id="1048650" idx="0"/>
            </p:cNvCxnSpPr>
            <p:nvPr/>
          </p:nvCxnSpPr>
          <p:spPr>
            <a:xfrm flipH="1" flipV="1">
              <a:off x="1726191" y="4823098"/>
              <a:ext cx="1" cy="864096"/>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9" name="Straight Connector 37"/>
            <p:cNvCxnSpPr>
              <a:cxnSpLocks/>
            </p:cNvCxnSpPr>
            <p:nvPr/>
          </p:nvCxnSpPr>
          <p:spPr>
            <a:xfrm>
              <a:off x="1726192" y="4823098"/>
              <a:ext cx="307754"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7" name="Picture 38"/>
            <p:cNvPicPr>
              <a:picLocks noChangeAspect="1"/>
            </p:cNvPicPr>
            <p:nvPr/>
          </p:nvPicPr>
          <p:blipFill>
            <a:blip xmlns:r="http://schemas.openxmlformats.org/officeDocument/2006/relationships" r:embed="rId2"/>
            <a:stretch>
              <a:fillRect/>
            </a:stretch>
          </p:blipFill>
          <p:spPr>
            <a:xfrm>
              <a:off x="1918023" y="3916189"/>
              <a:ext cx="1656184" cy="1597792"/>
            </a:xfrm>
            <a:prstGeom prst="rect"/>
          </p:spPr>
        </p:pic>
        <p:sp>
          <p:nvSpPr>
            <p:cNvPr id="1048651" name="Rectangle 39"/>
            <p:cNvSpPr/>
            <p:nvPr/>
          </p:nvSpPr>
          <p:spPr>
            <a:xfrm>
              <a:off x="6156176" y="3814986"/>
              <a:ext cx="648072" cy="576064"/>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2" name="TextBox 40"/>
            <p:cNvSpPr txBox="1"/>
            <p:nvPr/>
          </p:nvSpPr>
          <p:spPr>
            <a:xfrm>
              <a:off x="5076056" y="5687194"/>
              <a:ext cx="1309226" cy="260947"/>
            </a:xfrm>
            <a:prstGeom prst="rect"/>
            <a:noFill/>
          </p:spPr>
          <p:txBody>
            <a:bodyPr rtlCol="0" wrap="none">
              <a:spAutoFit/>
            </a:bodyPr>
            <a:p>
              <a:r>
                <a:rPr b="1" dirty="0" sz="1400" lang="en-US">
                  <a:latin typeface="Century Gothic" pitchFamily="34" charset="0"/>
                </a:rPr>
                <a:t>GOSPEL ONOWI</a:t>
              </a:r>
            </a:p>
          </p:txBody>
        </p:sp>
        <p:sp>
          <p:nvSpPr>
            <p:cNvPr id="1048653" name="TextBox 41"/>
            <p:cNvSpPr txBox="1"/>
            <p:nvPr/>
          </p:nvSpPr>
          <p:spPr>
            <a:xfrm>
              <a:off x="5076056" y="5950878"/>
              <a:ext cx="668110" cy="260947"/>
            </a:xfrm>
            <a:prstGeom prst="rect"/>
            <a:noFill/>
          </p:spPr>
          <p:txBody>
            <a:bodyPr rtlCol="0" wrap="none">
              <a:spAutoFit/>
            </a:bodyPr>
            <a:p>
              <a:r>
                <a:rPr dirty="0" sz="1400" lang="en-US">
                  <a:latin typeface="Century Gothic" pitchFamily="34" charset="0"/>
                </a:rPr>
                <a:t>Mentor</a:t>
              </a:r>
            </a:p>
          </p:txBody>
        </p:sp>
        <p:sp>
          <p:nvSpPr>
            <p:cNvPr id="1048654" name="Rectangle 42"/>
            <p:cNvSpPr/>
            <p:nvPr/>
          </p:nvSpPr>
          <p:spPr>
            <a:xfrm>
              <a:off x="4860032" y="5687194"/>
              <a:ext cx="69023" cy="576064"/>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40" name="Straight Connector 43"/>
            <p:cNvCxnSpPr>
              <a:cxnSpLocks/>
              <a:stCxn id="1048654" idx="0"/>
            </p:cNvCxnSpPr>
            <p:nvPr/>
          </p:nvCxnSpPr>
          <p:spPr>
            <a:xfrm flipH="1" flipV="1">
              <a:off x="4894543" y="4823098"/>
              <a:ext cx="1" cy="864096"/>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1" name="Straight Connector 44"/>
            <p:cNvCxnSpPr>
              <a:cxnSpLocks/>
            </p:cNvCxnSpPr>
            <p:nvPr/>
          </p:nvCxnSpPr>
          <p:spPr>
            <a:xfrm>
              <a:off x="4894544" y="4823098"/>
              <a:ext cx="307754"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8" name="Picture 45"/>
            <p:cNvPicPr>
              <a:picLocks noChangeAspect="1"/>
            </p:cNvPicPr>
            <p:nvPr/>
          </p:nvPicPr>
          <p:blipFill>
            <a:blip xmlns:r="http://schemas.openxmlformats.org/officeDocument/2006/relationships" r:embed="rId3" cstate="print"/>
            <a:stretch>
              <a:fillRect/>
            </a:stretch>
          </p:blipFill>
          <p:spPr>
            <a:xfrm>
              <a:off x="5086375" y="3890061"/>
              <a:ext cx="1656184" cy="1650049"/>
            </a:xfrm>
            <a:prstGeom prst="rect"/>
          </p:spPr>
        </p:pic>
        <p:pic>
          <p:nvPicPr>
            <p:cNvPr id="2097159" name="Picture 2"/>
            <p:cNvPicPr>
              <a:picLocks noChangeAspect="1"/>
            </p:cNvPicPr>
            <p:nvPr/>
          </p:nvPicPr>
          <p:blipFill>
            <a:blip xmlns:r="http://schemas.openxmlformats.org/officeDocument/2006/relationships" r:embed="rId4" cstate="print"/>
            <a:stretch>
              <a:fillRect/>
            </a:stretch>
          </p:blipFill>
          <p:spPr>
            <a:xfrm>
              <a:off x="1918023" y="1133945"/>
              <a:ext cx="1656184" cy="1637781"/>
            </a:xfrm>
            <a:prstGeom prst="rect"/>
          </p:spPr>
        </p:pic>
      </p:grpSp>
      <p:sp>
        <p:nvSpPr>
          <p:cNvPr id="1048655" name="Rectangle 53"/>
          <p:cNvSpPr/>
          <p:nvPr/>
        </p:nvSpPr>
        <p:spPr>
          <a:xfrm>
            <a:off x="0" y="332656"/>
            <a:ext cx="107504" cy="6525343"/>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42" name="Straight Connector 55"/>
          <p:cNvCxnSpPr>
            <a:cxnSpLocks/>
            <a:stCxn id="1048655" idx="0"/>
          </p:cNvCxnSpPr>
          <p:nvPr/>
        </p:nvCxnSpPr>
        <p:spPr>
          <a:xfrm>
            <a:off x="53752" y="332656"/>
            <a:ext cx="3294112" cy="0"/>
          </a:xfrm>
          <a:prstGeom prst="line"/>
        </p:spPr>
        <p:style>
          <a:lnRef idx="1">
            <a:schemeClr val="accent1"/>
          </a:lnRef>
          <a:fillRef idx="0">
            <a:schemeClr val="accent1"/>
          </a:fillRef>
          <a:effectRef idx="0">
            <a:schemeClr val="accent1"/>
          </a:effectRef>
          <a:fontRef idx="minor">
            <a:schemeClr val="tx1"/>
          </a:fontRef>
        </p:style>
      </p:cxnSp>
      <p:sp>
        <p:nvSpPr>
          <p:cNvPr id="1048656" name="TextBox 57"/>
          <p:cNvSpPr txBox="1"/>
          <p:nvPr/>
        </p:nvSpPr>
        <p:spPr>
          <a:xfrm>
            <a:off x="8644193" y="6489338"/>
            <a:ext cx="357790" cy="276999"/>
          </a:xfrm>
          <a:prstGeom prst="rect"/>
          <a:noFill/>
        </p:spPr>
        <p:txBody>
          <a:bodyPr rtlCol="0" wrap="none">
            <a:spAutoFit/>
          </a:bodyPr>
          <a:p>
            <a:r>
              <a:rPr b="1" dirty="0" sz="1200" lang="">
                <a:latin typeface="Century Gothic" pitchFamily="34" charset="0"/>
              </a:rPr>
              <a:t>1</a:t>
            </a:r>
            <a:r>
              <a:rPr b="1" sz="1200" lang="">
                <a:latin typeface="Century Gothic" pitchFamily="34" charset="0"/>
              </a:rPr>
              <a:t>6</a:t>
            </a:r>
            <a:endParaRPr b="1" dirty="0" sz="1200" lang="en-US">
              <a:latin typeface="Century Gothic"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Rounded Rectangle 58"/>
          <p:cNvSpPr/>
          <p:nvPr/>
        </p:nvSpPr>
        <p:spPr>
          <a:xfrm>
            <a:off x="8604448" y="6453335"/>
            <a:ext cx="437280" cy="349007"/>
          </a:xfrm>
          <a:prstGeom prst="round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8" name="Title 1"/>
          <p:cNvSpPr>
            <a:spLocks noGrp="1"/>
          </p:cNvSpPr>
          <p:nvPr>
            <p:ph type="title"/>
          </p:nvPr>
        </p:nvSpPr>
        <p:spPr>
          <a:xfrm>
            <a:off x="518864" y="58614"/>
            <a:ext cx="8229600" cy="634082"/>
          </a:xfrm>
        </p:spPr>
        <p:txBody>
          <a:bodyPr>
            <a:normAutofit/>
          </a:bodyPr>
          <a:p>
            <a:r>
              <a:rPr b="1" dirty="0" sz="2400" lang="en">
                <a:solidFill>
                  <a:schemeClr val="accent1"/>
                </a:solidFill>
              </a:rPr>
              <a:t>          BUDGET BREAKDOWN PROPOSAL</a:t>
            </a:r>
            <a:endParaRPr dirty="0" sz="2400" lang="en-US">
              <a:solidFill>
                <a:schemeClr val="accent1"/>
              </a:solidFill>
              <a:latin typeface="Century Gothic" pitchFamily="34" charset="0"/>
            </a:endParaRPr>
          </a:p>
        </p:txBody>
      </p:sp>
      <p:sp>
        <p:nvSpPr>
          <p:cNvPr id="1048659" name="Rectangle 53"/>
          <p:cNvSpPr/>
          <p:nvPr/>
        </p:nvSpPr>
        <p:spPr>
          <a:xfrm>
            <a:off x="0" y="332656"/>
            <a:ext cx="107504" cy="6525343"/>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43" name="Straight Connector 55"/>
          <p:cNvCxnSpPr>
            <a:cxnSpLocks/>
            <a:stCxn id="1048659" idx="0"/>
          </p:cNvCxnSpPr>
          <p:nvPr/>
        </p:nvCxnSpPr>
        <p:spPr>
          <a:xfrm>
            <a:off x="53752" y="332656"/>
            <a:ext cx="2718048" cy="0"/>
          </a:xfrm>
          <a:prstGeom prst="line"/>
        </p:spPr>
        <p:style>
          <a:lnRef idx="1">
            <a:schemeClr val="accent1"/>
          </a:lnRef>
          <a:fillRef idx="0">
            <a:schemeClr val="accent1"/>
          </a:fillRef>
          <a:effectRef idx="0">
            <a:schemeClr val="accent1"/>
          </a:effectRef>
          <a:fontRef idx="minor">
            <a:schemeClr val="tx1"/>
          </a:fontRef>
        </p:style>
      </p:cxnSp>
      <p:sp>
        <p:nvSpPr>
          <p:cNvPr id="1048660" name="TextBox 57"/>
          <p:cNvSpPr txBox="1"/>
          <p:nvPr/>
        </p:nvSpPr>
        <p:spPr>
          <a:xfrm>
            <a:off x="8644193" y="6489338"/>
            <a:ext cx="357790" cy="276999"/>
          </a:xfrm>
          <a:prstGeom prst="rect"/>
          <a:noFill/>
        </p:spPr>
        <p:txBody>
          <a:bodyPr rtlCol="0" wrap="none">
            <a:spAutoFit/>
          </a:bodyPr>
          <a:p>
            <a:r>
              <a:rPr b="1" sz="1200" lang="">
                <a:latin typeface="Century Gothic" pitchFamily="34" charset="0"/>
              </a:rPr>
              <a:t>03</a:t>
            </a:r>
            <a:endParaRPr b="1" dirty="0" sz="1200" lang="en-US">
              <a:latin typeface="Century Gothic" pitchFamily="34" charset="0"/>
            </a:endParaRPr>
          </a:p>
        </p:txBody>
      </p:sp>
      <p:sp>
        <p:nvSpPr>
          <p:cNvPr id="1048661" name="Google Shape;251;p9"/>
          <p:cNvSpPr txBox="1"/>
          <p:nvPr/>
        </p:nvSpPr>
        <p:spPr>
          <a:xfrm>
            <a:off x="77537" y="908720"/>
            <a:ext cx="3528392" cy="3078451"/>
          </a:xfrm>
          <a:prstGeom prst="rect"/>
          <a:noFill/>
          <a:ln>
            <a:noFill/>
          </a:ln>
        </p:spPr>
        <p:txBody>
          <a:bodyPr anchor="t" anchorCtr="0" bIns="91425" lIns="91425" rIns="91425" spcFirstLastPara="1" tIns="91425" wrap="square">
            <a:spAutoFit/>
          </a:bodyPr>
          <a:p>
            <a:pPr algn="l" lvl="0" marL="158750" rtl="0">
              <a:spcBef>
                <a:spcPts val="0"/>
              </a:spcBef>
              <a:spcAft>
                <a:spcPts val="0"/>
              </a:spcAft>
              <a:buClr>
                <a:schemeClr val="dk1"/>
              </a:buClr>
              <a:buSzPts val="1100"/>
            </a:pPr>
            <a:r>
              <a:rPr b="1" dirty="0" sz="1600" lang="en">
                <a:latin typeface="Century Gothic" pitchFamily="34" charset="0"/>
              </a:rPr>
              <a:t>Cost Of Development</a:t>
            </a:r>
          </a:p>
          <a:p>
            <a:pPr algn="l" lvl="0" marL="158750" rtl="0">
              <a:spcBef>
                <a:spcPts val="0"/>
              </a:spcBef>
              <a:spcAft>
                <a:spcPts val="0"/>
              </a:spcAft>
              <a:buClr>
                <a:schemeClr val="dk1"/>
              </a:buClr>
              <a:buSzPts val="1100"/>
            </a:pPr>
            <a:endParaRPr b="1" dirty="0" sz="1600" lang="en">
              <a:latin typeface="Century Gothic" pitchFamily="34" charset="0"/>
            </a:endParaRPr>
          </a:p>
          <a:p>
            <a:pPr algn="l" lvl="0" marL="158750" rtl="0">
              <a:spcBef>
                <a:spcPts val="0"/>
              </a:spcBef>
              <a:spcAft>
                <a:spcPts val="0"/>
              </a:spcAft>
              <a:buClr>
                <a:schemeClr val="dk1"/>
              </a:buClr>
              <a:buSzPts val="1100"/>
            </a:pPr>
            <a:r>
              <a:rPr b="1" dirty="0" sz="1600" lang="en">
                <a:latin typeface="Century Gothic" pitchFamily="34" charset="0"/>
              </a:rPr>
              <a:t>-  3D Modelers (2)</a:t>
            </a:r>
          </a:p>
          <a:p>
            <a:pPr algn="l" lvl="0" marL="158750" rtl="0">
              <a:spcBef>
                <a:spcPts val="0"/>
              </a:spcBef>
              <a:spcAft>
                <a:spcPts val="0"/>
              </a:spcAft>
              <a:buClr>
                <a:schemeClr val="dk1"/>
              </a:buClr>
              <a:buSzPts val="1100"/>
            </a:pPr>
            <a:r>
              <a:rPr b="1" dirty="0" sz="1600" lang="en">
                <a:latin typeface="Century Gothic" pitchFamily="34" charset="0"/>
              </a:rPr>
              <a:t>-  2D </a:t>
            </a:r>
            <a:r>
              <a:rPr b="1" dirty="0" sz="1400" lang="en">
                <a:latin typeface="Century Gothic" pitchFamily="34" charset="0"/>
              </a:rPr>
              <a:t>animators</a:t>
            </a:r>
            <a:r>
              <a:rPr b="1" dirty="0" sz="1600" lang="en">
                <a:latin typeface="Century Gothic" pitchFamily="34" charset="0"/>
              </a:rPr>
              <a:t> (2)</a:t>
            </a:r>
            <a:endParaRPr b="1" dirty="0" sz="1600">
              <a:latin typeface="Century Gothic" pitchFamily="34" charset="0"/>
            </a:endParaRPr>
          </a:p>
          <a:p>
            <a:pPr algn="l" lvl="0" marL="158750" rtl="0">
              <a:spcBef>
                <a:spcPts val="0"/>
              </a:spcBef>
              <a:spcAft>
                <a:spcPts val="0"/>
              </a:spcAft>
              <a:buClr>
                <a:schemeClr val="dk1"/>
              </a:buClr>
              <a:buSzPts val="1100"/>
            </a:pPr>
            <a:r>
              <a:rPr b="1" dirty="0" sz="1600" lang="en">
                <a:latin typeface="Century Gothic" pitchFamily="34" charset="0"/>
              </a:rPr>
              <a:t>-  C# Developer (2)</a:t>
            </a:r>
            <a:endParaRPr b="1" dirty="0" sz="1600">
              <a:latin typeface="Century Gothic" pitchFamily="34" charset="0"/>
            </a:endParaRPr>
          </a:p>
          <a:p>
            <a:pPr algn="l" lvl="0" marL="158750" rtl="0">
              <a:spcBef>
                <a:spcPts val="0"/>
              </a:spcBef>
              <a:spcAft>
                <a:spcPts val="0"/>
              </a:spcAft>
              <a:buClr>
                <a:schemeClr val="dk1"/>
              </a:buClr>
              <a:buSzPts val="1100"/>
            </a:pPr>
            <a:r>
              <a:rPr b="1" dirty="0" sz="1600" lang="en">
                <a:latin typeface="Century Gothic" pitchFamily="34" charset="0"/>
              </a:rPr>
              <a:t>-  UI Designer (1)</a:t>
            </a:r>
            <a:endParaRPr b="1" dirty="0" sz="1600">
              <a:latin typeface="Century Gothic" pitchFamily="34" charset="0"/>
            </a:endParaRPr>
          </a:p>
          <a:p>
            <a:pPr algn="l" lvl="0" marL="158750" rtl="0">
              <a:spcBef>
                <a:spcPts val="0"/>
              </a:spcBef>
              <a:spcAft>
                <a:spcPts val="0"/>
              </a:spcAft>
              <a:buClr>
                <a:schemeClr val="dk1"/>
              </a:buClr>
              <a:buSzPts val="1100"/>
            </a:pPr>
            <a:r>
              <a:rPr b="1" dirty="0" sz="1600" lang="en">
                <a:latin typeface="Century Gothic" pitchFamily="34" charset="0"/>
              </a:rPr>
              <a:t>-  Content creators (3)</a:t>
            </a:r>
            <a:endParaRPr b="1" dirty="0" sz="1600">
              <a:latin typeface="Century Gothic" pitchFamily="34" charset="0"/>
            </a:endParaRPr>
          </a:p>
          <a:p>
            <a:pPr algn="l" lvl="0" marL="158750" rtl="0">
              <a:spcBef>
                <a:spcPts val="0"/>
              </a:spcBef>
              <a:spcAft>
                <a:spcPts val="0"/>
              </a:spcAft>
              <a:buClr>
                <a:schemeClr val="dk1"/>
              </a:buClr>
              <a:buSzPts val="1100"/>
            </a:pPr>
            <a:r>
              <a:rPr b="1" dirty="0" sz="1600" lang="en">
                <a:latin typeface="Century Gothic" pitchFamily="34" charset="0"/>
              </a:rPr>
              <a:t>-  Accountant (1)</a:t>
            </a:r>
            <a:endParaRPr b="1" dirty="0" sz="1600">
              <a:latin typeface="Century Gothic" pitchFamily="34" charset="0"/>
            </a:endParaRPr>
          </a:p>
          <a:p>
            <a:pPr algn="l" lvl="0" rtl="0">
              <a:spcBef>
                <a:spcPts val="0"/>
              </a:spcBef>
              <a:spcAft>
                <a:spcPts val="0"/>
              </a:spcAft>
            </a:pPr>
            <a:endParaRPr b="1" dirty="0" sz="1600" lang="en">
              <a:latin typeface="Century Gothic" pitchFamily="34" charset="0"/>
            </a:endParaRPr>
          </a:p>
          <a:p>
            <a:pPr algn="l" lvl="0" rtl="0">
              <a:spcBef>
                <a:spcPts val="0"/>
              </a:spcBef>
              <a:spcAft>
                <a:spcPts val="0"/>
              </a:spcAft>
            </a:pPr>
            <a:endParaRPr b="1" dirty="0" sz="1600" lang="en">
              <a:latin typeface="Century Gothic" pitchFamily="34" charset="0"/>
            </a:endParaRPr>
          </a:p>
          <a:p>
            <a:pPr algn="l" lvl="0" rtl="0">
              <a:spcBef>
                <a:spcPts val="0"/>
              </a:spcBef>
              <a:spcAft>
                <a:spcPts val="0"/>
              </a:spcAft>
            </a:pPr>
            <a:r>
              <a:rPr b="1" dirty="0" sz="1600" lang="en">
                <a:latin typeface="Century Gothic" pitchFamily="34" charset="0"/>
              </a:rPr>
              <a:t>$30,000 </a:t>
            </a:r>
          </a:p>
          <a:p>
            <a:pPr algn="l" lvl="0" rtl="0">
              <a:spcBef>
                <a:spcPts val="0"/>
              </a:spcBef>
              <a:spcAft>
                <a:spcPts val="0"/>
              </a:spcAft>
            </a:pPr>
            <a:r>
              <a:rPr b="1" dirty="0" sz="1600" lang="en">
                <a:latin typeface="Century Gothic" pitchFamily="34" charset="0"/>
              </a:rPr>
              <a:t>(6 months running cost)</a:t>
            </a:r>
            <a:endParaRPr b="1" dirty="0" sz="1600">
              <a:latin typeface="Century Gothic" pitchFamily="34" charset="0"/>
            </a:endParaRPr>
          </a:p>
        </p:txBody>
      </p:sp>
      <p:sp>
        <p:nvSpPr>
          <p:cNvPr id="1048662" name="Google Shape;253;p9"/>
          <p:cNvSpPr txBox="1"/>
          <p:nvPr/>
        </p:nvSpPr>
        <p:spPr>
          <a:xfrm>
            <a:off x="5870760" y="980728"/>
            <a:ext cx="3170968" cy="2900651"/>
          </a:xfrm>
          <a:prstGeom prst="rect"/>
          <a:noFill/>
          <a:ln>
            <a:noFill/>
          </a:ln>
        </p:spPr>
        <p:txBody>
          <a:bodyPr anchor="t" anchorCtr="0" bIns="91425" lIns="91425" rIns="91425" spcFirstLastPara="1" tIns="91425" wrap="square">
            <a:spAutoFit/>
          </a:bodyPr>
          <a:p>
            <a:pPr algn="l" lvl="0" marL="158750" rtl="0">
              <a:spcBef>
                <a:spcPts val="0"/>
              </a:spcBef>
              <a:spcAft>
                <a:spcPts val="0"/>
              </a:spcAft>
              <a:buClr>
                <a:schemeClr val="dk1"/>
              </a:buClr>
              <a:buSzPts val="1100"/>
            </a:pPr>
            <a:r>
              <a:rPr b="1" dirty="0" sz="1600" lang="en">
                <a:latin typeface="Century Gothic" pitchFamily="34" charset="0"/>
              </a:rPr>
              <a:t>Maketing Expense</a:t>
            </a:r>
          </a:p>
          <a:p>
            <a:pPr algn="l" lvl="0" marL="158750" rtl="0">
              <a:spcBef>
                <a:spcPts val="0"/>
              </a:spcBef>
              <a:spcAft>
                <a:spcPts val="0"/>
              </a:spcAft>
              <a:buClr>
                <a:schemeClr val="dk1"/>
              </a:buClr>
              <a:buSzPts val="1100"/>
            </a:pPr>
            <a:endParaRPr b="1" dirty="0" sz="1600" lang="en">
              <a:latin typeface="Century Gothic" pitchFamily="34" charset="0"/>
            </a:endParaRPr>
          </a:p>
          <a:p>
            <a:pPr algn="l" lvl="0" marL="158750" rtl="0">
              <a:spcBef>
                <a:spcPts val="0"/>
              </a:spcBef>
              <a:spcAft>
                <a:spcPts val="0"/>
              </a:spcAft>
              <a:buClr>
                <a:schemeClr val="dk1"/>
              </a:buClr>
              <a:buSzPts val="1100"/>
            </a:pPr>
            <a:endParaRPr b="1" dirty="0" sz="1400" lang="en">
              <a:latin typeface="Century Gothic" pitchFamily="34" charset="0"/>
            </a:endParaRPr>
          </a:p>
          <a:p>
            <a:pPr algn="l" lvl="0" marL="158750" rtl="0">
              <a:spcBef>
                <a:spcPts val="0"/>
              </a:spcBef>
              <a:spcAft>
                <a:spcPts val="0"/>
              </a:spcAft>
              <a:buClr>
                <a:schemeClr val="dk1"/>
              </a:buClr>
              <a:buSzPts val="1100"/>
            </a:pPr>
            <a:r>
              <a:rPr b="1" dirty="0" sz="1400" lang="en">
                <a:latin typeface="Century Gothic" pitchFamily="34" charset="0"/>
              </a:rPr>
              <a:t>-  TV Ads. Social  media, radio, journals, etc</a:t>
            </a:r>
            <a:endParaRPr b="1" dirty="0" sz="1400">
              <a:latin typeface="Century Gothic" pitchFamily="34" charset="0"/>
            </a:endParaRPr>
          </a:p>
          <a:p>
            <a:pPr algn="l" indent="0" lvl="0" marL="457200" rtl="0">
              <a:spcBef>
                <a:spcPts val="0"/>
              </a:spcBef>
              <a:spcAft>
                <a:spcPts val="0"/>
              </a:spcAft>
              <a:buNone/>
            </a:pPr>
            <a:endParaRPr b="1" dirty="0" sz="1400" lang="en-US">
              <a:latin typeface="Century Gothic" pitchFamily="34" charset="0"/>
            </a:endParaRPr>
          </a:p>
          <a:p>
            <a:pPr algn="l" indent="0" lvl="0" marL="457200" rtl="0">
              <a:spcBef>
                <a:spcPts val="0"/>
              </a:spcBef>
              <a:spcAft>
                <a:spcPts val="0"/>
              </a:spcAft>
              <a:buNone/>
            </a:pPr>
            <a:endParaRPr b="1" dirty="0" sz="1400" lang="en-US">
              <a:latin typeface="Century Gothic" pitchFamily="34" charset="0"/>
            </a:endParaRPr>
          </a:p>
          <a:p>
            <a:pPr algn="l" indent="0" lvl="0" marL="457200" rtl="0">
              <a:spcBef>
                <a:spcPts val="0"/>
              </a:spcBef>
              <a:spcAft>
                <a:spcPts val="0"/>
              </a:spcAft>
              <a:buNone/>
            </a:pPr>
            <a:endParaRPr b="1" dirty="0" sz="1400" lang="en-US">
              <a:latin typeface="Century Gothic" pitchFamily="34" charset="0"/>
            </a:endParaRPr>
          </a:p>
          <a:p>
            <a:pPr algn="l" indent="0" lvl="0" marL="457200" rtl="0">
              <a:spcBef>
                <a:spcPts val="0"/>
              </a:spcBef>
              <a:spcAft>
                <a:spcPts val="0"/>
              </a:spcAft>
              <a:buNone/>
            </a:pPr>
            <a:endParaRPr b="1" dirty="0" sz="1400" lang="en-US">
              <a:latin typeface="Century Gothic" pitchFamily="34" charset="0"/>
            </a:endParaRPr>
          </a:p>
          <a:p>
            <a:pPr algn="l" indent="0" lvl="0" marL="457200" rtl="0">
              <a:spcBef>
                <a:spcPts val="0"/>
              </a:spcBef>
              <a:spcAft>
                <a:spcPts val="0"/>
              </a:spcAft>
              <a:buNone/>
            </a:pPr>
            <a:endParaRPr b="1" dirty="0" sz="1400" lang="en-US">
              <a:latin typeface="Century Gothic" pitchFamily="34" charset="0"/>
            </a:endParaRPr>
          </a:p>
          <a:p>
            <a:pPr algn="l" indent="0" lvl="0" marL="457200" rtl="0">
              <a:spcBef>
                <a:spcPts val="0"/>
              </a:spcBef>
              <a:spcAft>
                <a:spcPts val="0"/>
              </a:spcAft>
              <a:buNone/>
            </a:pPr>
            <a:endParaRPr b="1" dirty="0" sz="1400">
              <a:latin typeface="Century Gothic" pitchFamily="34" charset="0"/>
            </a:endParaRPr>
          </a:p>
          <a:p>
            <a:pPr algn="l" indent="0" lvl="0" marL="0" rtl="0">
              <a:spcBef>
                <a:spcPts val="0"/>
              </a:spcBef>
              <a:spcAft>
                <a:spcPts val="0"/>
              </a:spcAft>
              <a:buNone/>
            </a:pPr>
            <a:r>
              <a:rPr b="1" dirty="0" sz="1400" lang="en">
                <a:latin typeface="Century Gothic" pitchFamily="34" charset="0"/>
              </a:rPr>
              <a:t>$20,000 </a:t>
            </a:r>
          </a:p>
          <a:p>
            <a:pPr algn="l" indent="0" lvl="0" marL="0" rtl="0">
              <a:spcBef>
                <a:spcPts val="0"/>
              </a:spcBef>
              <a:spcAft>
                <a:spcPts val="0"/>
              </a:spcAft>
              <a:buNone/>
            </a:pPr>
            <a:r>
              <a:rPr b="1" dirty="0" sz="1400" lang="en">
                <a:latin typeface="Century Gothic" pitchFamily="34" charset="0"/>
              </a:rPr>
              <a:t>(24 months running cost)</a:t>
            </a:r>
            <a:endParaRPr b="1" dirty="0" sz="1400">
              <a:latin typeface="Century Gothic" pitchFamily="34" charset="0"/>
            </a:endParaRPr>
          </a:p>
        </p:txBody>
      </p:sp>
      <p:sp>
        <p:nvSpPr>
          <p:cNvPr id="1048663" name="Google Shape;255;p9"/>
          <p:cNvSpPr txBox="1"/>
          <p:nvPr/>
        </p:nvSpPr>
        <p:spPr>
          <a:xfrm>
            <a:off x="3234780" y="951806"/>
            <a:ext cx="2792288" cy="2837150"/>
          </a:xfrm>
          <a:prstGeom prst="rect"/>
          <a:noFill/>
          <a:ln>
            <a:noFill/>
          </a:ln>
        </p:spPr>
        <p:txBody>
          <a:bodyPr anchor="t" anchorCtr="0" bIns="91425" lIns="91425" rIns="91425" spcFirstLastPara="1" tIns="91425" wrap="square">
            <a:spAutoFit/>
          </a:bodyPr>
          <a:lstStyle>
            <a:defPPr>
              <a:defRPr lang="en-US"/>
            </a:defPPr>
            <a:lvl1pPr lvl="0" marL="158750">
              <a:spcBef>
                <a:spcPts val="0"/>
              </a:spcBef>
              <a:spcAft>
                <a:spcPts val="0"/>
              </a:spcAft>
              <a:buClr>
                <a:schemeClr val="dk1"/>
              </a:buClr>
              <a:buSzPts val="1100"/>
              <a:defRPr b="1" sz="1600">
                <a:latin typeface="Century Gothic" pitchFamily="34" charset="0"/>
              </a:defRPr>
            </a:lvl1pPr>
          </a:lstStyle>
          <a:p>
            <a:r>
              <a:rPr dirty="0" lang="en"/>
              <a:t>Infrastructure Cost</a:t>
            </a:r>
          </a:p>
          <a:p>
            <a:endParaRPr dirty="0" lang="en"/>
          </a:p>
          <a:p>
            <a:r>
              <a:rPr dirty="0" lang="en"/>
              <a:t>-  Systems</a:t>
            </a:r>
            <a:endParaRPr dirty="0"/>
          </a:p>
          <a:p>
            <a:r>
              <a:rPr dirty="0" lang="en"/>
              <a:t>-  Tablets</a:t>
            </a:r>
            <a:endParaRPr dirty="0"/>
          </a:p>
          <a:p>
            <a:r>
              <a:rPr dirty="0" lang="en"/>
              <a:t>-  VR Headgears</a:t>
            </a:r>
            <a:endParaRPr dirty="0"/>
          </a:p>
          <a:p>
            <a:r>
              <a:rPr dirty="0" lang="en"/>
              <a:t>-  Storage Drives</a:t>
            </a:r>
            <a:endParaRPr dirty="0"/>
          </a:p>
          <a:p>
            <a:r>
              <a:rPr dirty="0" lang="en"/>
              <a:t>-  Power</a:t>
            </a:r>
            <a:endParaRPr dirty="0"/>
          </a:p>
          <a:p>
            <a:r>
              <a:rPr dirty="0" lang="en"/>
              <a:t>-  Internet</a:t>
            </a:r>
            <a:endParaRPr dirty="0"/>
          </a:p>
          <a:p>
            <a:r>
              <a:rPr dirty="0" lang="en"/>
              <a:t>    Etc.</a:t>
            </a:r>
            <a:endParaRPr dirty="0"/>
          </a:p>
          <a:p>
            <a:endParaRPr dirty="0" lang="en"/>
          </a:p>
          <a:p>
            <a:r>
              <a:rPr dirty="0" lang="en"/>
              <a:t>$25,000</a:t>
            </a:r>
            <a:endParaRPr dirty="0"/>
          </a:p>
        </p:txBody>
      </p:sp>
      <p:sp>
        <p:nvSpPr>
          <p:cNvPr id="1048664" name="Google Shape;258;p9"/>
          <p:cNvSpPr txBox="1"/>
          <p:nvPr/>
        </p:nvSpPr>
        <p:spPr>
          <a:xfrm>
            <a:off x="3347864" y="4581128"/>
            <a:ext cx="2520280" cy="677078"/>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1600" lang="en">
                <a:latin typeface="Century Gothic" pitchFamily="34" charset="0"/>
              </a:rPr>
              <a:t>Miscellaneous</a:t>
            </a:r>
            <a:endParaRPr b="1" dirty="0" sz="1600">
              <a:latin typeface="Century Gothic" pitchFamily="34" charset="0"/>
            </a:endParaRPr>
          </a:p>
          <a:p>
            <a:pPr algn="l" indent="0" lvl="0" marL="0" rtl="0">
              <a:spcBef>
                <a:spcPts val="0"/>
              </a:spcBef>
              <a:spcAft>
                <a:spcPts val="0"/>
              </a:spcAft>
              <a:buNone/>
            </a:pPr>
            <a:r>
              <a:rPr b="1" dirty="0" sz="1600" lang="en">
                <a:latin typeface="Century Gothic" pitchFamily="34" charset="0"/>
              </a:rPr>
              <a:t>$22000</a:t>
            </a:r>
            <a:endParaRPr b="1" dirty="0" sz="1600">
              <a:latin typeface="Century Gothic" pitchFamily="34" charset="0"/>
            </a:endParaRPr>
          </a:p>
        </p:txBody>
      </p:sp>
      <p:sp>
        <p:nvSpPr>
          <p:cNvPr id="1048665" name="Google Shape;259;p9"/>
          <p:cNvSpPr txBox="1"/>
          <p:nvPr/>
        </p:nvSpPr>
        <p:spPr>
          <a:xfrm>
            <a:off x="2987824" y="6031851"/>
            <a:ext cx="3286200" cy="446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1700" lang="en">
                <a:latin typeface="Century Gothic" pitchFamily="34" charset="0"/>
              </a:rPr>
              <a:t>ASKING PRICE: $100,000</a:t>
            </a:r>
            <a:endParaRPr b="1" dirty="0" sz="1700">
              <a:latin typeface="Century Gothic" pitchFamily="34" charset="0"/>
            </a:endParaRPr>
          </a:p>
        </p:txBody>
      </p:sp>
      <p:sp>
        <p:nvSpPr>
          <p:cNvPr id="1048666" name="Google Shape;258;p9"/>
          <p:cNvSpPr txBox="1"/>
          <p:nvPr/>
        </p:nvSpPr>
        <p:spPr>
          <a:xfrm>
            <a:off x="323528" y="4714884"/>
            <a:ext cx="2520280" cy="677078"/>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1600" lang="en">
                <a:latin typeface="Century Gothic" pitchFamily="34" charset="0"/>
              </a:rPr>
              <a:t>Software License </a:t>
            </a:r>
          </a:p>
          <a:p>
            <a:pPr algn="l" indent="0" lvl="0" marL="0" rtl="0">
              <a:spcBef>
                <a:spcPts val="0"/>
              </a:spcBef>
              <a:spcAft>
                <a:spcPts val="0"/>
              </a:spcAft>
              <a:buNone/>
            </a:pPr>
            <a:r>
              <a:rPr b="1" dirty="0" sz="1600" lang="en">
                <a:latin typeface="Century Gothic" pitchFamily="34" charset="0"/>
              </a:rPr>
              <a:t>$3000</a:t>
            </a:r>
            <a:endParaRPr b="1" dirty="0" sz="1600">
              <a:latin typeface="Century Gothic"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ASUS G14</dc:creator>
  <cp:lastModifiedBy>darapeace01@gmail.com</cp:lastModifiedBy>
  <dcterms:created xsi:type="dcterms:W3CDTF">2022-11-29T17:07:41Z</dcterms:created>
  <dcterms:modified xsi:type="dcterms:W3CDTF">2022-11-30T09:26:36Z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09201f485b594022862c5021a68ac941</vt:lpwstr>
  </property>
</Properties>
</file>