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58" r:id="rId4"/>
    <p:sldId id="260" r:id="rId5"/>
    <p:sldId id="269" r:id="rId6"/>
    <p:sldId id="265" r:id="rId7"/>
    <p:sldId id="264" r:id="rId8"/>
    <p:sldId id="266" r:id="rId9"/>
    <p:sldId id="259" r:id="rId10"/>
    <p:sldId id="267" r:id="rId11"/>
    <p:sldId id="268"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2" d="100"/>
          <a:sy n="52" d="100"/>
        </p:scale>
        <p:origin x="1363" y="4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notesMaster" Target="notesMasters/notesMaster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EA7DC4-E92D-4344-841C-15E736F6510C}" type="datetimeFigureOut">
              <a:rPr lang="en-US" smtClean="0"/>
              <a:t>11/30/2022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5F62240-F15F-4941-9E17-FCF287A7B9BE}" type="slidenum">
              <a:rPr lang="en-US" smtClean="0"/>
              <a:t>‹#›</a:t>
            </a:fld>
            <a:endParaRPr lang="en-US"/>
          </a:p>
        </p:txBody>
      </p:sp>
    </p:spTree>
    <p:extLst>
      <p:ext uri="{BB962C8B-B14F-4D97-AF65-F5344CB8AC3E}">
        <p14:creationId xmlns:p14="http://schemas.microsoft.com/office/powerpoint/2010/main" val="13272909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5F62240-F15F-4941-9E17-FCF287A7B9BE}" type="slidenum">
              <a:rPr lang="en-US" smtClean="0"/>
              <a:t>7</a:t>
            </a:fld>
            <a:endParaRPr lang="en-US"/>
          </a:p>
        </p:txBody>
      </p:sp>
    </p:spTree>
    <p:extLst>
      <p:ext uri="{BB962C8B-B14F-4D97-AF65-F5344CB8AC3E}">
        <p14:creationId xmlns:p14="http://schemas.microsoft.com/office/powerpoint/2010/main" val="41118036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5F62240-F15F-4941-9E17-FCF287A7B9BE}" type="slidenum">
              <a:rPr lang="en-US" smtClean="0"/>
              <a:t>10</a:t>
            </a:fld>
            <a:endParaRPr lang="en-US"/>
          </a:p>
        </p:txBody>
      </p:sp>
    </p:spTree>
    <p:extLst>
      <p:ext uri="{BB962C8B-B14F-4D97-AF65-F5344CB8AC3E}">
        <p14:creationId xmlns:p14="http://schemas.microsoft.com/office/powerpoint/2010/main" val="31349754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76CF42D-14CA-41A9-84B4-DA08CD577B57}" type="datetimeFigureOut">
              <a:rPr lang="en-US" smtClean="0"/>
              <a:t>11/30/2022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226E19-9C20-4B60-BE78-3A06ABE4FEF4}" type="slidenum">
              <a:rPr lang="en-US" smtClean="0"/>
              <a:t>‹#›</a:t>
            </a:fld>
            <a:endParaRPr lang="en-US"/>
          </a:p>
        </p:txBody>
      </p:sp>
    </p:spTree>
    <p:extLst>
      <p:ext uri="{BB962C8B-B14F-4D97-AF65-F5344CB8AC3E}">
        <p14:creationId xmlns:p14="http://schemas.microsoft.com/office/powerpoint/2010/main" val="971509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76CF42D-14CA-41A9-84B4-DA08CD577B57}" type="datetimeFigureOut">
              <a:rPr lang="en-US" smtClean="0"/>
              <a:t>11/30/2022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226E19-9C20-4B60-BE78-3A06ABE4FEF4}" type="slidenum">
              <a:rPr lang="en-US" smtClean="0"/>
              <a:t>‹#›</a:t>
            </a:fld>
            <a:endParaRPr lang="en-US"/>
          </a:p>
        </p:txBody>
      </p:sp>
    </p:spTree>
    <p:extLst>
      <p:ext uri="{BB962C8B-B14F-4D97-AF65-F5344CB8AC3E}">
        <p14:creationId xmlns:p14="http://schemas.microsoft.com/office/powerpoint/2010/main" val="1001838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76CF42D-14CA-41A9-84B4-DA08CD577B57}" type="datetimeFigureOut">
              <a:rPr lang="en-US" smtClean="0"/>
              <a:t>11/30/2022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226E19-9C20-4B60-BE78-3A06ABE4FEF4}" type="slidenum">
              <a:rPr lang="en-US" smtClean="0"/>
              <a:t>‹#›</a:t>
            </a:fld>
            <a:endParaRPr lang="en-US"/>
          </a:p>
        </p:txBody>
      </p:sp>
    </p:spTree>
    <p:extLst>
      <p:ext uri="{BB962C8B-B14F-4D97-AF65-F5344CB8AC3E}">
        <p14:creationId xmlns:p14="http://schemas.microsoft.com/office/powerpoint/2010/main" val="7163438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76CF42D-14CA-41A9-84B4-DA08CD577B57}" type="datetimeFigureOut">
              <a:rPr lang="en-US" smtClean="0"/>
              <a:t>11/30/2022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226E19-9C20-4B60-BE78-3A06ABE4FEF4}" type="slidenum">
              <a:rPr lang="en-US" smtClean="0"/>
              <a:t>‹#›</a:t>
            </a:fld>
            <a:endParaRPr lang="en-US"/>
          </a:p>
        </p:txBody>
      </p:sp>
    </p:spTree>
    <p:extLst>
      <p:ext uri="{BB962C8B-B14F-4D97-AF65-F5344CB8AC3E}">
        <p14:creationId xmlns:p14="http://schemas.microsoft.com/office/powerpoint/2010/main" val="24088519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76CF42D-14CA-41A9-84B4-DA08CD577B57}" type="datetimeFigureOut">
              <a:rPr lang="en-US" smtClean="0"/>
              <a:t>11/30/2022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226E19-9C20-4B60-BE78-3A06ABE4FEF4}" type="slidenum">
              <a:rPr lang="en-US" smtClean="0"/>
              <a:t>‹#›</a:t>
            </a:fld>
            <a:endParaRPr lang="en-US"/>
          </a:p>
        </p:txBody>
      </p:sp>
    </p:spTree>
    <p:extLst>
      <p:ext uri="{BB962C8B-B14F-4D97-AF65-F5344CB8AC3E}">
        <p14:creationId xmlns:p14="http://schemas.microsoft.com/office/powerpoint/2010/main" val="27306819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76CF42D-14CA-41A9-84B4-DA08CD577B57}" type="datetimeFigureOut">
              <a:rPr lang="en-US" smtClean="0"/>
              <a:t>11/30/2022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226E19-9C20-4B60-BE78-3A06ABE4FEF4}" type="slidenum">
              <a:rPr lang="en-US" smtClean="0"/>
              <a:t>‹#›</a:t>
            </a:fld>
            <a:endParaRPr lang="en-US"/>
          </a:p>
        </p:txBody>
      </p:sp>
    </p:spTree>
    <p:extLst>
      <p:ext uri="{BB962C8B-B14F-4D97-AF65-F5344CB8AC3E}">
        <p14:creationId xmlns:p14="http://schemas.microsoft.com/office/powerpoint/2010/main" val="30893401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76CF42D-14CA-41A9-84B4-DA08CD577B57}" type="datetimeFigureOut">
              <a:rPr lang="en-US" smtClean="0"/>
              <a:t>11/30/2022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C226E19-9C20-4B60-BE78-3A06ABE4FEF4}" type="slidenum">
              <a:rPr lang="en-US" smtClean="0"/>
              <a:t>‹#›</a:t>
            </a:fld>
            <a:endParaRPr lang="en-US"/>
          </a:p>
        </p:txBody>
      </p:sp>
    </p:spTree>
    <p:extLst>
      <p:ext uri="{BB962C8B-B14F-4D97-AF65-F5344CB8AC3E}">
        <p14:creationId xmlns:p14="http://schemas.microsoft.com/office/powerpoint/2010/main" val="22517831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76CF42D-14CA-41A9-84B4-DA08CD577B57}" type="datetimeFigureOut">
              <a:rPr lang="en-US" smtClean="0"/>
              <a:t>11/30/2022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C226E19-9C20-4B60-BE78-3A06ABE4FEF4}" type="slidenum">
              <a:rPr lang="en-US" smtClean="0"/>
              <a:t>‹#›</a:t>
            </a:fld>
            <a:endParaRPr lang="en-US"/>
          </a:p>
        </p:txBody>
      </p:sp>
    </p:spTree>
    <p:extLst>
      <p:ext uri="{BB962C8B-B14F-4D97-AF65-F5344CB8AC3E}">
        <p14:creationId xmlns:p14="http://schemas.microsoft.com/office/powerpoint/2010/main" val="38515017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6CF42D-14CA-41A9-84B4-DA08CD577B57}" type="datetimeFigureOut">
              <a:rPr lang="en-US" smtClean="0"/>
              <a:t>11/30/2022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C226E19-9C20-4B60-BE78-3A06ABE4FEF4}" type="slidenum">
              <a:rPr lang="en-US" smtClean="0"/>
              <a:t>‹#›</a:t>
            </a:fld>
            <a:endParaRPr lang="en-US"/>
          </a:p>
        </p:txBody>
      </p:sp>
    </p:spTree>
    <p:extLst>
      <p:ext uri="{BB962C8B-B14F-4D97-AF65-F5344CB8AC3E}">
        <p14:creationId xmlns:p14="http://schemas.microsoft.com/office/powerpoint/2010/main" val="596308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76CF42D-14CA-41A9-84B4-DA08CD577B57}" type="datetimeFigureOut">
              <a:rPr lang="en-US" smtClean="0"/>
              <a:t>11/30/2022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226E19-9C20-4B60-BE78-3A06ABE4FEF4}" type="slidenum">
              <a:rPr lang="en-US" smtClean="0"/>
              <a:t>‹#›</a:t>
            </a:fld>
            <a:endParaRPr lang="en-US"/>
          </a:p>
        </p:txBody>
      </p:sp>
    </p:spTree>
    <p:extLst>
      <p:ext uri="{BB962C8B-B14F-4D97-AF65-F5344CB8AC3E}">
        <p14:creationId xmlns:p14="http://schemas.microsoft.com/office/powerpoint/2010/main" val="32234537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76CF42D-14CA-41A9-84B4-DA08CD577B57}" type="datetimeFigureOut">
              <a:rPr lang="en-US" smtClean="0"/>
              <a:t>11/30/2022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226E19-9C20-4B60-BE78-3A06ABE4FEF4}" type="slidenum">
              <a:rPr lang="en-US" smtClean="0"/>
              <a:t>‹#›</a:t>
            </a:fld>
            <a:endParaRPr lang="en-US"/>
          </a:p>
        </p:txBody>
      </p:sp>
    </p:spTree>
    <p:extLst>
      <p:ext uri="{BB962C8B-B14F-4D97-AF65-F5344CB8AC3E}">
        <p14:creationId xmlns:p14="http://schemas.microsoft.com/office/powerpoint/2010/main" val="35772106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6CF42D-14CA-41A9-84B4-DA08CD577B57}" type="datetimeFigureOut">
              <a:rPr lang="en-US" smtClean="0"/>
              <a:t>11/30/2022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226E19-9C20-4B60-BE78-3A06ABE4FEF4}" type="slidenum">
              <a:rPr lang="en-US" smtClean="0"/>
              <a:t>‹#›</a:t>
            </a:fld>
            <a:endParaRPr lang="en-US"/>
          </a:p>
        </p:txBody>
      </p:sp>
    </p:spTree>
    <p:extLst>
      <p:ext uri="{BB962C8B-B14F-4D97-AF65-F5344CB8AC3E}">
        <p14:creationId xmlns:p14="http://schemas.microsoft.com/office/powerpoint/2010/main" val="1240562505"/>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6.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4.xml.rels><?xml version="1.0" encoding="UTF-8" standalone="yes"?>
<Relationships xmlns="http://schemas.openxmlformats.org/package/2006/relationships"><Relationship Id="rId3" Type="http://schemas.openxmlformats.org/officeDocument/2006/relationships/image" Target="../media/image3.jpeg" /><Relationship Id="rId2" Type="http://schemas.openxmlformats.org/officeDocument/2006/relationships/image" Target="../media/image2.jpeg" /><Relationship Id="rId1" Type="http://schemas.openxmlformats.org/officeDocument/2006/relationships/slideLayout" Target="../slideLayouts/slideLayout6.xml" /><Relationship Id="rId5" Type="http://schemas.openxmlformats.org/officeDocument/2006/relationships/image" Target="../media/image5.jpeg" /><Relationship Id="rId4" Type="http://schemas.openxmlformats.org/officeDocument/2006/relationships/image" Target="../media/image4.jpeg" /></Relationships>
</file>

<file path=ppt/slides/_rels/slide5.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image" Target="../media/image6.png" /><Relationship Id="rId1" Type="http://schemas.openxmlformats.org/officeDocument/2006/relationships/slideLayout" Target="../slideLayouts/slideLayout6.xml" /><Relationship Id="rId4" Type="http://schemas.openxmlformats.org/officeDocument/2006/relationships/image" Target="../media/image8.png"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6.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9.xml.rels><?xml version="1.0" encoding="UTF-8" standalone="yes"?>
<Relationships xmlns="http://schemas.openxmlformats.org/package/2006/relationships"><Relationship Id="rId3" Type="http://schemas.openxmlformats.org/officeDocument/2006/relationships/image" Target="../media/image10.jpeg" /><Relationship Id="rId2" Type="http://schemas.openxmlformats.org/officeDocument/2006/relationships/image" Target="../media/image9.jpeg" /><Relationship Id="rId1" Type="http://schemas.openxmlformats.org/officeDocument/2006/relationships/slideLayout" Target="../slideLayouts/slideLayout6.xml" /><Relationship Id="rId5" Type="http://schemas.openxmlformats.org/officeDocument/2006/relationships/image" Target="../media/image12.jpeg" /><Relationship Id="rId4" Type="http://schemas.openxmlformats.org/officeDocument/2006/relationships/image" Target="../media/image11.jpe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2914353" y="2745221"/>
            <a:ext cx="6264696" cy="63408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6000" b="1" dirty="0">
                <a:latin typeface="ISOCTEUR" pitchFamily="49" charset="0"/>
              </a:rPr>
              <a:t>V</a:t>
            </a:r>
            <a:r>
              <a:rPr lang="" sz="6000" b="1" dirty="0">
                <a:latin typeface="ISOCTEUR" pitchFamily="49" charset="0"/>
              </a:rPr>
              <a:t>irtualEd</a:t>
            </a:r>
            <a:endParaRPr lang="en-US" sz="6000" b="1" dirty="0">
              <a:latin typeface="ISOCTEUR" pitchFamily="49"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12" y="1412776"/>
            <a:ext cx="3780635" cy="4230081"/>
          </a:xfrm>
          <a:prstGeom prst="rect">
            <a:avLst/>
          </a:prstGeom>
        </p:spPr>
      </p:pic>
      <p:sp>
        <p:nvSpPr>
          <p:cNvPr id="8" name="TextBox 7"/>
          <p:cNvSpPr txBox="1"/>
          <p:nvPr/>
        </p:nvSpPr>
        <p:spPr>
          <a:xfrm>
            <a:off x="3524623" y="3573016"/>
            <a:ext cx="5151834" cy="957121"/>
          </a:xfrm>
          <a:prstGeom prst="rect">
            <a:avLst/>
          </a:prstGeom>
          <a:noFill/>
        </p:spPr>
        <p:txBody>
          <a:bodyPr wrap="square" rtlCol="0">
            <a:spAutoFit/>
          </a:bodyPr>
          <a:lstStyle/>
          <a:p>
            <a:pPr algn="ctr">
              <a:lnSpc>
                <a:spcPct val="150000"/>
              </a:lnSpc>
            </a:pPr>
            <a:r>
              <a:rPr lang="" sz="2000">
                <a:latin typeface="Century Gothic" pitchFamily="34" charset="0"/>
              </a:rPr>
              <a:t>REKINDLING EDUCATION THROUGH VIRTUAL REALITY</a:t>
            </a:r>
            <a:endParaRPr lang="en-US" sz="2000" dirty="0">
              <a:latin typeface="Century Gothic" pitchFamily="34" charset="0"/>
            </a:endParaRPr>
          </a:p>
        </p:txBody>
      </p:sp>
    </p:spTree>
    <p:extLst>
      <p:ext uri="{BB962C8B-B14F-4D97-AF65-F5344CB8AC3E}">
        <p14:creationId xmlns:p14="http://schemas.microsoft.com/office/powerpoint/2010/main" val="22178632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Rounded Rectangle 58"/>
          <p:cNvSpPr/>
          <p:nvPr/>
        </p:nvSpPr>
        <p:spPr>
          <a:xfrm>
            <a:off x="8604448" y="6453335"/>
            <a:ext cx="437280" cy="349007"/>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18864" y="58614"/>
            <a:ext cx="8229600" cy="634082"/>
          </a:xfrm>
        </p:spPr>
        <p:txBody>
          <a:bodyPr>
            <a:normAutofit/>
          </a:bodyPr>
          <a:lstStyle/>
          <a:p>
            <a:r>
              <a:rPr lang="en" sz="2400" b="1" dirty="0">
                <a:solidFill>
                  <a:schemeClr val="accent1"/>
                </a:solidFill>
              </a:rPr>
              <a:t>          BUDGET BREAKDOWN PROPOSAL</a:t>
            </a:r>
            <a:endParaRPr lang="en-US" sz="2400" dirty="0">
              <a:solidFill>
                <a:schemeClr val="accent1"/>
              </a:solidFill>
              <a:latin typeface="Century Gothic" pitchFamily="34" charset="0"/>
            </a:endParaRPr>
          </a:p>
        </p:txBody>
      </p:sp>
      <p:sp>
        <p:nvSpPr>
          <p:cNvPr id="54" name="Rectangle 53"/>
          <p:cNvSpPr/>
          <p:nvPr/>
        </p:nvSpPr>
        <p:spPr>
          <a:xfrm>
            <a:off x="0" y="332656"/>
            <a:ext cx="107504" cy="6525343"/>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Straight Connector 55"/>
          <p:cNvCxnSpPr>
            <a:stCxn id="54" idx="0"/>
          </p:cNvCxnSpPr>
          <p:nvPr/>
        </p:nvCxnSpPr>
        <p:spPr>
          <a:xfrm>
            <a:off x="53752" y="332656"/>
            <a:ext cx="2718048" cy="0"/>
          </a:xfrm>
          <a:prstGeom prst="line">
            <a:avLst/>
          </a:prstGeom>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8644193" y="6489338"/>
            <a:ext cx="357790" cy="276999"/>
          </a:xfrm>
          <a:prstGeom prst="rect">
            <a:avLst/>
          </a:prstGeom>
          <a:noFill/>
        </p:spPr>
        <p:txBody>
          <a:bodyPr wrap="none" rtlCol="0">
            <a:spAutoFit/>
          </a:bodyPr>
          <a:lstStyle/>
          <a:p>
            <a:r>
              <a:rPr lang="" sz="1200" b="1" dirty="0">
                <a:latin typeface="Century Gothic" pitchFamily="34" charset="0"/>
              </a:rPr>
              <a:t>08</a:t>
            </a:r>
            <a:endParaRPr lang="en-US" sz="1200" b="1" dirty="0">
              <a:latin typeface="Century Gothic" pitchFamily="34" charset="0"/>
            </a:endParaRPr>
          </a:p>
        </p:txBody>
      </p:sp>
      <p:sp>
        <p:nvSpPr>
          <p:cNvPr id="10" name="Google Shape;251;p9"/>
          <p:cNvSpPr txBox="1"/>
          <p:nvPr/>
        </p:nvSpPr>
        <p:spPr>
          <a:xfrm>
            <a:off x="77537" y="908720"/>
            <a:ext cx="3528392" cy="3139291"/>
          </a:xfrm>
          <a:prstGeom prst="rect">
            <a:avLst/>
          </a:prstGeom>
          <a:noFill/>
          <a:ln>
            <a:noFill/>
          </a:ln>
        </p:spPr>
        <p:txBody>
          <a:bodyPr spcFirstLastPara="1" wrap="square" lIns="91425" tIns="91425" rIns="91425" bIns="91425" anchor="t" anchorCtr="0">
            <a:spAutoFit/>
          </a:bodyPr>
          <a:lstStyle/>
          <a:p>
            <a:pPr marL="158750" lvl="0" algn="l" rtl="0">
              <a:spcBef>
                <a:spcPts val="0"/>
              </a:spcBef>
              <a:spcAft>
                <a:spcPts val="0"/>
              </a:spcAft>
              <a:buClr>
                <a:schemeClr val="dk1"/>
              </a:buClr>
              <a:buSzPts val="1100"/>
            </a:pPr>
            <a:r>
              <a:rPr lang="en" sz="1600" b="1" dirty="0">
                <a:latin typeface="Century Gothic" pitchFamily="34" charset="0"/>
              </a:rPr>
              <a:t>Cost Of Development</a:t>
            </a:r>
          </a:p>
          <a:p>
            <a:pPr marL="158750" lvl="0" algn="l" rtl="0">
              <a:spcBef>
                <a:spcPts val="0"/>
              </a:spcBef>
              <a:spcAft>
                <a:spcPts val="0"/>
              </a:spcAft>
              <a:buClr>
                <a:schemeClr val="dk1"/>
              </a:buClr>
              <a:buSzPts val="1100"/>
            </a:pPr>
            <a:endParaRPr lang="en" sz="1600" b="1" dirty="0">
              <a:latin typeface="Century Gothic" pitchFamily="34" charset="0"/>
            </a:endParaRPr>
          </a:p>
          <a:p>
            <a:pPr marL="158750" lvl="0" algn="l" rtl="0">
              <a:spcBef>
                <a:spcPts val="0"/>
              </a:spcBef>
              <a:spcAft>
                <a:spcPts val="0"/>
              </a:spcAft>
              <a:buClr>
                <a:schemeClr val="dk1"/>
              </a:buClr>
              <a:buSzPts val="1100"/>
            </a:pPr>
            <a:r>
              <a:rPr lang="en" sz="1600" b="1" dirty="0">
                <a:latin typeface="Century Gothic" pitchFamily="34" charset="0"/>
              </a:rPr>
              <a:t>-  3D Modelers (2)</a:t>
            </a:r>
          </a:p>
          <a:p>
            <a:pPr marL="158750" lvl="0" algn="l" rtl="0">
              <a:spcBef>
                <a:spcPts val="0"/>
              </a:spcBef>
              <a:spcAft>
                <a:spcPts val="0"/>
              </a:spcAft>
              <a:buClr>
                <a:schemeClr val="dk1"/>
              </a:buClr>
              <a:buSzPts val="1100"/>
            </a:pPr>
            <a:r>
              <a:rPr lang="en" sz="1600" b="1" dirty="0">
                <a:latin typeface="Century Gothic" pitchFamily="34" charset="0"/>
              </a:rPr>
              <a:t>-  2D </a:t>
            </a:r>
            <a:r>
              <a:rPr lang="en" sz="1400" b="1" dirty="0">
                <a:latin typeface="Century Gothic" pitchFamily="34" charset="0"/>
              </a:rPr>
              <a:t>animators</a:t>
            </a:r>
            <a:r>
              <a:rPr lang="en" sz="1600" b="1" dirty="0">
                <a:latin typeface="Century Gothic" pitchFamily="34" charset="0"/>
              </a:rPr>
              <a:t> (2)</a:t>
            </a:r>
            <a:endParaRPr sz="1600" b="1" dirty="0">
              <a:latin typeface="Century Gothic" pitchFamily="34" charset="0"/>
            </a:endParaRPr>
          </a:p>
          <a:p>
            <a:pPr marL="158750" lvl="0" algn="l" rtl="0">
              <a:spcBef>
                <a:spcPts val="0"/>
              </a:spcBef>
              <a:spcAft>
                <a:spcPts val="0"/>
              </a:spcAft>
              <a:buClr>
                <a:schemeClr val="dk1"/>
              </a:buClr>
              <a:buSzPts val="1100"/>
            </a:pPr>
            <a:r>
              <a:rPr lang="en" sz="1600" b="1" dirty="0">
                <a:latin typeface="Century Gothic" pitchFamily="34" charset="0"/>
              </a:rPr>
              <a:t>-  C# Developer (2)</a:t>
            </a:r>
            <a:endParaRPr sz="1600" b="1" dirty="0">
              <a:latin typeface="Century Gothic" pitchFamily="34" charset="0"/>
            </a:endParaRPr>
          </a:p>
          <a:p>
            <a:pPr marL="158750" lvl="0" algn="l" rtl="0">
              <a:spcBef>
                <a:spcPts val="0"/>
              </a:spcBef>
              <a:spcAft>
                <a:spcPts val="0"/>
              </a:spcAft>
              <a:buClr>
                <a:schemeClr val="dk1"/>
              </a:buClr>
              <a:buSzPts val="1100"/>
            </a:pPr>
            <a:r>
              <a:rPr lang="en" sz="1600" b="1" dirty="0">
                <a:latin typeface="Century Gothic" pitchFamily="34" charset="0"/>
              </a:rPr>
              <a:t>-  UI Designer (1)</a:t>
            </a:r>
            <a:endParaRPr sz="1600" b="1" dirty="0">
              <a:latin typeface="Century Gothic" pitchFamily="34" charset="0"/>
            </a:endParaRPr>
          </a:p>
          <a:p>
            <a:pPr marL="158750" lvl="0" algn="l" rtl="0">
              <a:spcBef>
                <a:spcPts val="0"/>
              </a:spcBef>
              <a:spcAft>
                <a:spcPts val="0"/>
              </a:spcAft>
              <a:buClr>
                <a:schemeClr val="dk1"/>
              </a:buClr>
              <a:buSzPts val="1100"/>
            </a:pPr>
            <a:r>
              <a:rPr lang="en" sz="1600" b="1" dirty="0">
                <a:latin typeface="Century Gothic" pitchFamily="34" charset="0"/>
              </a:rPr>
              <a:t>-  Content creators (3)</a:t>
            </a:r>
            <a:endParaRPr sz="1600" b="1" dirty="0">
              <a:latin typeface="Century Gothic" pitchFamily="34" charset="0"/>
            </a:endParaRPr>
          </a:p>
          <a:p>
            <a:pPr marL="158750" lvl="0" algn="l" rtl="0">
              <a:spcBef>
                <a:spcPts val="0"/>
              </a:spcBef>
              <a:spcAft>
                <a:spcPts val="0"/>
              </a:spcAft>
              <a:buClr>
                <a:schemeClr val="dk1"/>
              </a:buClr>
              <a:buSzPts val="1100"/>
            </a:pPr>
            <a:r>
              <a:rPr lang="en" sz="1600" b="1" dirty="0">
                <a:latin typeface="Century Gothic" pitchFamily="34" charset="0"/>
              </a:rPr>
              <a:t>-  Accountant (1)</a:t>
            </a:r>
            <a:endParaRPr sz="1600" b="1" dirty="0">
              <a:latin typeface="Century Gothic" pitchFamily="34" charset="0"/>
            </a:endParaRPr>
          </a:p>
          <a:p>
            <a:pPr lvl="0" algn="l" rtl="0">
              <a:spcBef>
                <a:spcPts val="0"/>
              </a:spcBef>
              <a:spcAft>
                <a:spcPts val="0"/>
              </a:spcAft>
            </a:pPr>
            <a:endParaRPr lang="en" sz="1600" b="1" dirty="0">
              <a:latin typeface="Century Gothic" pitchFamily="34" charset="0"/>
            </a:endParaRPr>
          </a:p>
          <a:p>
            <a:pPr lvl="0" algn="l" rtl="0">
              <a:spcBef>
                <a:spcPts val="0"/>
              </a:spcBef>
              <a:spcAft>
                <a:spcPts val="0"/>
              </a:spcAft>
            </a:pPr>
            <a:endParaRPr lang="en" sz="1600" b="1" dirty="0">
              <a:latin typeface="Century Gothic" pitchFamily="34" charset="0"/>
            </a:endParaRPr>
          </a:p>
          <a:p>
            <a:pPr lvl="0" algn="l" rtl="0">
              <a:spcBef>
                <a:spcPts val="0"/>
              </a:spcBef>
              <a:spcAft>
                <a:spcPts val="0"/>
              </a:spcAft>
            </a:pPr>
            <a:r>
              <a:rPr lang="en" sz="1600" b="1" dirty="0">
                <a:latin typeface="Century Gothic" pitchFamily="34" charset="0"/>
              </a:rPr>
              <a:t>$30,000 </a:t>
            </a:r>
          </a:p>
          <a:p>
            <a:pPr lvl="0" algn="l" rtl="0">
              <a:spcBef>
                <a:spcPts val="0"/>
              </a:spcBef>
              <a:spcAft>
                <a:spcPts val="0"/>
              </a:spcAft>
            </a:pPr>
            <a:r>
              <a:rPr lang="en" sz="1600" b="1" dirty="0">
                <a:latin typeface="Century Gothic" pitchFamily="34" charset="0"/>
              </a:rPr>
              <a:t>(6 months running cost)</a:t>
            </a:r>
            <a:endParaRPr sz="1600" b="1" dirty="0">
              <a:latin typeface="Century Gothic" pitchFamily="34" charset="0"/>
            </a:endParaRPr>
          </a:p>
        </p:txBody>
      </p:sp>
      <p:sp>
        <p:nvSpPr>
          <p:cNvPr id="12" name="Google Shape;253;p9"/>
          <p:cNvSpPr txBox="1"/>
          <p:nvPr/>
        </p:nvSpPr>
        <p:spPr>
          <a:xfrm>
            <a:off x="5870760" y="980728"/>
            <a:ext cx="3170968" cy="3139291"/>
          </a:xfrm>
          <a:prstGeom prst="rect">
            <a:avLst/>
          </a:prstGeom>
          <a:noFill/>
          <a:ln>
            <a:noFill/>
          </a:ln>
        </p:spPr>
        <p:txBody>
          <a:bodyPr spcFirstLastPara="1" wrap="square" lIns="91425" tIns="91425" rIns="91425" bIns="91425" anchor="t" anchorCtr="0">
            <a:spAutoFit/>
          </a:bodyPr>
          <a:lstStyle/>
          <a:p>
            <a:pPr marL="158750" lvl="0" algn="l" rtl="0">
              <a:spcBef>
                <a:spcPts val="0"/>
              </a:spcBef>
              <a:spcAft>
                <a:spcPts val="0"/>
              </a:spcAft>
              <a:buClr>
                <a:schemeClr val="dk1"/>
              </a:buClr>
              <a:buSzPts val="1100"/>
            </a:pPr>
            <a:r>
              <a:rPr lang="en" sz="1600" b="1" dirty="0">
                <a:latin typeface="Century Gothic" pitchFamily="34" charset="0"/>
              </a:rPr>
              <a:t>Maketing Expense</a:t>
            </a:r>
          </a:p>
          <a:p>
            <a:pPr marL="158750" lvl="0" algn="l" rtl="0">
              <a:spcBef>
                <a:spcPts val="0"/>
              </a:spcBef>
              <a:spcAft>
                <a:spcPts val="0"/>
              </a:spcAft>
              <a:buClr>
                <a:schemeClr val="dk1"/>
              </a:buClr>
              <a:buSzPts val="1100"/>
            </a:pPr>
            <a:endParaRPr lang="en" sz="1600" b="1" dirty="0">
              <a:latin typeface="Century Gothic" pitchFamily="34" charset="0"/>
            </a:endParaRPr>
          </a:p>
          <a:p>
            <a:pPr marL="158750" lvl="0" algn="l" rtl="0">
              <a:spcBef>
                <a:spcPts val="0"/>
              </a:spcBef>
              <a:spcAft>
                <a:spcPts val="0"/>
              </a:spcAft>
              <a:buClr>
                <a:schemeClr val="dk1"/>
              </a:buClr>
              <a:buSzPts val="1100"/>
            </a:pPr>
            <a:endParaRPr lang="en" sz="1600" b="1" dirty="0">
              <a:latin typeface="Century Gothic" pitchFamily="34" charset="0"/>
            </a:endParaRPr>
          </a:p>
          <a:p>
            <a:pPr marL="158750" lvl="0" algn="l" rtl="0">
              <a:spcBef>
                <a:spcPts val="0"/>
              </a:spcBef>
              <a:spcAft>
                <a:spcPts val="0"/>
              </a:spcAft>
              <a:buClr>
                <a:schemeClr val="dk1"/>
              </a:buClr>
              <a:buSzPts val="1100"/>
            </a:pPr>
            <a:r>
              <a:rPr lang="en" sz="1600" b="1" dirty="0">
                <a:latin typeface="Century Gothic" pitchFamily="34" charset="0"/>
              </a:rPr>
              <a:t>-  TV Ads. Social  media, radio, journals, etc</a:t>
            </a:r>
            <a:endParaRPr sz="1600" b="1" dirty="0">
              <a:latin typeface="Century Gothic" pitchFamily="34" charset="0"/>
            </a:endParaRPr>
          </a:p>
          <a:p>
            <a:pPr marL="457200" lvl="0" indent="0" algn="l" rtl="0">
              <a:spcBef>
                <a:spcPts val="0"/>
              </a:spcBef>
              <a:spcAft>
                <a:spcPts val="0"/>
              </a:spcAft>
              <a:buNone/>
            </a:pPr>
            <a:endParaRPr lang="en-US" sz="1600" b="1" dirty="0">
              <a:latin typeface="Century Gothic" pitchFamily="34" charset="0"/>
            </a:endParaRPr>
          </a:p>
          <a:p>
            <a:pPr marL="457200" lvl="0" indent="0" algn="l" rtl="0">
              <a:spcBef>
                <a:spcPts val="0"/>
              </a:spcBef>
              <a:spcAft>
                <a:spcPts val="0"/>
              </a:spcAft>
              <a:buNone/>
            </a:pPr>
            <a:endParaRPr lang="en-US" sz="1600" b="1" dirty="0">
              <a:latin typeface="Century Gothic" pitchFamily="34" charset="0"/>
            </a:endParaRPr>
          </a:p>
          <a:p>
            <a:pPr marL="457200" lvl="0" indent="0" algn="l" rtl="0">
              <a:spcBef>
                <a:spcPts val="0"/>
              </a:spcBef>
              <a:spcAft>
                <a:spcPts val="0"/>
              </a:spcAft>
              <a:buNone/>
            </a:pPr>
            <a:endParaRPr lang="en-US" sz="1600" b="1" dirty="0">
              <a:latin typeface="Century Gothic" pitchFamily="34" charset="0"/>
            </a:endParaRPr>
          </a:p>
          <a:p>
            <a:pPr marL="457200" lvl="0" indent="0" algn="l" rtl="0">
              <a:spcBef>
                <a:spcPts val="0"/>
              </a:spcBef>
              <a:spcAft>
                <a:spcPts val="0"/>
              </a:spcAft>
              <a:buNone/>
            </a:pPr>
            <a:endParaRPr lang="en-US" sz="1600" b="1" dirty="0">
              <a:latin typeface="Century Gothic" pitchFamily="34" charset="0"/>
            </a:endParaRPr>
          </a:p>
          <a:p>
            <a:pPr marL="457200" lvl="0" indent="0" algn="l" rtl="0">
              <a:spcBef>
                <a:spcPts val="0"/>
              </a:spcBef>
              <a:spcAft>
                <a:spcPts val="0"/>
              </a:spcAft>
              <a:buNone/>
            </a:pPr>
            <a:endParaRPr lang="en-US" sz="1600" b="1" dirty="0">
              <a:latin typeface="Century Gothic" pitchFamily="34" charset="0"/>
            </a:endParaRPr>
          </a:p>
          <a:p>
            <a:pPr marL="0" lvl="0" indent="0" algn="l" rtl="0">
              <a:spcBef>
                <a:spcPts val="0"/>
              </a:spcBef>
              <a:spcAft>
                <a:spcPts val="0"/>
              </a:spcAft>
              <a:buNone/>
            </a:pPr>
            <a:r>
              <a:rPr lang="en" sz="1600" b="1" dirty="0">
                <a:latin typeface="Century Gothic" pitchFamily="34" charset="0"/>
              </a:rPr>
              <a:t>$20,000 </a:t>
            </a:r>
          </a:p>
          <a:p>
            <a:pPr marL="0" lvl="0" indent="0" algn="l" rtl="0">
              <a:spcBef>
                <a:spcPts val="0"/>
              </a:spcBef>
              <a:spcAft>
                <a:spcPts val="0"/>
              </a:spcAft>
              <a:buNone/>
            </a:pPr>
            <a:r>
              <a:rPr lang="en" sz="1600" b="1" dirty="0">
                <a:latin typeface="Century Gothic" pitchFamily="34" charset="0"/>
              </a:rPr>
              <a:t>(24 months running cost</a:t>
            </a:r>
            <a:r>
              <a:rPr lang="en" sz="1400" b="1" dirty="0">
                <a:latin typeface="Century Gothic" pitchFamily="34" charset="0"/>
              </a:rPr>
              <a:t>)</a:t>
            </a:r>
            <a:endParaRPr sz="1400" b="1" dirty="0">
              <a:latin typeface="Century Gothic" pitchFamily="34" charset="0"/>
            </a:endParaRPr>
          </a:p>
        </p:txBody>
      </p:sp>
      <p:sp>
        <p:nvSpPr>
          <p:cNvPr id="13" name="Google Shape;255;p9"/>
          <p:cNvSpPr txBox="1"/>
          <p:nvPr/>
        </p:nvSpPr>
        <p:spPr>
          <a:xfrm>
            <a:off x="3234780" y="951806"/>
            <a:ext cx="2792288" cy="2893069"/>
          </a:xfrm>
          <a:prstGeom prst="rect">
            <a:avLst/>
          </a:prstGeom>
          <a:noFill/>
          <a:ln>
            <a:noFill/>
          </a:ln>
        </p:spPr>
        <p:txBody>
          <a:bodyPr spcFirstLastPara="1" wrap="square" lIns="91425" tIns="91425" rIns="91425" bIns="91425" anchor="t" anchorCtr="0">
            <a:spAutoFit/>
          </a:bodyPr>
          <a:lstStyle>
            <a:defPPr>
              <a:defRPr lang="en-US"/>
            </a:defPPr>
            <a:lvl1pPr marL="158750" lvl="0">
              <a:spcBef>
                <a:spcPts val="0"/>
              </a:spcBef>
              <a:spcAft>
                <a:spcPts val="0"/>
              </a:spcAft>
              <a:buClr>
                <a:schemeClr val="dk1"/>
              </a:buClr>
              <a:buSzPts val="1100"/>
              <a:defRPr sz="1600" b="1">
                <a:latin typeface="Century Gothic" pitchFamily="34" charset="0"/>
              </a:defRPr>
            </a:lvl1pPr>
          </a:lstStyle>
          <a:p>
            <a:r>
              <a:rPr lang="en" dirty="0"/>
              <a:t>Infrastructure Cost</a:t>
            </a:r>
          </a:p>
          <a:p>
            <a:endParaRPr lang="en" dirty="0"/>
          </a:p>
          <a:p>
            <a:r>
              <a:rPr lang="en" dirty="0"/>
              <a:t>-  Systems</a:t>
            </a:r>
            <a:endParaRPr dirty="0"/>
          </a:p>
          <a:p>
            <a:r>
              <a:rPr lang="en" dirty="0"/>
              <a:t>-  Tablets</a:t>
            </a:r>
            <a:endParaRPr dirty="0"/>
          </a:p>
          <a:p>
            <a:r>
              <a:rPr lang="en" dirty="0"/>
              <a:t>-  VR Headgears</a:t>
            </a:r>
            <a:endParaRPr dirty="0"/>
          </a:p>
          <a:p>
            <a:r>
              <a:rPr lang="en" dirty="0"/>
              <a:t>-  Storage Drives</a:t>
            </a:r>
            <a:endParaRPr dirty="0"/>
          </a:p>
          <a:p>
            <a:r>
              <a:rPr lang="en" dirty="0"/>
              <a:t>-  Power</a:t>
            </a:r>
            <a:endParaRPr dirty="0"/>
          </a:p>
          <a:p>
            <a:r>
              <a:rPr lang="en" dirty="0"/>
              <a:t>-  Internet</a:t>
            </a:r>
            <a:endParaRPr dirty="0"/>
          </a:p>
          <a:p>
            <a:r>
              <a:rPr lang="en" dirty="0"/>
              <a:t>    Etc.</a:t>
            </a:r>
            <a:endParaRPr dirty="0"/>
          </a:p>
          <a:p>
            <a:endParaRPr lang="en" dirty="0"/>
          </a:p>
          <a:p>
            <a:r>
              <a:rPr lang="en" dirty="0"/>
              <a:t>$25,000</a:t>
            </a:r>
            <a:endParaRPr dirty="0"/>
          </a:p>
        </p:txBody>
      </p:sp>
      <p:sp>
        <p:nvSpPr>
          <p:cNvPr id="14" name="Google Shape;258;p9"/>
          <p:cNvSpPr txBox="1"/>
          <p:nvPr/>
        </p:nvSpPr>
        <p:spPr>
          <a:xfrm>
            <a:off x="3347864" y="4581128"/>
            <a:ext cx="2520280" cy="67707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b="1" dirty="0">
                <a:latin typeface="Century Gothic" pitchFamily="34" charset="0"/>
              </a:rPr>
              <a:t>Miscellaneous</a:t>
            </a:r>
            <a:endParaRPr sz="1600" b="1" dirty="0">
              <a:latin typeface="Century Gothic" pitchFamily="34" charset="0"/>
            </a:endParaRPr>
          </a:p>
          <a:p>
            <a:pPr marL="0" lvl="0" indent="0" algn="l" rtl="0">
              <a:spcBef>
                <a:spcPts val="0"/>
              </a:spcBef>
              <a:spcAft>
                <a:spcPts val="0"/>
              </a:spcAft>
              <a:buNone/>
            </a:pPr>
            <a:r>
              <a:rPr lang="en" sz="1600" b="1" dirty="0">
                <a:latin typeface="Century Gothic" pitchFamily="34" charset="0"/>
              </a:rPr>
              <a:t>$22000</a:t>
            </a:r>
            <a:endParaRPr sz="1600" b="1" dirty="0">
              <a:latin typeface="Century Gothic" pitchFamily="34" charset="0"/>
            </a:endParaRPr>
          </a:p>
        </p:txBody>
      </p:sp>
      <p:sp>
        <p:nvSpPr>
          <p:cNvPr id="15" name="Google Shape;259;p9"/>
          <p:cNvSpPr txBox="1"/>
          <p:nvPr/>
        </p:nvSpPr>
        <p:spPr>
          <a:xfrm>
            <a:off x="2987824" y="6031851"/>
            <a:ext cx="32862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700" b="1" dirty="0">
                <a:latin typeface="Century Gothic" pitchFamily="34" charset="0"/>
              </a:rPr>
              <a:t>ASKING PRICE: $100,000</a:t>
            </a:r>
            <a:endParaRPr sz="1700" b="1" dirty="0">
              <a:latin typeface="Century Gothic" pitchFamily="34" charset="0"/>
            </a:endParaRPr>
          </a:p>
        </p:txBody>
      </p:sp>
      <p:sp>
        <p:nvSpPr>
          <p:cNvPr id="16" name="Google Shape;258;p9"/>
          <p:cNvSpPr txBox="1"/>
          <p:nvPr/>
        </p:nvSpPr>
        <p:spPr>
          <a:xfrm>
            <a:off x="179512" y="4552122"/>
            <a:ext cx="2520280" cy="67707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b="1" dirty="0">
                <a:latin typeface="Century Gothic" pitchFamily="34" charset="0"/>
              </a:rPr>
              <a:t>Software License </a:t>
            </a:r>
          </a:p>
          <a:p>
            <a:pPr marL="0" lvl="0" indent="0" algn="l" rtl="0">
              <a:spcBef>
                <a:spcPts val="0"/>
              </a:spcBef>
              <a:spcAft>
                <a:spcPts val="0"/>
              </a:spcAft>
              <a:buNone/>
            </a:pPr>
            <a:r>
              <a:rPr lang="en" sz="1600" b="1" dirty="0">
                <a:latin typeface="Century Gothic" pitchFamily="34" charset="0"/>
              </a:rPr>
              <a:t>$3000</a:t>
            </a:r>
            <a:endParaRPr sz="1600" b="1" dirty="0">
              <a:latin typeface="Century Gothic" pitchFamily="34" charset="0"/>
            </a:endParaRPr>
          </a:p>
        </p:txBody>
      </p:sp>
    </p:spTree>
    <p:extLst>
      <p:ext uri="{BB962C8B-B14F-4D97-AF65-F5344CB8AC3E}">
        <p14:creationId xmlns:p14="http://schemas.microsoft.com/office/powerpoint/2010/main" val="4629905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Rounded Rectangle 58"/>
          <p:cNvSpPr/>
          <p:nvPr/>
        </p:nvSpPr>
        <p:spPr>
          <a:xfrm>
            <a:off x="8604448" y="6453335"/>
            <a:ext cx="437280" cy="349007"/>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691680" y="2348880"/>
            <a:ext cx="5472609" cy="634082"/>
          </a:xfrm>
        </p:spPr>
        <p:txBody>
          <a:bodyPr>
            <a:noAutofit/>
          </a:bodyPr>
          <a:lstStyle/>
          <a:p>
            <a:r>
              <a:rPr lang="en-US" sz="5400" b="1" dirty="0">
                <a:solidFill>
                  <a:schemeClr val="accent1"/>
                </a:solidFill>
              </a:rPr>
              <a:t>T</a:t>
            </a:r>
            <a:r>
              <a:rPr lang="en" sz="5400" b="1" dirty="0">
                <a:solidFill>
                  <a:schemeClr val="accent1"/>
                </a:solidFill>
              </a:rPr>
              <a:t>hank you</a:t>
            </a:r>
            <a:endParaRPr lang="en-US" sz="5400" dirty="0">
              <a:solidFill>
                <a:schemeClr val="accent1"/>
              </a:solidFill>
              <a:latin typeface="Century Gothic" pitchFamily="34" charset="0"/>
            </a:endParaRPr>
          </a:p>
        </p:txBody>
      </p:sp>
      <p:sp>
        <p:nvSpPr>
          <p:cNvPr id="54" name="Rectangle 53"/>
          <p:cNvSpPr/>
          <p:nvPr/>
        </p:nvSpPr>
        <p:spPr>
          <a:xfrm>
            <a:off x="0" y="332656"/>
            <a:ext cx="107504" cy="6525343"/>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Straight Connector 55"/>
          <p:cNvCxnSpPr/>
          <p:nvPr/>
        </p:nvCxnSpPr>
        <p:spPr>
          <a:xfrm>
            <a:off x="1979712" y="3212976"/>
            <a:ext cx="5544616" cy="0"/>
          </a:xfrm>
          <a:prstGeom prst="line">
            <a:avLst/>
          </a:prstGeom>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8644193" y="6489338"/>
            <a:ext cx="357790" cy="276999"/>
          </a:xfrm>
          <a:prstGeom prst="rect">
            <a:avLst/>
          </a:prstGeom>
          <a:noFill/>
        </p:spPr>
        <p:txBody>
          <a:bodyPr wrap="none" rtlCol="0">
            <a:spAutoFit/>
          </a:bodyPr>
          <a:lstStyle/>
          <a:p>
            <a:r>
              <a:rPr lang="" sz="1200" b="1">
                <a:latin typeface="Century Gothic" pitchFamily="34" charset="0"/>
              </a:rPr>
              <a:t>03</a:t>
            </a:r>
            <a:endParaRPr lang="en-US" sz="1200" b="1" dirty="0">
              <a:latin typeface="Century Gothic" pitchFamily="34" charset="0"/>
            </a:endParaRPr>
          </a:p>
        </p:txBody>
      </p:sp>
      <p:sp>
        <p:nvSpPr>
          <p:cNvPr id="9" name="Google Shape;273;p14"/>
          <p:cNvSpPr txBox="1">
            <a:spLocks/>
          </p:cNvSpPr>
          <p:nvPr/>
        </p:nvSpPr>
        <p:spPr>
          <a:xfrm>
            <a:off x="3394276" y="3573016"/>
            <a:ext cx="2761900" cy="1152128"/>
          </a:xfrm>
          <a:prstGeom prst="rect">
            <a:avLst/>
          </a:prstGeom>
          <a:noFill/>
          <a:ln>
            <a:noFill/>
          </a:ln>
        </p:spPr>
        <p:txBody>
          <a:bodyPr spcFirstLastPara="1" vert="horz" wrap="square" lIns="91425" tIns="91425" rIns="91425" bIns="91425" rtlCol="0" anchor="t" anchorCtr="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buSzPts val="1400"/>
              <a:buFont typeface="Arial" pitchFamily="34" charset="0"/>
              <a:buNone/>
            </a:pPr>
            <a:r>
              <a:rPr lang="en-US" sz="2800" b="1" dirty="0">
                <a:latin typeface="Century Gothic" pitchFamily="34" charset="0"/>
              </a:rPr>
              <a:t>Questions?</a:t>
            </a:r>
            <a:endParaRPr lang="en-US" sz="2400" dirty="0">
              <a:latin typeface="Century Gothic" pitchFamily="34" charset="0"/>
            </a:endParaRPr>
          </a:p>
        </p:txBody>
      </p:sp>
    </p:spTree>
    <p:extLst>
      <p:ext uri="{BB962C8B-B14F-4D97-AF65-F5344CB8AC3E}">
        <p14:creationId xmlns:p14="http://schemas.microsoft.com/office/powerpoint/2010/main" val="3055730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Rounded Rectangle 58"/>
          <p:cNvSpPr/>
          <p:nvPr/>
        </p:nvSpPr>
        <p:spPr>
          <a:xfrm>
            <a:off x="8604448" y="6453335"/>
            <a:ext cx="437280" cy="349007"/>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0" y="332656"/>
            <a:ext cx="107504" cy="6525343"/>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56" name="Straight Connector 55"/>
          <p:cNvCxnSpPr>
            <a:stCxn id="54" idx="0"/>
          </p:cNvCxnSpPr>
          <p:nvPr/>
        </p:nvCxnSpPr>
        <p:spPr>
          <a:xfrm>
            <a:off x="53752" y="332656"/>
            <a:ext cx="2934072" cy="0"/>
          </a:xfrm>
          <a:prstGeom prst="line">
            <a:avLst/>
          </a:prstGeom>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8644193" y="6489338"/>
            <a:ext cx="357790" cy="276999"/>
          </a:xfrm>
          <a:prstGeom prst="rect">
            <a:avLst/>
          </a:prstGeom>
          <a:noFill/>
        </p:spPr>
        <p:txBody>
          <a:bodyPr wrap="none" rtlCol="0">
            <a:spAutoFit/>
          </a:bodyPr>
          <a:lstStyle/>
          <a:p>
            <a:r>
              <a:rPr lang="" sz="1200" b="1">
                <a:latin typeface="Century Gothic" pitchFamily="34" charset="0"/>
              </a:rPr>
              <a:t>01</a:t>
            </a:r>
            <a:endParaRPr lang="en-US" sz="1200" b="1" dirty="0">
              <a:latin typeface="Century Gothic" pitchFamily="34" charset="0"/>
            </a:endParaRPr>
          </a:p>
        </p:txBody>
      </p:sp>
      <p:sp>
        <p:nvSpPr>
          <p:cNvPr id="2" name="Title 1"/>
          <p:cNvSpPr>
            <a:spLocks noGrp="1"/>
          </p:cNvSpPr>
          <p:nvPr>
            <p:ph type="title"/>
          </p:nvPr>
        </p:nvSpPr>
        <p:spPr>
          <a:xfrm>
            <a:off x="251520" y="58614"/>
            <a:ext cx="8229600" cy="634082"/>
          </a:xfrm>
        </p:spPr>
        <p:txBody>
          <a:bodyPr>
            <a:normAutofit/>
          </a:bodyPr>
          <a:lstStyle/>
          <a:p>
            <a:r>
              <a:rPr lang="en-US" sz="3200" b="1" dirty="0">
                <a:solidFill>
                  <a:schemeClr val="accent1"/>
                </a:solidFill>
                <a:latin typeface="Century Gothic" pitchFamily="34" charset="0"/>
              </a:rPr>
              <a:t>T</a:t>
            </a:r>
            <a:r>
              <a:rPr lang="" sz="3200" b="1">
                <a:solidFill>
                  <a:schemeClr val="accent1"/>
                </a:solidFill>
                <a:latin typeface="Century Gothic" pitchFamily="34" charset="0"/>
              </a:rPr>
              <a:t>HE PROBLEM</a:t>
            </a:r>
            <a:endParaRPr lang="en-US" sz="3200" b="1" dirty="0">
              <a:solidFill>
                <a:schemeClr val="accent1"/>
              </a:solidFill>
              <a:latin typeface="Century Gothic" pitchFamily="34" charset="0"/>
            </a:endParaRPr>
          </a:p>
        </p:txBody>
      </p:sp>
      <p:sp>
        <p:nvSpPr>
          <p:cNvPr id="6" name="TextBox 5"/>
          <p:cNvSpPr txBox="1"/>
          <p:nvPr/>
        </p:nvSpPr>
        <p:spPr>
          <a:xfrm>
            <a:off x="651446" y="1052736"/>
            <a:ext cx="7960625" cy="3744615"/>
          </a:xfrm>
          <a:prstGeom prst="rect">
            <a:avLst/>
          </a:prstGeom>
          <a:noFill/>
        </p:spPr>
        <p:txBody>
          <a:bodyPr wrap="square" rtlCol="0">
            <a:spAutoFit/>
          </a:bodyPr>
          <a:lstStyle/>
          <a:p>
            <a:pPr lvl="0" algn="just">
              <a:lnSpc>
                <a:spcPct val="200000"/>
              </a:lnSpc>
              <a:spcAft>
                <a:spcPts val="1600"/>
              </a:spcAft>
            </a:pPr>
            <a:r>
              <a:rPr lang="en-US" sz="1600" b="1" dirty="0">
                <a:latin typeface="Century Gothic" pitchFamily="34" charset="0"/>
              </a:rPr>
              <a:t>Good laboratory labs in Public and Private Schools is a problem in Africa, often attributed to poor infrastructures, teaching aids such as (Computers and Laboratories),</a:t>
            </a:r>
          </a:p>
          <a:p>
            <a:pPr lvl="0" algn="just">
              <a:lnSpc>
                <a:spcPct val="200000"/>
              </a:lnSpc>
              <a:spcAft>
                <a:spcPts val="1600"/>
              </a:spcAft>
            </a:pPr>
            <a:r>
              <a:rPr lang="en-US" sz="1600" b="1" dirty="0">
                <a:latin typeface="Century Gothic" pitchFamily="34" charset="0"/>
              </a:rPr>
              <a:t>Paucity of quality teachers and poor/polluted learning environment. With the number of students who finished school without any knowledge of how the human anatomy is had been calculated to be 6.9m (Nigeria ) and 127 million in Africa</a:t>
            </a:r>
          </a:p>
        </p:txBody>
      </p:sp>
    </p:spTree>
    <p:extLst>
      <p:ext uri="{BB962C8B-B14F-4D97-AF65-F5344CB8AC3E}">
        <p14:creationId xmlns:p14="http://schemas.microsoft.com/office/powerpoint/2010/main" val="42355235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6"/>
          <p:cNvSpPr txBox="1"/>
          <p:nvPr/>
        </p:nvSpPr>
        <p:spPr>
          <a:xfrm>
            <a:off x="651447" y="1052736"/>
            <a:ext cx="7880994" cy="5016758"/>
          </a:xfrm>
          <a:prstGeom prst="rect">
            <a:avLst/>
          </a:prstGeom>
          <a:noFill/>
        </p:spPr>
        <p:txBody>
          <a:bodyPr wrap="square" rtlCol="0">
            <a:spAutoFit/>
          </a:bodyPr>
          <a:lstStyle/>
          <a:p>
            <a:pPr algn="just">
              <a:lnSpc>
                <a:spcPct val="200000"/>
              </a:lnSpc>
            </a:pPr>
            <a:r>
              <a:rPr lang="en-US" sz="1600" b="1" dirty="0" err="1">
                <a:latin typeface="Century Gothic" panose="020B0502020202020204" pitchFamily="34" charset="0"/>
              </a:rPr>
              <a:t>VirtualEd</a:t>
            </a:r>
            <a:r>
              <a:rPr lang="en-US" sz="1600" b="1" dirty="0">
                <a:latin typeface="Century Gothic" pitchFamily="34" charset="0"/>
              </a:rPr>
              <a:t> utilizes 3d forms and images of the human anatomy to support textbook learning. Students are able to visualize internal organs of the body in detail.  Curriculum can be updated with opportunity for feedback, quiz exercises, and activities to make learning practical and a fun experience for students in primary and secondary schools in Africa. </a:t>
            </a:r>
          </a:p>
          <a:p>
            <a:pPr algn="just">
              <a:lnSpc>
                <a:spcPct val="200000"/>
              </a:lnSpc>
            </a:pPr>
            <a:endParaRPr lang="en-US" sz="1600" b="1" dirty="0">
              <a:latin typeface="Century Gothic" pitchFamily="34" charset="0"/>
            </a:endParaRPr>
          </a:p>
          <a:p>
            <a:pPr algn="just">
              <a:lnSpc>
                <a:spcPct val="200000"/>
              </a:lnSpc>
            </a:pPr>
            <a:r>
              <a:rPr lang="en-US" sz="1600" b="1" dirty="0">
                <a:latin typeface="Century Gothic" pitchFamily="34" charset="0"/>
              </a:rPr>
              <a:t>At the tertiary level, Virtual-Ed can be used for human anatomy simulations in laboratories and real-time feedback  for lecturers to track learning progress. </a:t>
            </a:r>
          </a:p>
          <a:p>
            <a:pPr lvl="0" algn="just">
              <a:lnSpc>
                <a:spcPct val="200000"/>
              </a:lnSpc>
            </a:pPr>
            <a:endParaRPr lang="en-US" sz="1600" dirty="0">
              <a:latin typeface="Century Gothic" panose="020B0502020202020204" pitchFamily="34" charset="0"/>
            </a:endParaRPr>
          </a:p>
          <a:p>
            <a:pPr lvl="0" algn="just">
              <a:lnSpc>
                <a:spcPct val="200000"/>
              </a:lnSpc>
              <a:spcAft>
                <a:spcPts val="1600"/>
              </a:spcAft>
            </a:pPr>
            <a:endParaRPr lang="en-US" sz="1600" b="1" dirty="0">
              <a:latin typeface="Century Gothic" pitchFamily="34" charset="0"/>
            </a:endParaRPr>
          </a:p>
        </p:txBody>
      </p:sp>
      <p:sp>
        <p:nvSpPr>
          <p:cNvPr id="59" name="Rounded Rectangle 58"/>
          <p:cNvSpPr/>
          <p:nvPr/>
        </p:nvSpPr>
        <p:spPr>
          <a:xfrm>
            <a:off x="8604448" y="6453335"/>
            <a:ext cx="437280" cy="349007"/>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18864" y="58614"/>
            <a:ext cx="8229600" cy="634082"/>
          </a:xfrm>
        </p:spPr>
        <p:txBody>
          <a:bodyPr>
            <a:normAutofit/>
          </a:bodyPr>
          <a:lstStyle/>
          <a:p>
            <a:r>
              <a:rPr lang="en-US" sz="3200" b="1" dirty="0">
                <a:solidFill>
                  <a:schemeClr val="accent1"/>
                </a:solidFill>
                <a:latin typeface="Century Gothic" pitchFamily="34" charset="0"/>
              </a:rPr>
              <a:t>V</a:t>
            </a:r>
            <a:r>
              <a:rPr lang="" sz="3200" b="1">
                <a:solidFill>
                  <a:schemeClr val="accent1"/>
                </a:solidFill>
                <a:latin typeface="Century Gothic" pitchFamily="34" charset="0"/>
              </a:rPr>
              <a:t>ALUE PROPOSITION</a:t>
            </a:r>
            <a:endParaRPr lang="en-US" sz="3200" b="1" dirty="0">
              <a:solidFill>
                <a:schemeClr val="accent1"/>
              </a:solidFill>
              <a:latin typeface="Century Gothic" pitchFamily="34" charset="0"/>
            </a:endParaRPr>
          </a:p>
        </p:txBody>
      </p:sp>
      <p:sp>
        <p:nvSpPr>
          <p:cNvPr id="54" name="Rectangle 53"/>
          <p:cNvSpPr/>
          <p:nvPr/>
        </p:nvSpPr>
        <p:spPr>
          <a:xfrm>
            <a:off x="0" y="332656"/>
            <a:ext cx="107504" cy="6525343"/>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Straight Connector 55"/>
          <p:cNvCxnSpPr>
            <a:stCxn id="54" idx="0"/>
          </p:cNvCxnSpPr>
          <p:nvPr/>
        </p:nvCxnSpPr>
        <p:spPr>
          <a:xfrm>
            <a:off x="53752" y="332656"/>
            <a:ext cx="2502024" cy="0"/>
          </a:xfrm>
          <a:prstGeom prst="line">
            <a:avLst/>
          </a:prstGeom>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8644193" y="6489338"/>
            <a:ext cx="357790" cy="276999"/>
          </a:xfrm>
          <a:prstGeom prst="rect">
            <a:avLst/>
          </a:prstGeom>
          <a:noFill/>
        </p:spPr>
        <p:txBody>
          <a:bodyPr wrap="none" rtlCol="0">
            <a:spAutoFit/>
          </a:bodyPr>
          <a:lstStyle/>
          <a:p>
            <a:r>
              <a:rPr lang="" sz="1200" b="1">
                <a:latin typeface="Century Gothic" pitchFamily="34" charset="0"/>
              </a:rPr>
              <a:t>02</a:t>
            </a:r>
            <a:endParaRPr lang="en-US" sz="1200" b="1" dirty="0">
              <a:latin typeface="Century Gothic" pitchFamily="34" charset="0"/>
            </a:endParaRPr>
          </a:p>
        </p:txBody>
      </p:sp>
    </p:spTree>
    <p:extLst>
      <p:ext uri="{BB962C8B-B14F-4D97-AF65-F5344CB8AC3E}">
        <p14:creationId xmlns:p14="http://schemas.microsoft.com/office/powerpoint/2010/main" val="38369504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Rounded Rectangle 58"/>
          <p:cNvSpPr/>
          <p:nvPr/>
        </p:nvSpPr>
        <p:spPr>
          <a:xfrm>
            <a:off x="8604448" y="6453335"/>
            <a:ext cx="437280" cy="349007"/>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18864" y="58614"/>
            <a:ext cx="8229600" cy="634082"/>
          </a:xfrm>
        </p:spPr>
        <p:txBody>
          <a:bodyPr>
            <a:normAutofit/>
          </a:bodyPr>
          <a:lstStyle/>
          <a:p>
            <a:r>
              <a:rPr lang="" sz="3200" b="1">
                <a:solidFill>
                  <a:schemeClr val="accent1"/>
                </a:solidFill>
                <a:latin typeface="Century Gothic" pitchFamily="34" charset="0"/>
              </a:rPr>
              <a:t>Virtual Ed PRODUCT</a:t>
            </a:r>
            <a:endParaRPr lang="en-US" sz="3200" b="1" dirty="0">
              <a:solidFill>
                <a:schemeClr val="accent1"/>
              </a:solidFill>
              <a:latin typeface="Century Gothic" pitchFamily="34" charset="0"/>
            </a:endParaRPr>
          </a:p>
        </p:txBody>
      </p:sp>
      <p:sp>
        <p:nvSpPr>
          <p:cNvPr id="54" name="Rectangle 53"/>
          <p:cNvSpPr/>
          <p:nvPr/>
        </p:nvSpPr>
        <p:spPr>
          <a:xfrm>
            <a:off x="0" y="332656"/>
            <a:ext cx="107504" cy="6525343"/>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Straight Connector 55"/>
          <p:cNvCxnSpPr>
            <a:stCxn id="54" idx="0"/>
          </p:cNvCxnSpPr>
          <p:nvPr/>
        </p:nvCxnSpPr>
        <p:spPr>
          <a:xfrm>
            <a:off x="53752" y="332656"/>
            <a:ext cx="2574032" cy="0"/>
          </a:xfrm>
          <a:prstGeom prst="line">
            <a:avLst/>
          </a:prstGeom>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8644193" y="6489338"/>
            <a:ext cx="357790" cy="276999"/>
          </a:xfrm>
          <a:prstGeom prst="rect">
            <a:avLst/>
          </a:prstGeom>
          <a:noFill/>
        </p:spPr>
        <p:txBody>
          <a:bodyPr wrap="none" rtlCol="0">
            <a:spAutoFit/>
          </a:bodyPr>
          <a:lstStyle/>
          <a:p>
            <a:r>
              <a:rPr lang="" sz="1200" b="1">
                <a:latin typeface="Century Gothic" pitchFamily="34" charset="0"/>
              </a:rPr>
              <a:t>03</a:t>
            </a:r>
            <a:endParaRPr lang="en-US" sz="1200" b="1" dirty="0">
              <a:latin typeface="Century Gothic" pitchFamily="34" charset="0"/>
            </a:endParaRPr>
          </a:p>
        </p:txBody>
      </p:sp>
      <p:sp>
        <p:nvSpPr>
          <p:cNvPr id="55" name="TextBox 54"/>
          <p:cNvSpPr txBox="1"/>
          <p:nvPr/>
        </p:nvSpPr>
        <p:spPr>
          <a:xfrm>
            <a:off x="651447" y="1052736"/>
            <a:ext cx="7880994" cy="558166"/>
          </a:xfrm>
          <a:prstGeom prst="rect">
            <a:avLst/>
          </a:prstGeom>
          <a:noFill/>
        </p:spPr>
        <p:txBody>
          <a:bodyPr wrap="square" rtlCol="0">
            <a:spAutoFit/>
          </a:bodyPr>
          <a:lstStyle/>
          <a:p>
            <a:pPr marL="285750" lvl="0" indent="-285750" algn="just">
              <a:lnSpc>
                <a:spcPct val="200000"/>
              </a:lnSpc>
              <a:spcAft>
                <a:spcPts val="1600"/>
              </a:spcAft>
              <a:buFont typeface="Arial" panose="020B0604020202020204" pitchFamily="34" charset="0"/>
              <a:buChar char="•"/>
            </a:pPr>
            <a:r>
              <a:rPr lang="en-US" b="1" dirty="0">
                <a:latin typeface="Century Gothic" pitchFamily="34" charset="0"/>
              </a:rPr>
              <a:t>Images using </a:t>
            </a:r>
            <a:r>
              <a:rPr lang="en-US" b="1" dirty="0" err="1">
                <a:latin typeface="Century Gothic" pitchFamily="34" charset="0"/>
              </a:rPr>
              <a:t>VirtualEd</a:t>
            </a:r>
            <a:endParaRPr lang="en-US" b="1" dirty="0">
              <a:latin typeface="Century Gothic" pitchFamily="34" charset="0"/>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512" y="2276872"/>
            <a:ext cx="2082064" cy="3701447"/>
          </a:xfrm>
          <a:prstGeom prst="rect">
            <a:avLst/>
          </a:prstGeom>
        </p:spPr>
      </p:pic>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17928" y="2276872"/>
            <a:ext cx="2082063" cy="3701447"/>
          </a:xfrm>
          <a:prstGeom prst="rect">
            <a:avLst/>
          </a:prstGeom>
        </p:spPr>
      </p:pic>
      <p:pic>
        <p:nvPicPr>
          <p:cNvPr id="16" name="Picture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50176" y="2276872"/>
            <a:ext cx="2082063" cy="3701447"/>
          </a:xfrm>
          <a:prstGeom prst="rect">
            <a:avLst/>
          </a:prstGeom>
        </p:spPr>
      </p:pic>
      <p:pic>
        <p:nvPicPr>
          <p:cNvPr id="17" name="Picture 1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882424" y="2276872"/>
            <a:ext cx="2082063" cy="3701447"/>
          </a:xfrm>
          <a:prstGeom prst="rect">
            <a:avLst/>
          </a:prstGeom>
        </p:spPr>
      </p:pic>
    </p:spTree>
    <p:extLst>
      <p:ext uri="{BB962C8B-B14F-4D97-AF65-F5344CB8AC3E}">
        <p14:creationId xmlns:p14="http://schemas.microsoft.com/office/powerpoint/2010/main" val="13479933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Rounded Rectangle 58"/>
          <p:cNvSpPr/>
          <p:nvPr/>
        </p:nvSpPr>
        <p:spPr>
          <a:xfrm>
            <a:off x="8604448" y="6453335"/>
            <a:ext cx="437280" cy="349007"/>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18864" y="58614"/>
            <a:ext cx="8229600" cy="634082"/>
          </a:xfrm>
        </p:spPr>
        <p:txBody>
          <a:bodyPr>
            <a:normAutofit/>
          </a:bodyPr>
          <a:lstStyle/>
          <a:p>
            <a:r>
              <a:rPr lang="" sz="3200" b="1" dirty="0">
                <a:solidFill>
                  <a:schemeClr val="accent1"/>
                </a:solidFill>
                <a:latin typeface="Century Gothic" pitchFamily="34" charset="0"/>
              </a:rPr>
              <a:t>VirtualEd PRODUCT</a:t>
            </a:r>
            <a:endParaRPr lang="en-US" sz="3200" b="1" dirty="0">
              <a:solidFill>
                <a:schemeClr val="accent1"/>
              </a:solidFill>
              <a:latin typeface="Century Gothic" pitchFamily="34" charset="0"/>
            </a:endParaRPr>
          </a:p>
        </p:txBody>
      </p:sp>
      <p:sp>
        <p:nvSpPr>
          <p:cNvPr id="54" name="Rectangle 53"/>
          <p:cNvSpPr/>
          <p:nvPr/>
        </p:nvSpPr>
        <p:spPr>
          <a:xfrm>
            <a:off x="0" y="332656"/>
            <a:ext cx="107504" cy="6525343"/>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Straight Connector 55"/>
          <p:cNvCxnSpPr>
            <a:stCxn id="54" idx="0"/>
          </p:cNvCxnSpPr>
          <p:nvPr/>
        </p:nvCxnSpPr>
        <p:spPr>
          <a:xfrm>
            <a:off x="53752" y="332656"/>
            <a:ext cx="2574032" cy="0"/>
          </a:xfrm>
          <a:prstGeom prst="line">
            <a:avLst/>
          </a:prstGeom>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8644193" y="6489338"/>
            <a:ext cx="357790" cy="276999"/>
          </a:xfrm>
          <a:prstGeom prst="rect">
            <a:avLst/>
          </a:prstGeom>
          <a:noFill/>
        </p:spPr>
        <p:txBody>
          <a:bodyPr wrap="none" rtlCol="0">
            <a:spAutoFit/>
          </a:bodyPr>
          <a:lstStyle/>
          <a:p>
            <a:r>
              <a:rPr lang="" sz="1200" b="1">
                <a:latin typeface="Century Gothic" pitchFamily="34" charset="0"/>
              </a:rPr>
              <a:t>03</a:t>
            </a:r>
            <a:endParaRPr lang="en-US" sz="1200" b="1" dirty="0">
              <a:latin typeface="Century Gothic" pitchFamily="34" charset="0"/>
            </a:endParaRPr>
          </a:p>
        </p:txBody>
      </p:sp>
      <p:sp>
        <p:nvSpPr>
          <p:cNvPr id="55" name="TextBox 54"/>
          <p:cNvSpPr txBox="1"/>
          <p:nvPr/>
        </p:nvSpPr>
        <p:spPr>
          <a:xfrm>
            <a:off x="651447" y="1052736"/>
            <a:ext cx="7880994" cy="5057795"/>
          </a:xfrm>
          <a:prstGeom prst="rect">
            <a:avLst/>
          </a:prstGeom>
          <a:noFill/>
        </p:spPr>
        <p:txBody>
          <a:bodyPr wrap="square" rtlCol="0">
            <a:spAutoFit/>
          </a:bodyPr>
          <a:lstStyle/>
          <a:p>
            <a:pPr lvl="0" algn="just">
              <a:lnSpc>
                <a:spcPct val="200000"/>
              </a:lnSpc>
              <a:spcAft>
                <a:spcPts val="1600"/>
              </a:spcAft>
            </a:pPr>
            <a:r>
              <a:rPr lang="en-US" sz="1600" b="1" dirty="0">
                <a:latin typeface="Century Gothic" pitchFamily="34" charset="0"/>
              </a:rPr>
              <a:t>Virtual-Ed is built with </a:t>
            </a:r>
            <a:r>
              <a:rPr lang="en-US" sz="1600" b="1" dirty="0" err="1">
                <a:latin typeface="Century Gothic" pitchFamily="34" charset="0"/>
              </a:rPr>
              <a:t>Vuforia</a:t>
            </a:r>
            <a:r>
              <a:rPr lang="en-US" sz="1600" b="1" dirty="0">
                <a:latin typeface="Century Gothic" pitchFamily="34" charset="0"/>
              </a:rPr>
              <a:t> Engine, unity3D and C-sharp.</a:t>
            </a:r>
          </a:p>
          <a:p>
            <a:pPr lvl="0" algn="just">
              <a:lnSpc>
                <a:spcPct val="200000"/>
              </a:lnSpc>
              <a:spcAft>
                <a:spcPts val="1600"/>
              </a:spcAft>
            </a:pPr>
            <a:endParaRPr lang="en-US" sz="1600" b="1" dirty="0">
              <a:latin typeface="Century Gothic" pitchFamily="34" charset="0"/>
            </a:endParaRPr>
          </a:p>
          <a:p>
            <a:pPr lvl="0" algn="just">
              <a:lnSpc>
                <a:spcPct val="200000"/>
              </a:lnSpc>
              <a:spcAft>
                <a:spcPts val="1600"/>
              </a:spcAft>
            </a:pPr>
            <a:endParaRPr lang="en-US" sz="1600" b="1" dirty="0">
              <a:latin typeface="Century Gothic" pitchFamily="34" charset="0"/>
            </a:endParaRPr>
          </a:p>
          <a:p>
            <a:pPr lvl="0" algn="just">
              <a:lnSpc>
                <a:spcPct val="200000"/>
              </a:lnSpc>
              <a:spcAft>
                <a:spcPts val="1600"/>
              </a:spcAft>
            </a:pPr>
            <a:endParaRPr lang="en-US" sz="1600" b="1" dirty="0">
              <a:latin typeface="Century Gothic" pitchFamily="34" charset="0"/>
            </a:endParaRPr>
          </a:p>
          <a:p>
            <a:pPr lvl="0" algn="just">
              <a:lnSpc>
                <a:spcPct val="200000"/>
              </a:lnSpc>
              <a:spcAft>
                <a:spcPts val="1600"/>
              </a:spcAft>
            </a:pPr>
            <a:r>
              <a:rPr lang="en-US" sz="1600" b="1" dirty="0">
                <a:latin typeface="Century Gothic" pitchFamily="34" charset="0"/>
              </a:rPr>
              <a:t>Virtual-Ed offers unique teaching and learning experience of visualizing and interacting with 3d images of human anatomy/specimen. Users can interact using a smartphone, tablet and other VR enable device. </a:t>
            </a:r>
          </a:p>
          <a:p>
            <a:pPr lvl="0" algn="just">
              <a:lnSpc>
                <a:spcPct val="200000"/>
              </a:lnSpc>
              <a:spcAft>
                <a:spcPts val="1600"/>
              </a:spcAft>
            </a:pPr>
            <a:r>
              <a:rPr lang="en-US" sz="1600" b="1" dirty="0">
                <a:latin typeface="Century Gothic" pitchFamily="34" charset="0"/>
              </a:rPr>
              <a:t>This is a no solution of this yet in Nigeria and Africa using augmented reality.</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2826" y="2105712"/>
            <a:ext cx="2857500" cy="1600200"/>
          </a:xfrm>
          <a:prstGeom prst="ellipse">
            <a:avLst/>
          </a:prstGeom>
          <a:ln>
            <a:noFill/>
          </a:ln>
          <a:effectLst>
            <a:softEdge rad="112500"/>
          </a:effectLst>
        </p:spPr>
      </p:pic>
      <p:pic>
        <p:nvPicPr>
          <p:cNvPr id="60" name="Picture 5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86238" y="2204864"/>
            <a:ext cx="2857500" cy="1501048"/>
          </a:xfrm>
          <a:prstGeom prst="ellipse">
            <a:avLst/>
          </a:prstGeom>
          <a:ln>
            <a:noFill/>
          </a:ln>
          <a:effectLst>
            <a:softEdge rad="112500"/>
          </a:effectLst>
        </p:spPr>
      </p:pic>
      <p:pic>
        <p:nvPicPr>
          <p:cNvPr id="61" name="Picture 6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65968" y="1556792"/>
            <a:ext cx="2808312" cy="2808312"/>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3668688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Rounded Rectangle 58"/>
          <p:cNvSpPr/>
          <p:nvPr/>
        </p:nvSpPr>
        <p:spPr>
          <a:xfrm>
            <a:off x="8604448" y="6453335"/>
            <a:ext cx="437280" cy="349007"/>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18864" y="58614"/>
            <a:ext cx="8229600" cy="634082"/>
          </a:xfrm>
        </p:spPr>
        <p:txBody>
          <a:bodyPr>
            <a:normAutofit/>
          </a:bodyPr>
          <a:lstStyle/>
          <a:p>
            <a:r>
              <a:rPr lang="en-US" sz="3200" b="1" dirty="0">
                <a:solidFill>
                  <a:schemeClr val="accent1"/>
                </a:solidFill>
                <a:latin typeface="Century Gothic" pitchFamily="34" charset="0"/>
              </a:rPr>
              <a:t>BUSINESS MODEL</a:t>
            </a:r>
          </a:p>
        </p:txBody>
      </p:sp>
      <p:sp>
        <p:nvSpPr>
          <p:cNvPr id="54" name="Rectangle 53"/>
          <p:cNvSpPr/>
          <p:nvPr/>
        </p:nvSpPr>
        <p:spPr>
          <a:xfrm>
            <a:off x="0" y="332656"/>
            <a:ext cx="107504" cy="6525343"/>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Straight Connector 55"/>
          <p:cNvCxnSpPr>
            <a:stCxn id="54" idx="0"/>
          </p:cNvCxnSpPr>
          <p:nvPr/>
        </p:nvCxnSpPr>
        <p:spPr>
          <a:xfrm>
            <a:off x="53752" y="332656"/>
            <a:ext cx="2862064" cy="0"/>
          </a:xfrm>
          <a:prstGeom prst="line">
            <a:avLst/>
          </a:prstGeom>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8644193" y="6489338"/>
            <a:ext cx="357790" cy="276999"/>
          </a:xfrm>
          <a:prstGeom prst="rect">
            <a:avLst/>
          </a:prstGeom>
          <a:noFill/>
        </p:spPr>
        <p:txBody>
          <a:bodyPr wrap="none" rtlCol="0">
            <a:spAutoFit/>
          </a:bodyPr>
          <a:lstStyle/>
          <a:p>
            <a:r>
              <a:rPr lang="" sz="1200" b="1" dirty="0">
                <a:latin typeface="Century Gothic" pitchFamily="34" charset="0"/>
              </a:rPr>
              <a:t>04</a:t>
            </a:r>
            <a:endParaRPr lang="en-US" sz="1200" b="1" dirty="0">
              <a:latin typeface="Century Gothic" pitchFamily="34" charset="0"/>
            </a:endParaRPr>
          </a:p>
        </p:txBody>
      </p:sp>
      <p:sp>
        <p:nvSpPr>
          <p:cNvPr id="55" name="TextBox 54"/>
          <p:cNvSpPr txBox="1"/>
          <p:nvPr/>
        </p:nvSpPr>
        <p:spPr>
          <a:xfrm>
            <a:off x="651447" y="1052736"/>
            <a:ext cx="7880994" cy="5057795"/>
          </a:xfrm>
          <a:prstGeom prst="rect">
            <a:avLst/>
          </a:prstGeom>
          <a:noFill/>
        </p:spPr>
        <p:txBody>
          <a:bodyPr wrap="square" rtlCol="0">
            <a:spAutoFit/>
          </a:bodyPr>
          <a:lstStyle/>
          <a:p>
            <a:pPr algn="just">
              <a:lnSpc>
                <a:spcPct val="200000"/>
              </a:lnSpc>
              <a:spcAft>
                <a:spcPts val="1600"/>
              </a:spcAft>
            </a:pPr>
            <a:r>
              <a:rPr lang="en-US" sz="1600" b="1" dirty="0" err="1">
                <a:latin typeface="Century Gothic" pitchFamily="34" charset="0"/>
              </a:rPr>
              <a:t>VirtualEd</a:t>
            </a:r>
            <a:r>
              <a:rPr lang="en-US" sz="1600" b="1" dirty="0">
                <a:latin typeface="Century Gothic" pitchFamily="34" charset="0"/>
              </a:rPr>
              <a:t> is an Educational Tech solution for secondary school students, so there lies our money!</a:t>
            </a:r>
          </a:p>
          <a:p>
            <a:pPr algn="just">
              <a:lnSpc>
                <a:spcPct val="200000"/>
              </a:lnSpc>
              <a:spcAft>
                <a:spcPts val="1600"/>
              </a:spcAft>
            </a:pPr>
            <a:r>
              <a:rPr lang="en-US" sz="1600" b="1" dirty="0" err="1">
                <a:latin typeface="Century Gothic" pitchFamily="34" charset="0"/>
              </a:rPr>
              <a:t>VirtualEd</a:t>
            </a:r>
            <a:r>
              <a:rPr lang="en-US" sz="1600" b="1" dirty="0">
                <a:latin typeface="Century Gothic" pitchFamily="34" charset="0"/>
              </a:rPr>
              <a:t> Package consists of :</a:t>
            </a:r>
          </a:p>
          <a:p>
            <a:pPr marL="285750" indent="-285750" algn="just">
              <a:lnSpc>
                <a:spcPct val="200000"/>
              </a:lnSpc>
              <a:spcAft>
                <a:spcPts val="1600"/>
              </a:spcAft>
              <a:buFont typeface="Arial" pitchFamily="34" charset="0"/>
              <a:buChar char="•"/>
            </a:pPr>
            <a:r>
              <a:rPr lang="en-US" sz="1600" b="1" dirty="0">
                <a:latin typeface="Century Gothic" pitchFamily="34" charset="0"/>
              </a:rPr>
              <a:t>A Tablet and a 3D textbook which goes for $200 (N88,788.00)</a:t>
            </a:r>
          </a:p>
          <a:p>
            <a:pPr marL="285750" indent="-285750" algn="just">
              <a:lnSpc>
                <a:spcPct val="200000"/>
              </a:lnSpc>
              <a:spcAft>
                <a:spcPts val="1600"/>
              </a:spcAft>
              <a:buFont typeface="Arial" pitchFamily="34" charset="0"/>
              <a:buChar char="•"/>
            </a:pPr>
            <a:r>
              <a:rPr lang="en-US" sz="1600" b="1" dirty="0">
                <a:latin typeface="Century Gothic" pitchFamily="34" charset="0"/>
              </a:rPr>
              <a:t>Yearly updates $24 (N10,654.56)</a:t>
            </a:r>
          </a:p>
          <a:p>
            <a:pPr marL="285750" indent="-285750" algn="just">
              <a:lnSpc>
                <a:spcPct val="200000"/>
              </a:lnSpc>
              <a:spcAft>
                <a:spcPts val="1600"/>
              </a:spcAft>
              <a:buFont typeface="Arial" pitchFamily="34" charset="0"/>
              <a:buChar char="•"/>
            </a:pPr>
            <a:r>
              <a:rPr lang="nl-NL" sz="1600" b="1" dirty="0">
                <a:latin typeface="Century Gothic" pitchFamily="34" charset="0"/>
              </a:rPr>
              <a:t>I.E, 1000 (students) X $200 (N88,788) = 88,788,000</a:t>
            </a:r>
          </a:p>
          <a:p>
            <a:pPr>
              <a:lnSpc>
                <a:spcPct val="200000"/>
              </a:lnSpc>
            </a:pPr>
            <a:r>
              <a:rPr lang="en-US" sz="1600" b="1" dirty="0">
                <a:latin typeface="Century Gothic" pitchFamily="34" charset="0"/>
              </a:rPr>
              <a:t>In 5 years, we hope to have more than 5,000 students using </a:t>
            </a:r>
            <a:r>
              <a:rPr lang="en-US" sz="1600" b="1" dirty="0" err="1">
                <a:latin typeface="Century Gothic" pitchFamily="34" charset="0"/>
              </a:rPr>
              <a:t>VirtualEd</a:t>
            </a:r>
            <a:r>
              <a:rPr lang="en-US" sz="1600" b="1" dirty="0">
                <a:latin typeface="Century Gothic" pitchFamily="34" charset="0"/>
              </a:rPr>
              <a:t> pack in Nigeria across primary, secondary and tertiary levels.</a:t>
            </a:r>
          </a:p>
        </p:txBody>
      </p:sp>
    </p:spTree>
    <p:extLst>
      <p:ext uri="{BB962C8B-B14F-4D97-AF65-F5344CB8AC3E}">
        <p14:creationId xmlns:p14="http://schemas.microsoft.com/office/powerpoint/2010/main" val="42940294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Rounded Rectangle 58"/>
          <p:cNvSpPr/>
          <p:nvPr/>
        </p:nvSpPr>
        <p:spPr>
          <a:xfrm>
            <a:off x="8604448" y="6453335"/>
            <a:ext cx="437280" cy="349007"/>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18864" y="58614"/>
            <a:ext cx="8229600" cy="634082"/>
          </a:xfrm>
        </p:spPr>
        <p:txBody>
          <a:bodyPr>
            <a:normAutofit/>
          </a:bodyPr>
          <a:lstStyle/>
          <a:p>
            <a:r>
              <a:rPr lang="en-US" sz="3200" b="1" dirty="0">
                <a:solidFill>
                  <a:schemeClr val="accent1"/>
                </a:solidFill>
                <a:latin typeface="Century Gothic" pitchFamily="34" charset="0"/>
              </a:rPr>
              <a:t>MARKETING PLAN</a:t>
            </a:r>
          </a:p>
        </p:txBody>
      </p:sp>
      <p:sp>
        <p:nvSpPr>
          <p:cNvPr id="54" name="Rectangle 53"/>
          <p:cNvSpPr/>
          <p:nvPr/>
        </p:nvSpPr>
        <p:spPr>
          <a:xfrm>
            <a:off x="0" y="332656"/>
            <a:ext cx="107504" cy="6525343"/>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Straight Connector 55"/>
          <p:cNvCxnSpPr>
            <a:stCxn id="54" idx="0"/>
          </p:cNvCxnSpPr>
          <p:nvPr/>
        </p:nvCxnSpPr>
        <p:spPr>
          <a:xfrm>
            <a:off x="53752" y="332656"/>
            <a:ext cx="2718048" cy="0"/>
          </a:xfrm>
          <a:prstGeom prst="line">
            <a:avLst/>
          </a:prstGeom>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8644193" y="6489338"/>
            <a:ext cx="357790" cy="276999"/>
          </a:xfrm>
          <a:prstGeom prst="rect">
            <a:avLst/>
          </a:prstGeom>
          <a:noFill/>
        </p:spPr>
        <p:txBody>
          <a:bodyPr wrap="none" rtlCol="0">
            <a:spAutoFit/>
          </a:bodyPr>
          <a:lstStyle/>
          <a:p>
            <a:r>
              <a:rPr lang="" sz="1200" b="1" dirty="0">
                <a:latin typeface="Century Gothic" pitchFamily="34" charset="0"/>
              </a:rPr>
              <a:t>05</a:t>
            </a:r>
            <a:endParaRPr lang="en-US" sz="1200" b="1" dirty="0">
              <a:latin typeface="Century Gothic" pitchFamily="34" charset="0"/>
            </a:endParaRPr>
          </a:p>
        </p:txBody>
      </p:sp>
      <p:sp>
        <p:nvSpPr>
          <p:cNvPr id="4" name="Oval 3"/>
          <p:cNvSpPr/>
          <p:nvPr/>
        </p:nvSpPr>
        <p:spPr>
          <a:xfrm>
            <a:off x="467544" y="2276872"/>
            <a:ext cx="1944216" cy="1944216"/>
          </a:xfrm>
          <a:prstGeom prst="ellipse">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2699792" y="2276872"/>
            <a:ext cx="1944216" cy="1944216"/>
          </a:xfrm>
          <a:prstGeom prst="ellipse">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4860032" y="2276872"/>
            <a:ext cx="1944216" cy="1944216"/>
          </a:xfrm>
          <a:prstGeom prst="ellipse">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7031800" y="2276872"/>
            <a:ext cx="1944216" cy="1944216"/>
          </a:xfrm>
          <a:prstGeom prst="ellipse">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c 5"/>
          <p:cNvSpPr/>
          <p:nvPr/>
        </p:nvSpPr>
        <p:spPr>
          <a:xfrm rot="18673574">
            <a:off x="1800968" y="2170137"/>
            <a:ext cx="1582463" cy="1582463"/>
          </a:xfrm>
          <a:prstGeom prst="arc">
            <a:avLst/>
          </a:prstGeom>
          <a:ln w="57150">
            <a:solidFill>
              <a:srgbClr val="00B0F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Arc 21"/>
          <p:cNvSpPr/>
          <p:nvPr/>
        </p:nvSpPr>
        <p:spPr>
          <a:xfrm rot="18673574">
            <a:off x="3995914" y="2170138"/>
            <a:ext cx="1582463" cy="1582463"/>
          </a:xfrm>
          <a:prstGeom prst="arc">
            <a:avLst/>
          </a:prstGeom>
          <a:ln w="57150">
            <a:solidFill>
              <a:srgbClr val="00B0F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Arc 22"/>
          <p:cNvSpPr/>
          <p:nvPr/>
        </p:nvSpPr>
        <p:spPr>
          <a:xfrm rot="18673574">
            <a:off x="6163082" y="2170138"/>
            <a:ext cx="1582463" cy="1582463"/>
          </a:xfrm>
          <a:prstGeom prst="arc">
            <a:avLst/>
          </a:prstGeom>
          <a:ln w="57150">
            <a:solidFill>
              <a:srgbClr val="00B0F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Rectangle 12"/>
          <p:cNvSpPr/>
          <p:nvPr/>
        </p:nvSpPr>
        <p:spPr>
          <a:xfrm>
            <a:off x="269776" y="2963877"/>
            <a:ext cx="2286000" cy="923330"/>
          </a:xfrm>
          <a:prstGeom prst="rect">
            <a:avLst/>
          </a:prstGeom>
        </p:spPr>
        <p:txBody>
          <a:bodyPr>
            <a:spAutoFit/>
          </a:bodyPr>
          <a:lstStyle/>
          <a:p>
            <a:pPr lvl="0" algn="ctr">
              <a:lnSpc>
                <a:spcPct val="150000"/>
              </a:lnSpc>
              <a:buClr>
                <a:srgbClr val="000000"/>
              </a:buClr>
              <a:buSzPts val="1400"/>
            </a:pPr>
            <a:r>
              <a:rPr lang="en-US" b="1" dirty="0">
                <a:latin typeface="Century Gothic" pitchFamily="34" charset="0"/>
              </a:rPr>
              <a:t>School/university </a:t>
            </a:r>
          </a:p>
          <a:p>
            <a:pPr lvl="0" algn="ctr">
              <a:lnSpc>
                <a:spcPct val="150000"/>
              </a:lnSpc>
              <a:buClr>
                <a:srgbClr val="000000"/>
              </a:buClr>
              <a:buSzPts val="1400"/>
            </a:pPr>
            <a:r>
              <a:rPr lang="en-US" b="1" dirty="0">
                <a:latin typeface="Century Gothic" pitchFamily="34" charset="0"/>
              </a:rPr>
              <a:t>Demos</a:t>
            </a:r>
          </a:p>
        </p:txBody>
      </p:sp>
      <p:sp>
        <p:nvSpPr>
          <p:cNvPr id="26" name="Rectangle 25"/>
          <p:cNvSpPr/>
          <p:nvPr/>
        </p:nvSpPr>
        <p:spPr>
          <a:xfrm>
            <a:off x="2555776" y="2963877"/>
            <a:ext cx="2286000" cy="923330"/>
          </a:xfrm>
          <a:prstGeom prst="rect">
            <a:avLst/>
          </a:prstGeom>
        </p:spPr>
        <p:txBody>
          <a:bodyPr>
            <a:spAutoFit/>
          </a:bodyPr>
          <a:lstStyle/>
          <a:p>
            <a:pPr lvl="0" algn="ctr">
              <a:lnSpc>
                <a:spcPct val="150000"/>
              </a:lnSpc>
              <a:buClr>
                <a:srgbClr val="000000"/>
              </a:buClr>
              <a:buSzPts val="1400"/>
            </a:pPr>
            <a:r>
              <a:rPr lang="en-US" b="1" dirty="0">
                <a:latin typeface="Century Gothic" pitchFamily="34" charset="0"/>
              </a:rPr>
              <a:t>Social media</a:t>
            </a:r>
          </a:p>
          <a:p>
            <a:pPr lvl="0" algn="ctr">
              <a:lnSpc>
                <a:spcPct val="150000"/>
              </a:lnSpc>
              <a:buClr>
                <a:srgbClr val="000000"/>
              </a:buClr>
              <a:buSzPts val="1400"/>
            </a:pPr>
            <a:r>
              <a:rPr lang="en-US" b="1" dirty="0">
                <a:latin typeface="Century Gothic" pitchFamily="34" charset="0"/>
              </a:rPr>
              <a:t>Ads</a:t>
            </a:r>
          </a:p>
        </p:txBody>
      </p:sp>
      <p:sp>
        <p:nvSpPr>
          <p:cNvPr id="27" name="Rectangle 26"/>
          <p:cNvSpPr/>
          <p:nvPr/>
        </p:nvSpPr>
        <p:spPr>
          <a:xfrm>
            <a:off x="4644008" y="3131676"/>
            <a:ext cx="2286000" cy="369332"/>
          </a:xfrm>
          <a:prstGeom prst="rect">
            <a:avLst/>
          </a:prstGeom>
        </p:spPr>
        <p:txBody>
          <a:bodyPr>
            <a:spAutoFit/>
          </a:bodyPr>
          <a:lstStyle/>
          <a:p>
            <a:pPr lvl="0" algn="ctr">
              <a:buClr>
                <a:srgbClr val="000000"/>
              </a:buClr>
              <a:buSzPts val="1400"/>
            </a:pPr>
            <a:r>
              <a:rPr lang="en-US" b="1" dirty="0">
                <a:latin typeface="Century Gothic" pitchFamily="34" charset="0"/>
              </a:rPr>
              <a:t>TV Ads</a:t>
            </a:r>
          </a:p>
        </p:txBody>
      </p:sp>
      <p:sp>
        <p:nvSpPr>
          <p:cNvPr id="28" name="Rectangle 27"/>
          <p:cNvSpPr/>
          <p:nvPr/>
        </p:nvSpPr>
        <p:spPr>
          <a:xfrm>
            <a:off x="6804248" y="2847242"/>
            <a:ext cx="2286000" cy="869790"/>
          </a:xfrm>
          <a:prstGeom prst="rect">
            <a:avLst/>
          </a:prstGeom>
        </p:spPr>
        <p:txBody>
          <a:bodyPr>
            <a:spAutoFit/>
          </a:bodyPr>
          <a:lstStyle/>
          <a:p>
            <a:pPr lvl="0" algn="ctr">
              <a:lnSpc>
                <a:spcPct val="150000"/>
              </a:lnSpc>
              <a:buClr>
                <a:srgbClr val="000000"/>
              </a:buClr>
              <a:buSzPts val="1400"/>
            </a:pPr>
            <a:r>
              <a:rPr lang="en-US" b="1" dirty="0">
                <a:latin typeface="Century Gothic" pitchFamily="34" charset="0"/>
              </a:rPr>
              <a:t>Yearly </a:t>
            </a:r>
          </a:p>
          <a:p>
            <a:pPr lvl="0" algn="ctr">
              <a:lnSpc>
                <a:spcPct val="150000"/>
              </a:lnSpc>
              <a:buClr>
                <a:srgbClr val="000000"/>
              </a:buClr>
              <a:buSzPts val="1400"/>
            </a:pPr>
            <a:r>
              <a:rPr lang="en-US" b="1" dirty="0">
                <a:latin typeface="Century Gothic" pitchFamily="34" charset="0"/>
              </a:rPr>
              <a:t>Subscription</a:t>
            </a:r>
          </a:p>
        </p:txBody>
      </p:sp>
      <p:sp>
        <p:nvSpPr>
          <p:cNvPr id="31" name="Arc 30"/>
          <p:cNvSpPr/>
          <p:nvPr/>
        </p:nvSpPr>
        <p:spPr>
          <a:xfrm rot="8228528">
            <a:off x="1830786" y="2747845"/>
            <a:ext cx="1582463" cy="1582463"/>
          </a:xfrm>
          <a:prstGeom prst="arc">
            <a:avLst/>
          </a:prstGeom>
          <a:ln w="57150">
            <a:solidFill>
              <a:srgbClr val="00B0F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 name="Arc 31"/>
          <p:cNvSpPr/>
          <p:nvPr/>
        </p:nvSpPr>
        <p:spPr>
          <a:xfrm rot="8228528">
            <a:off x="4025732" y="2747846"/>
            <a:ext cx="1582463" cy="1582463"/>
          </a:xfrm>
          <a:prstGeom prst="arc">
            <a:avLst/>
          </a:prstGeom>
          <a:ln w="57150">
            <a:solidFill>
              <a:srgbClr val="00B0F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5684289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Rounded Rectangle 58"/>
          <p:cNvSpPr/>
          <p:nvPr/>
        </p:nvSpPr>
        <p:spPr>
          <a:xfrm>
            <a:off x="8604448" y="6453335"/>
            <a:ext cx="437280" cy="349007"/>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18864" y="58614"/>
            <a:ext cx="8229600" cy="634082"/>
          </a:xfrm>
        </p:spPr>
        <p:txBody>
          <a:bodyPr>
            <a:normAutofit/>
          </a:bodyPr>
          <a:lstStyle/>
          <a:p>
            <a:r>
              <a:rPr lang="en-US" sz="3200" b="1" dirty="0">
                <a:solidFill>
                  <a:schemeClr val="accent1"/>
                </a:solidFill>
                <a:latin typeface="Century Gothic" pitchFamily="34" charset="0"/>
              </a:rPr>
              <a:t>COMPETITION</a:t>
            </a:r>
          </a:p>
        </p:txBody>
      </p:sp>
      <p:sp>
        <p:nvSpPr>
          <p:cNvPr id="54" name="Rectangle 53"/>
          <p:cNvSpPr/>
          <p:nvPr/>
        </p:nvSpPr>
        <p:spPr>
          <a:xfrm>
            <a:off x="0" y="332656"/>
            <a:ext cx="107504" cy="6525343"/>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Straight Connector 55"/>
          <p:cNvCxnSpPr>
            <a:stCxn id="54" idx="0"/>
          </p:cNvCxnSpPr>
          <p:nvPr/>
        </p:nvCxnSpPr>
        <p:spPr>
          <a:xfrm>
            <a:off x="53752" y="332656"/>
            <a:ext cx="3006080" cy="0"/>
          </a:xfrm>
          <a:prstGeom prst="line">
            <a:avLst/>
          </a:prstGeom>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8644193" y="6489338"/>
            <a:ext cx="357790" cy="276999"/>
          </a:xfrm>
          <a:prstGeom prst="rect">
            <a:avLst/>
          </a:prstGeom>
          <a:noFill/>
        </p:spPr>
        <p:txBody>
          <a:bodyPr wrap="none" rtlCol="0">
            <a:spAutoFit/>
          </a:bodyPr>
          <a:lstStyle/>
          <a:p>
            <a:r>
              <a:rPr lang="" sz="1200" b="1" dirty="0">
                <a:latin typeface="Century Gothic" pitchFamily="34" charset="0"/>
              </a:rPr>
              <a:t>06</a:t>
            </a:r>
            <a:endParaRPr lang="en-US" sz="1200" b="1" dirty="0">
              <a:latin typeface="Century Gothic" pitchFamily="34" charset="0"/>
            </a:endParaRPr>
          </a:p>
        </p:txBody>
      </p:sp>
      <p:sp>
        <p:nvSpPr>
          <p:cNvPr id="55" name="TextBox 54"/>
          <p:cNvSpPr txBox="1"/>
          <p:nvPr/>
        </p:nvSpPr>
        <p:spPr>
          <a:xfrm>
            <a:off x="651447" y="1052736"/>
            <a:ext cx="7880994" cy="4176528"/>
          </a:xfrm>
          <a:prstGeom prst="rect">
            <a:avLst/>
          </a:prstGeom>
          <a:noFill/>
        </p:spPr>
        <p:txBody>
          <a:bodyPr wrap="square" rtlCol="0">
            <a:spAutoFit/>
          </a:bodyPr>
          <a:lstStyle/>
          <a:p>
            <a:pPr marL="127000">
              <a:lnSpc>
                <a:spcPct val="115000"/>
              </a:lnSpc>
              <a:buClr>
                <a:schemeClr val="dk1"/>
              </a:buClr>
              <a:buSzPts val="1600"/>
            </a:pPr>
            <a:r>
              <a:rPr lang="en-US" sz="2000" b="1" dirty="0">
                <a:latin typeface="Century Gothic" pitchFamily="34" charset="0"/>
              </a:rPr>
              <a:t>Major Players in the Education Tech sector</a:t>
            </a:r>
          </a:p>
          <a:p>
            <a:pPr marL="457200" lvl="0" indent="-330200">
              <a:lnSpc>
                <a:spcPct val="115000"/>
              </a:lnSpc>
              <a:buClr>
                <a:schemeClr val="dk1"/>
              </a:buClr>
              <a:buSzPts val="1600"/>
              <a:buChar char="●"/>
            </a:pPr>
            <a:endParaRPr lang="en-US" sz="1600" b="1" dirty="0">
              <a:latin typeface="Century Gothic" pitchFamily="34" charset="0"/>
            </a:endParaRPr>
          </a:p>
          <a:p>
            <a:pPr marL="127000" lvl="0">
              <a:lnSpc>
                <a:spcPct val="200000"/>
              </a:lnSpc>
              <a:buClr>
                <a:schemeClr val="dk1"/>
              </a:buClr>
              <a:buSzPts val="1600"/>
            </a:pPr>
            <a:r>
              <a:rPr lang="en-US" sz="1600" b="1" dirty="0">
                <a:latin typeface="Century Gothic" pitchFamily="34" charset="0"/>
              </a:rPr>
              <a:t>- </a:t>
            </a:r>
            <a:r>
              <a:rPr lang="en-US" sz="1600" b="1" dirty="0" err="1">
                <a:latin typeface="Century Gothic" pitchFamily="34" charset="0"/>
              </a:rPr>
              <a:t>Ulesson</a:t>
            </a:r>
            <a:r>
              <a:rPr lang="en-US" sz="1600" b="1" dirty="0">
                <a:latin typeface="Century Gothic" pitchFamily="34" charset="0"/>
              </a:rPr>
              <a:t> </a:t>
            </a:r>
          </a:p>
          <a:p>
            <a:pPr marL="127000" lvl="0">
              <a:lnSpc>
                <a:spcPct val="200000"/>
              </a:lnSpc>
              <a:buClr>
                <a:schemeClr val="dk1"/>
              </a:buClr>
              <a:buSzPts val="1600"/>
            </a:pPr>
            <a:r>
              <a:rPr lang="en-US" sz="1600" b="1" dirty="0">
                <a:latin typeface="Century Gothic" pitchFamily="34" charset="0"/>
              </a:rPr>
              <a:t>It leverages best in class teachers, media, and technology to create high-quality, affordable and accessible education for African students.</a:t>
            </a:r>
          </a:p>
          <a:p>
            <a:pPr marL="457200" lvl="0">
              <a:lnSpc>
                <a:spcPct val="200000"/>
              </a:lnSpc>
            </a:pPr>
            <a:endParaRPr lang="en-US" sz="1600" b="1" dirty="0">
              <a:latin typeface="Century Gothic" pitchFamily="34" charset="0"/>
            </a:endParaRPr>
          </a:p>
          <a:p>
            <a:pPr marL="127000" lvl="0">
              <a:lnSpc>
                <a:spcPct val="200000"/>
              </a:lnSpc>
              <a:buClr>
                <a:schemeClr val="dk1"/>
              </a:buClr>
              <a:buSzPts val="1600"/>
            </a:pPr>
            <a:r>
              <a:rPr lang="en-US" sz="1600" b="1" dirty="0">
                <a:latin typeface="Century Gothic" pitchFamily="34" charset="0"/>
              </a:rPr>
              <a:t>- </a:t>
            </a:r>
            <a:r>
              <a:rPr lang="en-US" sz="1600" b="1" dirty="0" err="1">
                <a:latin typeface="Century Gothic" pitchFamily="34" charset="0"/>
              </a:rPr>
              <a:t>Brainfriend</a:t>
            </a:r>
            <a:endParaRPr lang="en-US" sz="1600" b="1" dirty="0">
              <a:latin typeface="Century Gothic" pitchFamily="34" charset="0"/>
            </a:endParaRPr>
          </a:p>
          <a:p>
            <a:pPr marL="127000" lvl="0">
              <a:lnSpc>
                <a:spcPct val="200000"/>
              </a:lnSpc>
              <a:buClr>
                <a:schemeClr val="dk1"/>
              </a:buClr>
              <a:buSzPts val="1600"/>
            </a:pPr>
            <a:r>
              <a:rPr lang="en-US" sz="1600" b="1" dirty="0">
                <a:latin typeface="Century Gothic" pitchFamily="34" charset="0"/>
              </a:rPr>
              <a:t>Is an e-learning software with over 60 subjects and quality study materials to help you learn effectively and improve your grades.</a:t>
            </a:r>
          </a:p>
        </p:txBody>
      </p:sp>
    </p:spTree>
    <p:extLst>
      <p:ext uri="{BB962C8B-B14F-4D97-AF65-F5344CB8AC3E}">
        <p14:creationId xmlns:p14="http://schemas.microsoft.com/office/powerpoint/2010/main" val="22222995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Rounded Rectangle 58"/>
          <p:cNvSpPr/>
          <p:nvPr/>
        </p:nvSpPr>
        <p:spPr>
          <a:xfrm>
            <a:off x="8604448" y="6453335"/>
            <a:ext cx="437280" cy="349007"/>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18864" y="58614"/>
            <a:ext cx="8229600" cy="634082"/>
          </a:xfrm>
        </p:spPr>
        <p:txBody>
          <a:bodyPr>
            <a:normAutofit/>
          </a:bodyPr>
          <a:lstStyle/>
          <a:p>
            <a:r>
              <a:rPr lang="en-US" sz="3200" b="1" dirty="0">
                <a:solidFill>
                  <a:schemeClr val="accent1"/>
                </a:solidFill>
                <a:latin typeface="Century Gothic" pitchFamily="34" charset="0"/>
              </a:rPr>
              <a:t>TEAM</a:t>
            </a:r>
            <a:r>
              <a:rPr lang="" sz="3200" b="1" dirty="0">
                <a:solidFill>
                  <a:schemeClr val="accent1"/>
                </a:solidFill>
                <a:latin typeface="Century Gothic" pitchFamily="34" charset="0"/>
              </a:rPr>
              <a:t> MEMBERS</a:t>
            </a:r>
            <a:endParaRPr lang="en-US" sz="3200" b="1" dirty="0">
              <a:solidFill>
                <a:schemeClr val="accent1"/>
              </a:solidFill>
              <a:latin typeface="Century Gothic" pitchFamily="34" charset="0"/>
            </a:endParaRPr>
          </a:p>
        </p:txBody>
      </p:sp>
      <p:grpSp>
        <p:nvGrpSpPr>
          <p:cNvPr id="9" name="Group 8"/>
          <p:cNvGrpSpPr/>
          <p:nvPr/>
        </p:nvGrpSpPr>
        <p:grpSpPr>
          <a:xfrm>
            <a:off x="1691680" y="714019"/>
            <a:ext cx="5772731" cy="5883333"/>
            <a:chOff x="1691680" y="1052736"/>
            <a:chExt cx="5112568" cy="5210522"/>
          </a:xfrm>
        </p:grpSpPr>
        <p:sp>
          <p:nvSpPr>
            <p:cNvPr id="4" name="Rectangle 3"/>
            <p:cNvSpPr/>
            <p:nvPr/>
          </p:nvSpPr>
          <p:spPr>
            <a:xfrm>
              <a:off x="2987824" y="1052736"/>
              <a:ext cx="648072" cy="57606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1907704" y="2924944"/>
              <a:ext cx="1302135" cy="272580"/>
            </a:xfrm>
            <a:prstGeom prst="rect">
              <a:avLst/>
            </a:prstGeom>
            <a:noFill/>
          </p:spPr>
          <p:txBody>
            <a:bodyPr wrap="none" rtlCol="0">
              <a:spAutoFit/>
            </a:bodyPr>
            <a:lstStyle/>
            <a:p>
              <a:r>
                <a:rPr lang="en-US" sz="1400" b="1" dirty="0">
                  <a:latin typeface="Century Gothic" pitchFamily="34" charset="0"/>
                </a:rPr>
                <a:t>IFEANYI ODIWE</a:t>
              </a:r>
            </a:p>
          </p:txBody>
        </p:sp>
        <p:sp>
          <p:nvSpPr>
            <p:cNvPr id="6" name="TextBox 5"/>
            <p:cNvSpPr txBox="1"/>
            <p:nvPr/>
          </p:nvSpPr>
          <p:spPr>
            <a:xfrm>
              <a:off x="1907704" y="3188628"/>
              <a:ext cx="1208436" cy="272580"/>
            </a:xfrm>
            <a:prstGeom prst="rect">
              <a:avLst/>
            </a:prstGeom>
            <a:noFill/>
          </p:spPr>
          <p:txBody>
            <a:bodyPr wrap="none" rtlCol="0">
              <a:spAutoFit/>
            </a:bodyPr>
            <a:lstStyle/>
            <a:p>
              <a:r>
                <a:rPr lang="en-US" sz="1400" dirty="0">
                  <a:latin typeface="Century Gothic" pitchFamily="34" charset="0"/>
                </a:rPr>
                <a:t>XR Developer</a:t>
              </a:r>
            </a:p>
          </p:txBody>
        </p:sp>
        <p:sp>
          <p:nvSpPr>
            <p:cNvPr id="13" name="Rectangle 12"/>
            <p:cNvSpPr/>
            <p:nvPr/>
          </p:nvSpPr>
          <p:spPr>
            <a:xfrm>
              <a:off x="1691680" y="2924944"/>
              <a:ext cx="69023" cy="57606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p:cNvCxnSpPr>
              <a:stCxn id="13" idx="0"/>
            </p:cNvCxnSpPr>
            <p:nvPr/>
          </p:nvCxnSpPr>
          <p:spPr>
            <a:xfrm flipH="1" flipV="1">
              <a:off x="1726191" y="2060848"/>
              <a:ext cx="1" cy="8640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726192" y="2060848"/>
              <a:ext cx="30775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6156176" y="1052736"/>
              <a:ext cx="648072" cy="57606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5076056" y="2924944"/>
              <a:ext cx="1577554" cy="272580"/>
            </a:xfrm>
            <a:prstGeom prst="rect">
              <a:avLst/>
            </a:prstGeom>
            <a:noFill/>
          </p:spPr>
          <p:txBody>
            <a:bodyPr wrap="none" rtlCol="0">
              <a:spAutoFit/>
            </a:bodyPr>
            <a:lstStyle/>
            <a:p>
              <a:r>
                <a:rPr lang="en-US" sz="1400" b="1" dirty="0">
                  <a:latin typeface="Century Gothic" pitchFamily="34" charset="0"/>
                </a:rPr>
                <a:t>AKOREDE DASILVA</a:t>
              </a:r>
            </a:p>
          </p:txBody>
        </p:sp>
        <p:sp>
          <p:nvSpPr>
            <p:cNvPr id="21" name="TextBox 20"/>
            <p:cNvSpPr txBox="1"/>
            <p:nvPr/>
          </p:nvSpPr>
          <p:spPr>
            <a:xfrm>
              <a:off x="5076056" y="3188628"/>
              <a:ext cx="1208436" cy="272580"/>
            </a:xfrm>
            <a:prstGeom prst="rect">
              <a:avLst/>
            </a:prstGeom>
            <a:noFill/>
          </p:spPr>
          <p:txBody>
            <a:bodyPr wrap="none" rtlCol="0">
              <a:spAutoFit/>
            </a:bodyPr>
            <a:lstStyle/>
            <a:p>
              <a:r>
                <a:rPr lang="en-US" sz="1400" dirty="0">
                  <a:latin typeface="Century Gothic" pitchFamily="34" charset="0"/>
                </a:rPr>
                <a:t>XR Developer</a:t>
              </a:r>
            </a:p>
          </p:txBody>
        </p:sp>
        <p:sp>
          <p:nvSpPr>
            <p:cNvPr id="22" name="Rectangle 21"/>
            <p:cNvSpPr/>
            <p:nvPr/>
          </p:nvSpPr>
          <p:spPr>
            <a:xfrm>
              <a:off x="4860032" y="2924944"/>
              <a:ext cx="69023" cy="57606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p:cNvCxnSpPr>
              <a:stCxn id="22" idx="0"/>
            </p:cNvCxnSpPr>
            <p:nvPr/>
          </p:nvCxnSpPr>
          <p:spPr>
            <a:xfrm flipH="1" flipV="1">
              <a:off x="4894543" y="2060848"/>
              <a:ext cx="1" cy="8640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4894544" y="2060848"/>
              <a:ext cx="30775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20675" y="1124744"/>
              <a:ext cx="1587584" cy="1656184"/>
            </a:xfrm>
            <a:prstGeom prst="rect">
              <a:avLst/>
            </a:prstGeom>
          </p:spPr>
        </p:pic>
        <p:sp>
          <p:nvSpPr>
            <p:cNvPr id="33" name="Rectangle 32"/>
            <p:cNvSpPr/>
            <p:nvPr/>
          </p:nvSpPr>
          <p:spPr>
            <a:xfrm>
              <a:off x="2987824" y="3814986"/>
              <a:ext cx="648072" cy="57606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1907704" y="5687194"/>
              <a:ext cx="1367441" cy="272580"/>
            </a:xfrm>
            <a:prstGeom prst="rect">
              <a:avLst/>
            </a:prstGeom>
            <a:noFill/>
          </p:spPr>
          <p:txBody>
            <a:bodyPr wrap="none" rtlCol="0">
              <a:spAutoFit/>
            </a:bodyPr>
            <a:lstStyle/>
            <a:p>
              <a:r>
                <a:rPr lang="en-US" sz="1400" b="1" dirty="0">
                  <a:latin typeface="Century Gothic" pitchFamily="34" charset="0"/>
                </a:rPr>
                <a:t>PEACE LAWSON</a:t>
              </a:r>
            </a:p>
          </p:txBody>
        </p:sp>
        <p:sp>
          <p:nvSpPr>
            <p:cNvPr id="35" name="TextBox 34"/>
            <p:cNvSpPr txBox="1"/>
            <p:nvPr/>
          </p:nvSpPr>
          <p:spPr>
            <a:xfrm>
              <a:off x="1907704" y="5950878"/>
              <a:ext cx="572417" cy="272580"/>
            </a:xfrm>
            <a:prstGeom prst="rect">
              <a:avLst/>
            </a:prstGeom>
            <a:noFill/>
          </p:spPr>
          <p:txBody>
            <a:bodyPr wrap="none" rtlCol="0">
              <a:spAutoFit/>
            </a:bodyPr>
            <a:lstStyle/>
            <a:p>
              <a:r>
                <a:rPr lang="en-US" sz="1400" dirty="0">
                  <a:latin typeface="Century Gothic" pitchFamily="34" charset="0"/>
                </a:rPr>
                <a:t>UI/UX</a:t>
              </a:r>
            </a:p>
          </p:txBody>
        </p:sp>
        <p:sp>
          <p:nvSpPr>
            <p:cNvPr id="36" name="Rectangle 35"/>
            <p:cNvSpPr/>
            <p:nvPr/>
          </p:nvSpPr>
          <p:spPr>
            <a:xfrm>
              <a:off x="1691680" y="5687194"/>
              <a:ext cx="69023" cy="57606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37" name="Straight Connector 36"/>
            <p:cNvCxnSpPr>
              <a:stCxn id="36" idx="0"/>
            </p:cNvCxnSpPr>
            <p:nvPr/>
          </p:nvCxnSpPr>
          <p:spPr>
            <a:xfrm flipH="1" flipV="1">
              <a:off x="1726191" y="4823098"/>
              <a:ext cx="1" cy="8640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1726192" y="4823098"/>
              <a:ext cx="30775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39" name="Picture 3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8023" y="3916189"/>
              <a:ext cx="1656184" cy="1597792"/>
            </a:xfrm>
            <a:prstGeom prst="rect">
              <a:avLst/>
            </a:prstGeom>
          </p:spPr>
        </p:pic>
        <p:sp>
          <p:nvSpPr>
            <p:cNvPr id="40" name="Rectangle 39"/>
            <p:cNvSpPr/>
            <p:nvPr/>
          </p:nvSpPr>
          <p:spPr>
            <a:xfrm>
              <a:off x="6156176" y="3814986"/>
              <a:ext cx="648072" cy="57606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p:cNvSpPr txBox="1"/>
            <p:nvPr/>
          </p:nvSpPr>
          <p:spPr>
            <a:xfrm>
              <a:off x="5076056" y="5687194"/>
              <a:ext cx="1370280" cy="272580"/>
            </a:xfrm>
            <a:prstGeom prst="rect">
              <a:avLst/>
            </a:prstGeom>
            <a:noFill/>
          </p:spPr>
          <p:txBody>
            <a:bodyPr wrap="none" rtlCol="0">
              <a:spAutoFit/>
            </a:bodyPr>
            <a:lstStyle/>
            <a:p>
              <a:r>
                <a:rPr lang="en-US" sz="1400" b="1" dirty="0">
                  <a:latin typeface="Century Gothic" pitchFamily="34" charset="0"/>
                </a:rPr>
                <a:t>GOSPEL ONOWI</a:t>
              </a:r>
            </a:p>
          </p:txBody>
        </p:sp>
        <p:sp>
          <p:nvSpPr>
            <p:cNvPr id="42" name="TextBox 41"/>
            <p:cNvSpPr txBox="1"/>
            <p:nvPr/>
          </p:nvSpPr>
          <p:spPr>
            <a:xfrm>
              <a:off x="5076056" y="5950878"/>
              <a:ext cx="715806" cy="272580"/>
            </a:xfrm>
            <a:prstGeom prst="rect">
              <a:avLst/>
            </a:prstGeom>
            <a:noFill/>
          </p:spPr>
          <p:txBody>
            <a:bodyPr wrap="none" rtlCol="0">
              <a:spAutoFit/>
            </a:bodyPr>
            <a:lstStyle/>
            <a:p>
              <a:r>
                <a:rPr lang="en-US" sz="1400" dirty="0">
                  <a:latin typeface="Century Gothic" pitchFamily="34" charset="0"/>
                </a:rPr>
                <a:t>Mentor</a:t>
              </a:r>
            </a:p>
          </p:txBody>
        </p:sp>
        <p:sp>
          <p:nvSpPr>
            <p:cNvPr id="43" name="Rectangle 42"/>
            <p:cNvSpPr/>
            <p:nvPr/>
          </p:nvSpPr>
          <p:spPr>
            <a:xfrm>
              <a:off x="4860032" y="5687194"/>
              <a:ext cx="69023" cy="57606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Straight Connector 43"/>
            <p:cNvCxnSpPr>
              <a:stCxn id="43" idx="0"/>
            </p:cNvCxnSpPr>
            <p:nvPr/>
          </p:nvCxnSpPr>
          <p:spPr>
            <a:xfrm flipH="1" flipV="1">
              <a:off x="4894543" y="4823098"/>
              <a:ext cx="1" cy="8640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4894544" y="4823098"/>
              <a:ext cx="30775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46" name="Picture 4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86375" y="3890061"/>
              <a:ext cx="1656184" cy="1650049"/>
            </a:xfrm>
            <a:prstGeom prst="rect">
              <a:avLst/>
            </a:prstGeom>
          </p:spPr>
        </p:pic>
        <p:pic>
          <p:nvPicPr>
            <p:cNvPr id="3" name="Picture 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918023" y="1133945"/>
              <a:ext cx="1656184" cy="1637781"/>
            </a:xfrm>
            <a:prstGeom prst="rect">
              <a:avLst/>
            </a:prstGeom>
          </p:spPr>
        </p:pic>
      </p:grpSp>
      <p:sp>
        <p:nvSpPr>
          <p:cNvPr id="54" name="Rectangle 53"/>
          <p:cNvSpPr/>
          <p:nvPr/>
        </p:nvSpPr>
        <p:spPr>
          <a:xfrm>
            <a:off x="0" y="332656"/>
            <a:ext cx="107504" cy="6525343"/>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Straight Connector 55"/>
          <p:cNvCxnSpPr>
            <a:stCxn id="54" idx="0"/>
          </p:cNvCxnSpPr>
          <p:nvPr/>
        </p:nvCxnSpPr>
        <p:spPr>
          <a:xfrm>
            <a:off x="53752" y="332656"/>
            <a:ext cx="3294112" cy="0"/>
          </a:xfrm>
          <a:prstGeom prst="line">
            <a:avLst/>
          </a:prstGeom>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8644193" y="6489338"/>
            <a:ext cx="357790" cy="276999"/>
          </a:xfrm>
          <a:prstGeom prst="rect">
            <a:avLst/>
          </a:prstGeom>
          <a:noFill/>
        </p:spPr>
        <p:txBody>
          <a:bodyPr wrap="none" rtlCol="0">
            <a:spAutoFit/>
          </a:bodyPr>
          <a:lstStyle/>
          <a:p>
            <a:r>
              <a:rPr lang="en-US" sz="1200" b="1" dirty="0">
                <a:latin typeface="Century Gothic" pitchFamily="34" charset="0"/>
              </a:rPr>
              <a:t>07</a:t>
            </a:r>
          </a:p>
        </p:txBody>
      </p:sp>
    </p:spTree>
    <p:extLst>
      <p:ext uri="{BB962C8B-B14F-4D97-AF65-F5344CB8AC3E}">
        <p14:creationId xmlns:p14="http://schemas.microsoft.com/office/powerpoint/2010/main" val="10199071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679</TotalTime>
  <Words>525</Words>
  <Application>Microsoft Office PowerPoint</Application>
  <PresentationFormat>On-screen Show (4:3)</PresentationFormat>
  <Paragraphs>104</Paragraphs>
  <Slides>11</Slides>
  <Notes>2</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PowerPoint Presentation</vt:lpstr>
      <vt:lpstr>THE PROBLEM</vt:lpstr>
      <vt:lpstr>VALUE PROPOSITION</vt:lpstr>
      <vt:lpstr>Virtual Ed PRODUCT</vt:lpstr>
      <vt:lpstr>VirtualEd PRODUCT</vt:lpstr>
      <vt:lpstr>BUSINESS MODEL</vt:lpstr>
      <vt:lpstr>MARKETING PLAN</vt:lpstr>
      <vt:lpstr>COMPETITION</vt:lpstr>
      <vt:lpstr>TEAM MEMBERS</vt:lpstr>
      <vt:lpstr>          BUDGET BREAKDOWN PROPOSAL</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ASUS G14</dc:creator>
  <cp:lastModifiedBy>darapeace01@gmail.com</cp:lastModifiedBy>
  <cp:revision>41</cp:revision>
  <dcterms:created xsi:type="dcterms:W3CDTF">2022-11-29T19:07:41Z</dcterms:created>
  <dcterms:modified xsi:type="dcterms:W3CDTF">2022-11-30T15:06:05Z</dcterms:modified>
</cp:coreProperties>
</file>