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2" autoAdjust="0"/>
  </p:normalViewPr>
  <p:slideViewPr>
    <p:cSldViewPr>
      <p:cViewPr varScale="1">
        <p:scale>
          <a:sx n="15" d="100"/>
          <a:sy n="15" d="100"/>
        </p:scale>
        <p:origin x="-2868" y="-240"/>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2015-03-30</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2015-03-30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2015-03-30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2015-03-30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2015-03-30</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1252034"/>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400565" y="10990236"/>
            <a:ext cx="7951531" cy="19280567"/>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6696650" y="1115801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Evaluation Metrics</a:t>
            </a:r>
          </a:p>
        </p:txBody>
      </p:sp>
      <p:sp>
        <p:nvSpPr>
          <p:cNvPr id="3094" name="Text Box 20"/>
          <p:cNvSpPr txBox="1">
            <a:spLocks noChangeArrowheads="1"/>
          </p:cNvSpPr>
          <p:nvPr/>
        </p:nvSpPr>
        <p:spPr bwMode="auto">
          <a:xfrm>
            <a:off x="16657746" y="12915642"/>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the implementation will can not rely on any metrics regarding the mouth.  This project will explore whether a reliable facial expression classification system can be created without the use of mouth metrics.</a:t>
            </a:r>
          </a:p>
        </p:txBody>
      </p:sp>
      <p:sp>
        <p:nvSpPr>
          <p:cNvPr id="28" name="TextBox 27"/>
          <p:cNvSpPr txBox="1"/>
          <p:nvPr/>
        </p:nvSpPr>
        <p:spPr>
          <a:xfrm>
            <a:off x="556012" y="11930757"/>
            <a:ext cx="7440420" cy="7755972"/>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facial 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proposed 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77113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Method </a:t>
            </a:r>
            <a:r>
              <a:rPr lang="en-CA" sz="3400" b="1" dirty="0">
                <a:solidFill>
                  <a:prstClr val="black"/>
                </a:solidFill>
                <a:latin typeface="Georgia" charset="0"/>
              </a:rPr>
              <a:t>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sp>
        <p:nvSpPr>
          <p:cNvPr id="37" name="AutoShape 2"/>
          <p:cNvSpPr>
            <a:spLocks noChangeArrowheads="1"/>
          </p:cNvSpPr>
          <p:nvPr/>
        </p:nvSpPr>
        <p:spPr bwMode="auto">
          <a:xfrm>
            <a:off x="8431539" y="22498050"/>
            <a:ext cx="7930547" cy="775748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572925" y="22725655"/>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559866" y="23500943"/>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521714" y="2423683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smtClean="0">
                <a:latin typeface="Georgia" panose="02040502050405020303" pitchFamily="18" charset="0"/>
              </a:rPr>
              <a:t>Testing: 30% of Exemplars </a:t>
            </a:r>
          </a:p>
          <a:p>
            <a:r>
              <a:rPr lang="en-CA" sz="3400" dirty="0" smtClean="0">
                <a:latin typeface="Georgia" panose="02040502050405020303" pitchFamily="18" charset="0"/>
              </a:rPr>
              <a:t>Training: 65% of Exemplars </a:t>
            </a:r>
            <a:endParaRPr lang="en-CA" sz="3400" dirty="0">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80416479"/>
              </p:ext>
            </p:extLst>
          </p:nvPr>
        </p:nvGraphicFramePr>
        <p:xfrm>
          <a:off x="16880329" y="22498050"/>
          <a:ext cx="6541197" cy="2123758"/>
        </p:xfrm>
        <a:graphic>
          <a:graphicData uri="http://schemas.openxmlformats.org/drawingml/2006/table">
            <a:tbl>
              <a:tblPr firstRow="1" firstCol="1" bandRow="1">
                <a:tableStyleId>{5C22544A-7EE6-4342-B048-85BDC9FD1C3A}</a:tableStyleId>
              </a:tblPr>
              <a:tblGrid>
                <a:gridCol w="1989201"/>
                <a:gridCol w="822960"/>
                <a:gridCol w="694372"/>
                <a:gridCol w="822960"/>
                <a:gridCol w="694372"/>
                <a:gridCol w="822960"/>
                <a:gridCol w="694372"/>
              </a:tblGrid>
              <a:tr h="445842">
                <a:tc rowSpan="2">
                  <a:txBody>
                    <a:bodyPr/>
                    <a:lstStyle/>
                    <a:p>
                      <a:pPr marL="0" marR="0">
                        <a:lnSpc>
                          <a:spcPct val="115000"/>
                        </a:lnSpc>
                        <a:spcBef>
                          <a:spcPts val="0"/>
                        </a:spcBef>
                        <a:spcAft>
                          <a:spcPts val="0"/>
                        </a:spcAft>
                      </a:pPr>
                      <a:r>
                        <a:rPr lang="en-US" sz="2000" dirty="0">
                          <a:effectLst/>
                        </a:rPr>
                        <a:t>                  </a:t>
                      </a:r>
                      <a:r>
                        <a:rPr lang="en-US" sz="1400" dirty="0">
                          <a:effectLst/>
                        </a:rPr>
                        <a:t>Neurons    </a:t>
                      </a:r>
                      <a:endParaRPr lang="en-US" sz="1100" dirty="0">
                        <a:effectLst/>
                      </a:endParaRPr>
                    </a:p>
                    <a:p>
                      <a:pPr marL="0" marR="0">
                        <a:lnSpc>
                          <a:spcPct val="115000"/>
                        </a:lnSpc>
                        <a:spcBef>
                          <a:spcPts val="0"/>
                        </a:spcBef>
                        <a:spcAft>
                          <a:spcPts val="0"/>
                        </a:spcAft>
                      </a:pPr>
                      <a:r>
                        <a:rPr lang="en-US" sz="1400" dirty="0">
                          <a:effectLst/>
                        </a:rPr>
                        <a:t>                          per layer  </a:t>
                      </a:r>
                      <a:endParaRPr lang="en-US" sz="1100" dirty="0">
                        <a:effectLst/>
                      </a:endParaRPr>
                    </a:p>
                    <a:p>
                      <a:pPr marL="0" marR="0">
                        <a:lnSpc>
                          <a:spcPct val="115000"/>
                        </a:lnSpc>
                        <a:spcBef>
                          <a:spcPts val="0"/>
                        </a:spcBef>
                        <a:spcAft>
                          <a:spcPts val="0"/>
                        </a:spcAft>
                      </a:pPr>
                      <a:r>
                        <a:rPr lang="en-US" sz="1400" dirty="0">
                          <a:effectLst/>
                        </a:rPr>
                        <a:t>Number</a:t>
                      </a:r>
                      <a:endParaRPr lang="en-US" sz="1100" dirty="0">
                        <a:effectLst/>
                      </a:endParaRPr>
                    </a:p>
                    <a:p>
                      <a:pPr marL="0" marR="0">
                        <a:lnSpc>
                          <a:spcPct val="115000"/>
                        </a:lnSpc>
                        <a:spcBef>
                          <a:spcPts val="0"/>
                        </a:spcBef>
                        <a:spcAft>
                          <a:spcPts val="0"/>
                        </a:spcAft>
                      </a:pPr>
                      <a:r>
                        <a:rPr lang="en-US" sz="1400" dirty="0">
                          <a:effectLst/>
                        </a:rPr>
                        <a:t>of Hidden Layers</a:t>
                      </a:r>
                      <a:endParaRPr lang="en-US" sz="11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dirty="0">
                          <a:effectLst/>
                        </a:rPr>
                        <a:t>5 Neurons</a:t>
                      </a:r>
                      <a:endParaRPr lang="en-US" sz="1100" dirty="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20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50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r>
              <a:tr h="438809">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rPr>
                        <a:t>Train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Test</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Train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Test</a:t>
                      </a:r>
                      <a:endParaRPr lang="en-US" sz="1100" dirty="0">
                        <a:effectLst/>
                        <a:latin typeface="Calibri"/>
                        <a:ea typeface="Calibri"/>
                        <a:cs typeface="Times New Roman"/>
                      </a:endParaRPr>
                    </a:p>
                  </a:txBody>
                  <a:tcPr marL="68580" marR="68580" marT="0" marB="0" anchor="ctr"/>
                </a:tc>
              </a:tr>
              <a:tr h="329017">
                <a:tc>
                  <a:txBody>
                    <a:bodyPr/>
                    <a:lstStyle/>
                    <a:p>
                      <a:pPr marL="0" marR="0" algn="ctr">
                        <a:lnSpc>
                          <a:spcPct val="115000"/>
                        </a:lnSpc>
                        <a:spcBef>
                          <a:spcPts val="0"/>
                        </a:spcBef>
                        <a:spcAft>
                          <a:spcPts val="0"/>
                        </a:spcAft>
                      </a:pPr>
                      <a:r>
                        <a:rPr lang="en-US" sz="2000">
                          <a:effectLst/>
                        </a:rPr>
                        <a:t>1</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88 %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87 %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91 %</a:t>
                      </a:r>
                      <a:endParaRPr lang="en-US" sz="1100" b="1" dirty="0">
                        <a:effectLst/>
                        <a:latin typeface="Calibri"/>
                        <a:ea typeface="Calibri"/>
                        <a:cs typeface="Times New Roman"/>
                      </a:endParaRPr>
                    </a:p>
                  </a:txBody>
                  <a:tcPr marL="68580" marR="68580" marT="0" marB="0" anchor="ctr">
                    <a:solidFill>
                      <a:srgbClr val="FFFF00"/>
                    </a:solidFill>
                  </a:tcPr>
                </a:tc>
              </a:tr>
              <a:tr h="329017">
                <a:tc>
                  <a:txBody>
                    <a:bodyPr/>
                    <a:lstStyle/>
                    <a:p>
                      <a:pPr marL="0" marR="0" algn="ctr">
                        <a:lnSpc>
                          <a:spcPct val="115000"/>
                        </a:lnSpc>
                        <a:spcBef>
                          <a:spcPts val="0"/>
                        </a:spcBef>
                        <a:spcAft>
                          <a:spcPts val="0"/>
                        </a:spcAft>
                      </a:pPr>
                      <a:r>
                        <a:rPr lang="en-US" sz="2000">
                          <a:effectLst/>
                        </a:rPr>
                        <a:t>2</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76 %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89 %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88 %</a:t>
                      </a:r>
                      <a:endParaRPr lang="en-US" sz="1100">
                        <a:effectLst/>
                        <a:latin typeface="Calibri"/>
                        <a:ea typeface="Calibri"/>
                        <a:cs typeface="Times New Roman"/>
                      </a:endParaRPr>
                    </a:p>
                  </a:txBody>
                  <a:tcPr marL="68580" marR="68580" marT="0" marB="0" anchor="ctr"/>
                </a:tc>
              </a:tr>
              <a:tr h="329017">
                <a:tc>
                  <a:txBody>
                    <a:bodyPr/>
                    <a:lstStyle/>
                    <a:p>
                      <a:pPr marL="0" marR="0" algn="ctr">
                        <a:lnSpc>
                          <a:spcPct val="115000"/>
                        </a:lnSpc>
                        <a:spcBef>
                          <a:spcPts val="0"/>
                        </a:spcBef>
                        <a:spcAft>
                          <a:spcPts val="0"/>
                        </a:spcAft>
                      </a:pPr>
                      <a:r>
                        <a:rPr lang="en-US" sz="2000" dirty="0">
                          <a:effectLst/>
                        </a:rPr>
                        <a:t>3</a:t>
                      </a:r>
                      <a:endParaRPr lang="en-US" sz="11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75 %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83 %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87 %</a:t>
                      </a:r>
                      <a:endParaRPr lang="en-US" sz="1100" dirty="0">
                        <a:effectLst/>
                        <a:latin typeface="Calibri"/>
                        <a:ea typeface="Calibri"/>
                        <a:cs typeface="Times New Roman"/>
                      </a:endParaRPr>
                    </a:p>
                  </a:txBody>
                  <a:tcPr marL="68580" marR="68580" marT="0" marB="0" anchor="ctr"/>
                </a:tc>
              </a:tr>
            </a:tbl>
          </a:graphicData>
        </a:graphic>
      </p:graphicFrame>
      <p:cxnSp>
        <p:nvCxnSpPr>
          <p:cNvPr id="7" name="Straight Connector 6"/>
          <p:cNvCxnSpPr/>
          <p:nvPr/>
        </p:nvCxnSpPr>
        <p:spPr>
          <a:xfrm flipH="1" flipV="1">
            <a:off x="16880330" y="22498050"/>
            <a:ext cx="1882951" cy="10003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5" name="Picture 1" descr="C:\Users\Jason\Documents\Waterloo\4B\ECE 457B\Project\Cohn-Kanade\CK+\ECE457B-Project\Poster Plots\Neurons vs Accuracy Matla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7775" y="19288488"/>
            <a:ext cx="4002293" cy="25540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ason\Documents\Waterloo\4B\ECE 457B\Project\Cohn-Kanade\CK+\ECE457B-Project\Poster Plots\Neurons vs Accurac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3170" y="19288488"/>
            <a:ext cx="3846390" cy="24545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0"/>
          <p:cNvSpPr txBox="1">
            <a:spLocks noChangeArrowheads="1"/>
          </p:cNvSpPr>
          <p:nvPr/>
        </p:nvSpPr>
        <p:spPr bwMode="auto">
          <a:xfrm>
            <a:off x="16851754" y="21173759"/>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endParaRPr lang="en-GB" altLang="en-US" sz="3400" b="1" dirty="0">
              <a:solidFill>
                <a:srgbClr val="000000"/>
              </a:solidFill>
              <a:latin typeface="Georgia" pitchFamily="18" charset="0"/>
            </a:endParaRPr>
          </a:p>
        </p:txBody>
      </p:sp>
      <p:sp>
        <p:nvSpPr>
          <p:cNvPr id="44" name="Text Box 20"/>
          <p:cNvSpPr txBox="1">
            <a:spLocks noChangeArrowheads="1"/>
          </p:cNvSpPr>
          <p:nvPr/>
        </p:nvSpPr>
        <p:spPr bwMode="auto">
          <a:xfrm>
            <a:off x="21050560" y="21101977"/>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a:t>
            </a:r>
            <a:endParaRPr lang="en-GB" altLang="en-US" sz="2800" b="1" dirty="0">
              <a:solidFill>
                <a:srgbClr val="000000"/>
              </a:solidFill>
              <a:latin typeface="Georgia" pitchFamily="18" charset="0"/>
            </a:endParaRPr>
          </a:p>
        </p:txBody>
      </p:sp>
      <p:sp>
        <p:nvSpPr>
          <p:cNvPr id="45" name="Text Box 20"/>
          <p:cNvSpPr txBox="1">
            <a:spLocks noChangeArrowheads="1"/>
          </p:cNvSpPr>
          <p:nvPr/>
        </p:nvSpPr>
        <p:spPr bwMode="auto">
          <a:xfrm>
            <a:off x="16696650" y="18795248"/>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Neurons</a:t>
            </a:r>
            <a:endParaRPr lang="en-GB" altLang="en-US" sz="3200" b="1" dirty="0">
              <a:solidFill>
                <a:srgbClr val="000000"/>
              </a:solidFill>
              <a:latin typeface="Georgia" pitchFamily="18" charset="0"/>
            </a:endParaRPr>
          </a:p>
        </p:txBody>
      </p:sp>
      <p:sp>
        <p:nvSpPr>
          <p:cNvPr id="47" name="Text Box 20"/>
          <p:cNvSpPr txBox="1">
            <a:spLocks noChangeArrowheads="1"/>
          </p:cNvSpPr>
          <p:nvPr/>
        </p:nvSpPr>
        <p:spPr bwMode="auto">
          <a:xfrm>
            <a:off x="16880329" y="22012522"/>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Hidden Layers</a:t>
            </a:r>
            <a:endParaRPr lang="en-GB" altLang="en-US" sz="3200" b="1" dirty="0">
              <a:solidFill>
                <a:srgbClr val="000000"/>
              </a:solidFill>
              <a:latin typeface="Georgia" pitchFamily="18" charset="0"/>
            </a:endParaRPr>
          </a:p>
        </p:txBody>
      </p:sp>
      <p:sp>
        <p:nvSpPr>
          <p:cNvPr id="49" name="Text Box 20"/>
          <p:cNvSpPr txBox="1">
            <a:spLocks noChangeArrowheads="1"/>
          </p:cNvSpPr>
          <p:nvPr/>
        </p:nvSpPr>
        <p:spPr bwMode="auto">
          <a:xfrm>
            <a:off x="16720798" y="13501111"/>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Best Result</a:t>
            </a:r>
            <a:endParaRPr lang="en-GB" altLang="en-US" sz="3200" b="1" dirty="0">
              <a:solidFill>
                <a:srgbClr val="000000"/>
              </a:solidFill>
              <a:latin typeface="Georgia" pitchFamily="18" charset="0"/>
            </a:endParaRPr>
          </a:p>
        </p:txBody>
      </p:sp>
      <p:pic>
        <p:nvPicPr>
          <p:cNvPr id="1030" name="Picture 6" descr="C:\Users\Jason\Documents\Waterloo\4B\ECE 457B\Project\Cohn-Kanade\CK+\ECE457B-Project\Custom Results\Neurons\Plots\Matlab\Matlab20v3.png"/>
          <p:cNvPicPr>
            <a:picLocks noChangeAspect="1" noChangeArrowheads="1"/>
          </p:cNvPicPr>
          <p:nvPr/>
        </p:nvPicPr>
        <p:blipFill rotWithShape="1">
          <a:blip r:embed="rId6">
            <a:extLst>
              <a:ext uri="{28A0092B-C50C-407E-A947-70E740481C1C}">
                <a14:useLocalDpi xmlns:a14="http://schemas.microsoft.com/office/drawing/2010/main" val="0"/>
              </a:ext>
            </a:extLst>
          </a:blip>
          <a:srcRect l="6937" t="50485" r="50000" b="5223"/>
          <a:stretch/>
        </p:blipFill>
        <p:spPr bwMode="auto">
          <a:xfrm>
            <a:off x="16378340" y="13917110"/>
            <a:ext cx="3978609" cy="4092203"/>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0"/>
          <p:cNvSpPr txBox="1">
            <a:spLocks noChangeArrowheads="1"/>
          </p:cNvSpPr>
          <p:nvPr/>
        </p:nvSpPr>
        <p:spPr bwMode="auto">
          <a:xfrm>
            <a:off x="16973300" y="18154650"/>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r>
              <a:rPr lang="en-GB" altLang="en-US" sz="1400" b="1" dirty="0" smtClean="0">
                <a:solidFill>
                  <a:srgbClr val="000000"/>
                </a:solidFill>
                <a:latin typeface="Georgia" pitchFamily="18" charset="0"/>
              </a:rPr>
              <a:t> – 20 Neurons (95.6%)</a:t>
            </a:r>
          </a:p>
        </p:txBody>
      </p:sp>
      <p:sp>
        <p:nvSpPr>
          <p:cNvPr id="53" name="Text Box 20"/>
          <p:cNvSpPr txBox="1">
            <a:spLocks noChangeArrowheads="1"/>
          </p:cNvSpPr>
          <p:nvPr/>
        </p:nvSpPr>
        <p:spPr bwMode="auto">
          <a:xfrm>
            <a:off x="20589578" y="18154649"/>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 – 50 Neurons (90.7%)</a:t>
            </a:r>
            <a:endParaRPr lang="en-GB" altLang="en-US" sz="2800" b="1" dirty="0">
              <a:solidFill>
                <a:srgbClr val="000000"/>
              </a:solidFill>
              <a:latin typeface="Georgia" pitchFamily="18" charset="0"/>
            </a:endParaRPr>
          </a:p>
        </p:txBody>
      </p:sp>
      <p:pic>
        <p:nvPicPr>
          <p:cNvPr id="1031" name="Picture 7" descr="C:\Users\Jason\Documents\Waterloo\4B\ECE 457B\Project\Cohn-Kanade\CK+\ECE457B-Project\Poster Plots\Neurons50-Confusion.png"/>
          <p:cNvPicPr>
            <a:picLocks noChangeAspect="1" noChangeArrowheads="1"/>
          </p:cNvPicPr>
          <p:nvPr/>
        </p:nvPicPr>
        <p:blipFill rotWithShape="1">
          <a:blip r:embed="rId7">
            <a:extLst>
              <a:ext uri="{28A0092B-C50C-407E-A947-70E740481C1C}">
                <a14:useLocalDpi xmlns:a14="http://schemas.microsoft.com/office/drawing/2010/main" val="0"/>
              </a:ext>
            </a:extLst>
          </a:blip>
          <a:srcRect b="1844"/>
          <a:stretch/>
        </p:blipFill>
        <p:spPr bwMode="auto">
          <a:xfrm>
            <a:off x="20353204" y="13903286"/>
            <a:ext cx="3973037" cy="4092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440592969"/>
              </p:ext>
            </p:extLst>
          </p:nvPr>
        </p:nvGraphicFramePr>
        <p:xfrm>
          <a:off x="16791487" y="25393650"/>
          <a:ext cx="6723536" cy="1493520"/>
        </p:xfrm>
        <a:graphic>
          <a:graphicData uri="http://schemas.openxmlformats.org/drawingml/2006/table">
            <a:tbl>
              <a:tblPr firstRow="1" bandRow="1">
                <a:effectLst/>
                <a:tableStyleId>{5C22544A-7EE6-4342-B048-85BDC9FD1C3A}</a:tableStyleId>
              </a:tblPr>
              <a:tblGrid>
                <a:gridCol w="1057275"/>
                <a:gridCol w="640080"/>
                <a:gridCol w="877824"/>
                <a:gridCol w="986628"/>
                <a:gridCol w="946531"/>
                <a:gridCol w="1014730"/>
                <a:gridCol w="1200468"/>
              </a:tblGrid>
              <a:tr h="543055">
                <a:tc>
                  <a:txBody>
                    <a:bodyPr/>
                    <a:lstStyle/>
                    <a:p>
                      <a:endParaRPr lang="en-CA" sz="2000" dirty="0">
                        <a:latin typeface="+mn-lt"/>
                      </a:endParaRPr>
                    </a:p>
                  </a:txBody>
                  <a:tcPr>
                    <a:noFill/>
                  </a:tcPr>
                </a:tc>
                <a:tc>
                  <a:txBody>
                    <a:bodyPr/>
                    <a:lstStyle/>
                    <a:p>
                      <a:r>
                        <a:rPr lang="en-CA" sz="2000" dirty="0" smtClean="0">
                          <a:latin typeface="+mn-lt"/>
                        </a:rPr>
                        <a:t>!( )</a:t>
                      </a:r>
                      <a:endParaRPr lang="en-CA" sz="2000" dirty="0">
                        <a:latin typeface="+mn-lt"/>
                      </a:endParaRPr>
                    </a:p>
                  </a:txBody>
                  <a:tcPr>
                    <a:solidFill>
                      <a:schemeClr val="accent1"/>
                    </a:solidFill>
                  </a:tcPr>
                </a:tc>
                <a:tc>
                  <a:txBody>
                    <a:bodyPr/>
                    <a:lstStyle/>
                    <a:p>
                      <a:r>
                        <a:rPr lang="en-CA" sz="2000" baseline="0" dirty="0" smtClean="0">
                          <a:latin typeface="+mn-lt"/>
                        </a:rPr>
                        <a:t>!(Jaw)</a:t>
                      </a:r>
                      <a:endParaRPr lang="en-CA" sz="2000" dirty="0">
                        <a:latin typeface="+mn-lt"/>
                      </a:endParaRPr>
                    </a:p>
                  </a:txBody>
                  <a:tcPr/>
                </a:tc>
                <a:tc>
                  <a:txBody>
                    <a:bodyPr/>
                    <a:lstStyle/>
                    <a:p>
                      <a:r>
                        <a:rPr lang="en-CA" sz="2000" dirty="0" smtClean="0">
                          <a:latin typeface="+mn-lt"/>
                        </a:rPr>
                        <a:t>!(Eye Brows)</a:t>
                      </a:r>
                      <a:endParaRPr lang="en-CA" sz="2000" dirty="0">
                        <a:latin typeface="+mn-lt"/>
                      </a:endParaRPr>
                    </a:p>
                  </a:txBody>
                  <a:tcPr/>
                </a:tc>
                <a:tc>
                  <a:txBody>
                    <a:bodyPr/>
                    <a:lstStyle/>
                    <a:p>
                      <a:r>
                        <a:rPr lang="en-CA" sz="2000" dirty="0" smtClean="0">
                          <a:latin typeface="+mn-lt"/>
                        </a:rPr>
                        <a:t>!(Eyes)</a:t>
                      </a:r>
                      <a:endParaRPr lang="en-CA" sz="20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2000" dirty="0" smtClean="0">
                          <a:latin typeface="+mn-lt"/>
                        </a:rPr>
                        <a:t>!(Nose)</a:t>
                      </a:r>
                      <a:endParaRPr lang="en-CA" sz="20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2000" dirty="0" smtClean="0">
                          <a:latin typeface="+mn-lt"/>
                        </a:rPr>
                        <a:t>!(</a:t>
                      </a:r>
                      <a:r>
                        <a:rPr lang="en-CA" sz="2000" baseline="0" dirty="0" smtClean="0">
                          <a:latin typeface="+mn-lt"/>
                        </a:rPr>
                        <a:t>Mouth)</a:t>
                      </a:r>
                      <a:endParaRPr lang="en-CA" sz="2000" dirty="0" smtClean="0">
                        <a:latin typeface="+mn-lt"/>
                      </a:endParaRPr>
                    </a:p>
                  </a:txBody>
                  <a:tcPr/>
                </a:tc>
              </a:tr>
              <a:tr h="349377">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97.9</a:t>
                      </a:r>
                      <a:endParaRPr lang="en-CA" sz="2000" dirty="0">
                        <a:latin typeface="+mn-lt"/>
                      </a:endParaRPr>
                    </a:p>
                  </a:txBody>
                  <a:tcPr/>
                </a:tc>
              </a:tr>
              <a:tr h="349377">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88.6</a:t>
                      </a:r>
                      <a:endParaRPr lang="en-CA" sz="2000" dirty="0">
                        <a:latin typeface="+mn-lt"/>
                      </a:endParaRPr>
                    </a:p>
                  </a:txBody>
                  <a:tcPr/>
                </a:tc>
                <a:tc>
                  <a:txBody>
                    <a:bodyPr/>
                    <a:lstStyle/>
                    <a:p>
                      <a:r>
                        <a:rPr lang="en-CA" sz="2000" b="1" dirty="0" smtClean="0">
                          <a:latin typeface="+mn-lt"/>
                        </a:rPr>
                        <a:t>91.1</a:t>
                      </a:r>
                      <a:endParaRPr lang="en-CA" sz="2000" b="1" dirty="0">
                        <a:latin typeface="+mn-lt"/>
                      </a:endParaRPr>
                    </a:p>
                  </a:txBody>
                  <a:tcPr>
                    <a:solidFill>
                      <a:srgbClr val="FFFF00"/>
                    </a:solidFill>
                  </a:tcPr>
                </a:tc>
                <a:tc>
                  <a:txBody>
                    <a:bodyPr/>
                    <a:lstStyle/>
                    <a:p>
                      <a:r>
                        <a:rPr lang="en-CA" sz="2000" dirty="0" smtClean="0">
                          <a:latin typeface="+mn-lt"/>
                        </a:rPr>
                        <a:t>89.9</a:t>
                      </a:r>
                      <a:endParaRPr lang="en-CA" sz="2000" dirty="0">
                        <a:latin typeface="+mn-lt"/>
                      </a:endParaRPr>
                    </a:p>
                  </a:txBody>
                  <a:tcPr>
                    <a:solidFill>
                      <a:schemeClr val="accent1">
                        <a:lumMod val="20000"/>
                        <a:lumOff val="80000"/>
                      </a:schemeClr>
                    </a:solidFill>
                  </a:tcPr>
                </a:tc>
                <a:tc>
                  <a:txBody>
                    <a:bodyPr/>
                    <a:lstStyle/>
                    <a:p>
                      <a:r>
                        <a:rPr lang="en-CA" sz="2000" dirty="0" smtClean="0">
                          <a:latin typeface="+mn-lt"/>
                        </a:rPr>
                        <a:t>89.9</a:t>
                      </a:r>
                    </a:p>
                  </a:txBody>
                  <a:tcPr>
                    <a:solidFill>
                      <a:schemeClr val="accent1">
                        <a:lumMod val="20000"/>
                        <a:lumOff val="80000"/>
                      </a:schemeClr>
                    </a:solidFill>
                  </a:tcPr>
                </a:tc>
                <a:tc>
                  <a:txBody>
                    <a:bodyPr/>
                    <a:lstStyle/>
                    <a:p>
                      <a:r>
                        <a:rPr lang="en-CA" sz="2000" dirty="0" smtClean="0">
                          <a:latin typeface="+mn-lt"/>
                        </a:rPr>
                        <a:t>86.1</a:t>
                      </a:r>
                      <a:endParaRPr lang="en-CA" sz="2000" dirty="0">
                        <a:latin typeface="+mn-lt"/>
                      </a:endParaRPr>
                    </a:p>
                  </a:txBody>
                  <a:tcPr>
                    <a:solidFill>
                      <a:schemeClr val="accent1">
                        <a:lumMod val="20000"/>
                        <a:lumOff val="80000"/>
                      </a:schemeClr>
                    </a:solidFill>
                  </a:tcPr>
                </a:tc>
                <a:tc>
                  <a:txBody>
                    <a:bodyPr/>
                    <a:lstStyle/>
                    <a:p>
                      <a:r>
                        <a:rPr lang="en-CA" sz="2000" b="1" dirty="0" smtClean="0">
                          <a:latin typeface="+mn-lt"/>
                        </a:rPr>
                        <a:t>70.9</a:t>
                      </a:r>
                      <a:endParaRPr lang="en-CA" sz="2000" b="1" dirty="0">
                        <a:latin typeface="+mn-lt"/>
                      </a:endParaRPr>
                    </a:p>
                  </a:txBody>
                  <a:tcPr>
                    <a:solidFill>
                      <a:srgbClr val="FFFF00"/>
                    </a:solidFill>
                  </a:tcPr>
                </a:tc>
              </a:tr>
            </a:tbl>
          </a:graphicData>
        </a:graphic>
      </p:graphicFrame>
      <p:sp>
        <p:nvSpPr>
          <p:cNvPr id="50" name="Text Box 20"/>
          <p:cNvSpPr txBox="1">
            <a:spLocks noChangeArrowheads="1"/>
          </p:cNvSpPr>
          <p:nvPr/>
        </p:nvSpPr>
        <p:spPr bwMode="auto">
          <a:xfrm>
            <a:off x="16851754" y="24784050"/>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Size of Input</a:t>
            </a:r>
            <a:endParaRPr lang="en-GB" altLang="en-US" sz="3200" b="1" dirty="0">
              <a:solidFill>
                <a:srgbClr val="000000"/>
              </a:solidFill>
              <a:latin typeface="Georgia" pitchFamily="18" charset="0"/>
            </a:endParaRPr>
          </a:p>
        </p:txBody>
      </p:sp>
      <p:sp>
        <p:nvSpPr>
          <p:cNvPr id="51" name="TextBox 50"/>
          <p:cNvSpPr txBox="1"/>
          <p:nvPr/>
        </p:nvSpPr>
        <p:spPr>
          <a:xfrm>
            <a:off x="16851754" y="11776869"/>
            <a:ext cx="7940071" cy="1138773"/>
          </a:xfrm>
          <a:prstGeom prst="rect">
            <a:avLst/>
          </a:prstGeom>
          <a:noFill/>
        </p:spPr>
        <p:txBody>
          <a:bodyPr wrap="square" rtlCol="0">
            <a:spAutoFit/>
          </a:bodyPr>
          <a:lstStyle/>
          <a:p>
            <a:pPr marL="457200" indent="-457200">
              <a:buFontTx/>
              <a:buChar char="-"/>
            </a:pPr>
            <a:r>
              <a:rPr lang="en-CA" sz="3400" dirty="0" smtClean="0">
                <a:latin typeface="Georgia" pitchFamily="18" charset="0"/>
              </a:rPr>
              <a:t>Classification Accuracy vs Neurons, Layers, Input Size</a:t>
            </a:r>
            <a:endParaRPr lang="en-CA" sz="3400" dirty="0">
              <a:latin typeface="Georgia" pitchFamily="18" charset="0"/>
            </a:endParaRPr>
          </a:p>
        </p:txBody>
      </p:sp>
      <p:pic>
        <p:nvPicPr>
          <p:cNvPr id="11" name="Picture 2" descr="F:\Code\ECE457B-Project\Anger.png"/>
          <p:cNvPicPr>
            <a:picLocks noChangeAspect="1" noChangeArrowheads="1"/>
          </p:cNvPicPr>
          <p:nvPr/>
        </p:nvPicPr>
        <p:blipFill rotWithShape="1">
          <a:blip r:embed="rId8">
            <a:extLst>
              <a:ext uri="{28A0092B-C50C-407E-A947-70E740481C1C}">
                <a14:useLocalDpi xmlns:a14="http://schemas.microsoft.com/office/drawing/2010/main" val="0"/>
              </a:ext>
            </a:extLst>
          </a:blip>
          <a:srcRect l="29338" r="13684" b="18566"/>
          <a:stretch/>
        </p:blipFill>
        <p:spPr bwMode="auto">
          <a:xfrm>
            <a:off x="8486775" y="13805324"/>
            <a:ext cx="2493070" cy="25532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F:\Code\ECE457B-Project\Happy.png"/>
          <p:cNvPicPr>
            <a:picLocks noChangeAspect="1" noChangeArrowheads="1"/>
          </p:cNvPicPr>
          <p:nvPr/>
        </p:nvPicPr>
        <p:blipFill rotWithShape="1">
          <a:blip r:embed="rId9">
            <a:extLst>
              <a:ext uri="{28A0092B-C50C-407E-A947-70E740481C1C}">
                <a14:useLocalDpi xmlns:a14="http://schemas.microsoft.com/office/drawing/2010/main" val="0"/>
              </a:ext>
            </a:extLst>
          </a:blip>
          <a:srcRect l="28204" r="15959" b="19052"/>
          <a:stretch/>
        </p:blipFill>
        <p:spPr bwMode="auto">
          <a:xfrm>
            <a:off x="11030029" y="13805324"/>
            <a:ext cx="2493070" cy="2589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F:\Code\ECE457B-Project\Surprise.png"/>
          <p:cNvPicPr>
            <a:picLocks noChangeAspect="1" noChangeArrowheads="1"/>
          </p:cNvPicPr>
          <p:nvPr/>
        </p:nvPicPr>
        <p:blipFill rotWithShape="1">
          <a:blip r:embed="rId10">
            <a:extLst>
              <a:ext uri="{28A0092B-C50C-407E-A947-70E740481C1C}">
                <a14:useLocalDpi xmlns:a14="http://schemas.microsoft.com/office/drawing/2010/main" val="0"/>
              </a:ext>
            </a:extLst>
          </a:blip>
          <a:srcRect l="25933" r="17417" b="10673"/>
          <a:stretch/>
        </p:blipFill>
        <p:spPr bwMode="auto">
          <a:xfrm>
            <a:off x="13637373" y="13809604"/>
            <a:ext cx="2288347" cy="258558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996008" y="31435712"/>
            <a:ext cx="23356087" cy="2969274"/>
          </a:xfrm>
          <a:prstGeom prst="rect">
            <a:avLst/>
          </a:prstGeom>
          <a:noFill/>
        </p:spPr>
        <p:txBody>
          <a:bodyPr wrap="square" lIns="349758" tIns="174879" rIns="349758" bIns="174879" rtlCol="0">
            <a:spAutoFit/>
          </a:bodyPr>
          <a:lstStyle/>
          <a:p>
            <a:pPr lvl="0">
              <a:defRPr/>
            </a:pPr>
            <a:r>
              <a:rPr lang="en-CA" sz="3400" dirty="0" smtClean="0">
                <a:solidFill>
                  <a:prstClr val="black"/>
                </a:solidFill>
                <a:latin typeface="Georgia" charset="0"/>
              </a:rPr>
              <a:t>The team was able to achieve a fairly high overall classification rate of over 90% for the 4 emotions. A single hidden layer with 50 neurons provided the best classification results</a:t>
            </a:r>
            <a:r>
              <a:rPr lang="en-CA" sz="3400" dirty="0" smtClean="0">
                <a:solidFill>
                  <a:prstClr val="black"/>
                </a:solidFill>
                <a:latin typeface="Georgia" charset="0"/>
              </a:rPr>
              <a:t>.</a:t>
            </a:r>
          </a:p>
          <a:p>
            <a:pPr lvl="0">
              <a:defRPr/>
            </a:pPr>
            <a:endParaRPr lang="en-CA" sz="3400" dirty="0">
              <a:solidFill>
                <a:prstClr val="black"/>
              </a:solidFill>
              <a:latin typeface="Georgia" charset="0"/>
            </a:endParaRPr>
          </a:p>
          <a:p>
            <a:pPr lvl="0">
              <a:defRPr/>
            </a:pPr>
            <a:r>
              <a:rPr lang="en-CA" sz="3400" dirty="0" smtClean="0">
                <a:solidFill>
                  <a:prstClr val="black"/>
                </a:solidFill>
                <a:latin typeface="Georgia" charset="0"/>
              </a:rPr>
              <a:t>The Facial Landmarks that most reduces classification is the </a:t>
            </a:r>
            <a:r>
              <a:rPr lang="en-CA" sz="3400" dirty="0">
                <a:solidFill>
                  <a:prstClr val="black"/>
                </a:solidFill>
                <a:latin typeface="Georgia" charset="0"/>
              </a:rPr>
              <a:t>mouth. Using only the mouth as input the results happen to be best with a classification of 93.7 </a:t>
            </a:r>
            <a:r>
              <a:rPr lang="en-CA" sz="3400" dirty="0" smtClean="0">
                <a:solidFill>
                  <a:prstClr val="black"/>
                </a:solidFill>
                <a:latin typeface="Georgia" charset="0"/>
              </a:rPr>
              <a:t>%. </a:t>
            </a:r>
            <a:r>
              <a:rPr lang="en-CA" sz="3400" dirty="0" smtClean="0">
                <a:solidFill>
                  <a:prstClr val="black"/>
                </a:solidFill>
                <a:latin typeface="Georgia" charset="0"/>
              </a:rPr>
              <a:t>Over fitting occurs with reduced lan</a:t>
            </a:r>
            <a:r>
              <a:rPr lang="en-CA" sz="3400" dirty="0" smtClean="0">
                <a:solidFill>
                  <a:prstClr val="black"/>
                </a:solidFill>
                <a:latin typeface="Georgia" charset="0"/>
              </a:rPr>
              <a:t>dmarks</a:t>
            </a:r>
            <a:r>
              <a:rPr lang="en-CA" sz="3400" dirty="0" smtClean="0">
                <a:solidFill>
                  <a:prstClr val="black"/>
                </a:solidFill>
                <a:latin typeface="Georgia" charset="0"/>
              </a:rPr>
              <a:t>. </a:t>
            </a:r>
            <a:endParaRPr lang="en-US" sz="3400" dirty="0">
              <a:solidFill>
                <a:prstClr val="black"/>
              </a:solidFill>
              <a:latin typeface="Georgia"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867894971"/>
              </p:ext>
            </p:extLst>
          </p:nvPr>
        </p:nvGraphicFramePr>
        <p:xfrm>
          <a:off x="16815370" y="27146250"/>
          <a:ext cx="6788105" cy="1493520"/>
        </p:xfrm>
        <a:graphic>
          <a:graphicData uri="http://schemas.openxmlformats.org/drawingml/2006/table">
            <a:tbl>
              <a:tblPr firstRow="1" bandRow="1">
                <a:effectLst/>
                <a:tableStyleId>{5C22544A-7EE6-4342-B048-85BDC9FD1C3A}</a:tableStyleId>
              </a:tblPr>
              <a:tblGrid>
                <a:gridCol w="1057275"/>
                <a:gridCol w="1211154"/>
                <a:gridCol w="1905000"/>
                <a:gridCol w="2614676"/>
              </a:tblGrid>
              <a:tr h="693323">
                <a:tc>
                  <a:txBody>
                    <a:bodyPr/>
                    <a:lstStyle/>
                    <a:p>
                      <a:endParaRPr lang="en-CA" sz="2000" dirty="0">
                        <a:latin typeface="+mn-lt"/>
                      </a:endParaRPr>
                    </a:p>
                  </a:txBody>
                  <a:tcPr>
                    <a:noFill/>
                  </a:tcPr>
                </a:tc>
                <a:tc>
                  <a:txBody>
                    <a:bodyPr/>
                    <a:lstStyle/>
                    <a:p>
                      <a:r>
                        <a:rPr lang="en-CA" sz="2000" dirty="0" smtClean="0">
                          <a:latin typeface="+mn-lt"/>
                        </a:rPr>
                        <a:t>!(Jaw, Eye</a:t>
                      </a:r>
                      <a:r>
                        <a:rPr lang="en-CA" sz="2000" baseline="0" dirty="0" smtClean="0">
                          <a:latin typeface="+mn-lt"/>
                        </a:rPr>
                        <a:t> Brows</a:t>
                      </a:r>
                      <a:r>
                        <a:rPr lang="en-CA" sz="2000" dirty="0" smtClean="0">
                          <a:latin typeface="+mn-lt"/>
                        </a:rPr>
                        <a:t>)</a:t>
                      </a:r>
                      <a:endParaRPr lang="en-CA" sz="2000" dirty="0">
                        <a:latin typeface="+mn-lt"/>
                      </a:endParaRPr>
                    </a:p>
                  </a:txBody>
                  <a:tcPr/>
                </a:tc>
                <a:tc>
                  <a:txBody>
                    <a:bodyPr/>
                    <a:lstStyle/>
                    <a:p>
                      <a:r>
                        <a:rPr lang="en-CA" sz="2000" dirty="0" smtClean="0">
                          <a:latin typeface="+mn-lt"/>
                        </a:rPr>
                        <a:t>!(Jaw, Eye</a:t>
                      </a:r>
                      <a:r>
                        <a:rPr lang="en-CA" sz="2000" baseline="0" dirty="0" smtClean="0">
                          <a:latin typeface="+mn-lt"/>
                        </a:rPr>
                        <a:t> Brows, Eyes</a:t>
                      </a:r>
                      <a:r>
                        <a:rPr lang="en-CA" sz="2000" dirty="0" smtClean="0">
                          <a:latin typeface="+mn-lt"/>
                        </a:rPr>
                        <a:t>)</a:t>
                      </a:r>
                      <a:endParaRPr lang="en-CA" sz="2000" dirty="0">
                        <a:latin typeface="+mn-lt"/>
                      </a:endParaRPr>
                    </a:p>
                  </a:txBody>
                  <a:tcPr/>
                </a:tc>
                <a:tc>
                  <a:txBody>
                    <a:bodyPr/>
                    <a:lstStyle/>
                    <a:p>
                      <a:r>
                        <a:rPr lang="en-CA" sz="2000" dirty="0" smtClean="0">
                          <a:latin typeface="+mn-lt"/>
                        </a:rPr>
                        <a:t>!(Jaw, Eye</a:t>
                      </a:r>
                      <a:r>
                        <a:rPr lang="en-CA" sz="2000" baseline="0" dirty="0" smtClean="0">
                          <a:latin typeface="+mn-lt"/>
                        </a:rPr>
                        <a:t> Brows, Eyes, Nose</a:t>
                      </a:r>
                      <a:r>
                        <a:rPr lang="en-CA" sz="2000" dirty="0" smtClean="0">
                          <a:latin typeface="+mn-lt"/>
                        </a:rPr>
                        <a:t>)</a:t>
                      </a:r>
                      <a:endParaRPr lang="en-CA" sz="2000" dirty="0">
                        <a:latin typeface="+mn-lt"/>
                      </a:endParaRPr>
                    </a:p>
                  </a:txBody>
                  <a:tcPr/>
                </a:tc>
              </a:tr>
              <a:tr h="381000">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r>
              <a:tr h="381000">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91.1</a:t>
                      </a:r>
                      <a:endParaRPr lang="en-CA" sz="2000" dirty="0" smtClean="0">
                        <a:latin typeface="+mn-lt"/>
                      </a:endParaRPr>
                    </a:p>
                  </a:txBody>
                  <a:tcPr/>
                </a:tc>
                <a:tc>
                  <a:txBody>
                    <a:bodyPr/>
                    <a:lstStyle/>
                    <a:p>
                      <a:r>
                        <a:rPr lang="en-CA" sz="2000" dirty="0" smtClean="0">
                          <a:latin typeface="+mn-lt"/>
                        </a:rPr>
                        <a:t>92.4</a:t>
                      </a:r>
                      <a:endParaRPr lang="en-CA" sz="2000" dirty="0">
                        <a:latin typeface="+mn-lt"/>
                      </a:endParaRPr>
                    </a:p>
                  </a:txBody>
                  <a:tcPr/>
                </a:tc>
                <a:tc>
                  <a:txBody>
                    <a:bodyPr/>
                    <a:lstStyle/>
                    <a:p>
                      <a:r>
                        <a:rPr lang="en-CA" sz="2000" dirty="0" smtClean="0">
                          <a:latin typeface="+mn-lt"/>
                        </a:rPr>
                        <a:t>93.7</a:t>
                      </a:r>
                      <a:endParaRPr lang="en-CA" sz="2000" dirty="0">
                        <a:latin typeface="+mn-lt"/>
                      </a:endParaRPr>
                    </a:p>
                  </a:txBody>
                  <a:tcPr>
                    <a:solidFill>
                      <a:srgbClr val="FFFF00"/>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55464172"/>
              </p:ext>
            </p:extLst>
          </p:nvPr>
        </p:nvGraphicFramePr>
        <p:xfrm>
          <a:off x="16776769" y="28822650"/>
          <a:ext cx="5500371" cy="1249680"/>
        </p:xfrm>
        <a:graphic>
          <a:graphicData uri="http://schemas.openxmlformats.org/drawingml/2006/table">
            <a:tbl>
              <a:tblPr firstRow="1" bandRow="1">
                <a:effectLst/>
                <a:tableStyleId>{5C22544A-7EE6-4342-B048-85BDC9FD1C3A}</a:tableStyleId>
              </a:tblPr>
              <a:tblGrid>
                <a:gridCol w="1057275"/>
                <a:gridCol w="689293"/>
                <a:gridCol w="959168"/>
                <a:gridCol w="1315974"/>
                <a:gridCol w="705231"/>
                <a:gridCol w="773430"/>
              </a:tblGrid>
              <a:tr h="457200">
                <a:tc>
                  <a:txBody>
                    <a:bodyPr/>
                    <a:lstStyle/>
                    <a:p>
                      <a:endParaRPr lang="en-CA" sz="2000" dirty="0">
                        <a:latin typeface="+mn-lt"/>
                      </a:endParaRPr>
                    </a:p>
                  </a:txBody>
                  <a:tcPr>
                    <a:noFill/>
                  </a:tcPr>
                </a:tc>
                <a:tc>
                  <a:txBody>
                    <a:bodyPr/>
                    <a:lstStyle/>
                    <a:p>
                      <a:r>
                        <a:rPr lang="en-CA" sz="2000" dirty="0" smtClean="0">
                          <a:latin typeface="+mn-lt"/>
                        </a:rPr>
                        <a:t>Jaw</a:t>
                      </a:r>
                      <a:endParaRPr lang="en-CA" sz="2000" dirty="0">
                        <a:latin typeface="+mn-lt"/>
                      </a:endParaRPr>
                    </a:p>
                  </a:txBody>
                  <a:tcPr/>
                </a:tc>
                <a:tc>
                  <a:txBody>
                    <a:bodyPr/>
                    <a:lstStyle/>
                    <a:p>
                      <a:r>
                        <a:rPr lang="en-CA" sz="2000" dirty="0" smtClean="0">
                          <a:latin typeface="+mn-lt"/>
                        </a:rPr>
                        <a:t>Mouth</a:t>
                      </a:r>
                      <a:endParaRPr lang="en-CA" sz="2000" dirty="0">
                        <a:latin typeface="+mn-lt"/>
                      </a:endParaRPr>
                    </a:p>
                  </a:txBody>
                  <a:tcPr/>
                </a:tc>
                <a:tc>
                  <a:txBody>
                    <a:bodyPr/>
                    <a:lstStyle/>
                    <a:p>
                      <a:r>
                        <a:rPr lang="en-CA" sz="2000" dirty="0" smtClean="0">
                          <a:latin typeface="+mn-lt"/>
                        </a:rPr>
                        <a:t>Eye Brows</a:t>
                      </a:r>
                      <a:endParaRPr lang="en-CA" sz="2000" dirty="0">
                        <a:latin typeface="+mn-lt"/>
                      </a:endParaRPr>
                    </a:p>
                  </a:txBody>
                  <a:tcPr/>
                </a:tc>
                <a:tc>
                  <a:txBody>
                    <a:bodyPr/>
                    <a:lstStyle/>
                    <a:p>
                      <a:r>
                        <a:rPr lang="en-CA" sz="2000" dirty="0" smtClean="0">
                          <a:latin typeface="+mn-lt"/>
                        </a:rPr>
                        <a:t>Eyes</a:t>
                      </a:r>
                      <a:endParaRPr lang="en-CA" sz="2000" dirty="0">
                        <a:latin typeface="+mn-lt"/>
                      </a:endParaRPr>
                    </a:p>
                  </a:txBody>
                  <a:tcPr/>
                </a:tc>
                <a:tc>
                  <a:txBody>
                    <a:bodyPr/>
                    <a:lstStyle/>
                    <a:p>
                      <a:r>
                        <a:rPr lang="en-CA" sz="2000" dirty="0" smtClean="0">
                          <a:latin typeface="+mn-lt"/>
                        </a:rPr>
                        <a:t>Nose</a:t>
                      </a:r>
                      <a:endParaRPr lang="en-CA" sz="2000" dirty="0">
                        <a:latin typeface="+mn-lt"/>
                      </a:endParaRPr>
                    </a:p>
                  </a:txBody>
                  <a:tcPr/>
                </a:tc>
              </a:tr>
              <a:tr h="381000">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96.6</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97.3</a:t>
                      </a:r>
                      <a:endParaRPr lang="en-CA" sz="2000" dirty="0">
                        <a:latin typeface="+mn-lt"/>
                      </a:endParaRPr>
                    </a:p>
                  </a:txBody>
                  <a:tcPr/>
                </a:tc>
                <a:tc>
                  <a:txBody>
                    <a:bodyPr/>
                    <a:lstStyle/>
                    <a:p>
                      <a:r>
                        <a:rPr lang="en-CA" sz="2000" dirty="0" smtClean="0">
                          <a:latin typeface="+mn-lt"/>
                        </a:rPr>
                        <a:t>87.7</a:t>
                      </a:r>
                      <a:endParaRPr lang="en-CA" sz="2000" dirty="0">
                        <a:latin typeface="+mn-lt"/>
                      </a:endParaRPr>
                    </a:p>
                  </a:txBody>
                  <a:tcPr/>
                </a:tc>
                <a:tc>
                  <a:txBody>
                    <a:bodyPr/>
                    <a:lstStyle/>
                    <a:p>
                      <a:r>
                        <a:rPr lang="en-CA" sz="2000" dirty="0" smtClean="0">
                          <a:latin typeface="+mn-lt"/>
                        </a:rPr>
                        <a:t>76.7</a:t>
                      </a:r>
                      <a:endParaRPr lang="en-CA" sz="2000" dirty="0">
                        <a:latin typeface="+mn-lt"/>
                      </a:endParaRPr>
                    </a:p>
                  </a:txBody>
                  <a:tcPr/>
                </a:tc>
              </a:tr>
              <a:tr h="381000">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50.6</a:t>
                      </a:r>
                      <a:endParaRPr lang="en-CA" sz="2000" dirty="0" smtClean="0">
                        <a:latin typeface="+mn-lt"/>
                      </a:endParaRPr>
                    </a:p>
                  </a:txBody>
                  <a:tcPr/>
                </a:tc>
                <a:tc>
                  <a:txBody>
                    <a:bodyPr/>
                    <a:lstStyle/>
                    <a:p>
                      <a:r>
                        <a:rPr lang="en-CA" sz="2000" dirty="0" smtClean="0">
                          <a:latin typeface="+mn-lt"/>
                        </a:rPr>
                        <a:t>93.7</a:t>
                      </a:r>
                      <a:endParaRPr lang="en-CA" sz="2000" dirty="0">
                        <a:latin typeface="+mn-lt"/>
                      </a:endParaRPr>
                    </a:p>
                  </a:txBody>
                  <a:tcPr/>
                </a:tc>
                <a:tc>
                  <a:txBody>
                    <a:bodyPr/>
                    <a:lstStyle/>
                    <a:p>
                      <a:r>
                        <a:rPr lang="en-CA" sz="2000" dirty="0" smtClean="0">
                          <a:latin typeface="+mn-lt"/>
                        </a:rPr>
                        <a:t>43</a:t>
                      </a:r>
                      <a:endParaRPr lang="en-CA" sz="2000" dirty="0">
                        <a:latin typeface="+mn-lt"/>
                      </a:endParaRPr>
                    </a:p>
                  </a:txBody>
                  <a:tcPr/>
                </a:tc>
                <a:tc>
                  <a:txBody>
                    <a:bodyPr/>
                    <a:lstStyle/>
                    <a:p>
                      <a:r>
                        <a:rPr lang="en-CA" sz="2000" dirty="0" smtClean="0">
                          <a:latin typeface="+mn-lt"/>
                        </a:rPr>
                        <a:t>59.5</a:t>
                      </a:r>
                      <a:endParaRPr lang="en-CA" sz="2000" dirty="0">
                        <a:latin typeface="+mn-lt"/>
                      </a:endParaRPr>
                    </a:p>
                  </a:txBody>
                  <a:tcPr/>
                </a:tc>
                <a:tc>
                  <a:txBody>
                    <a:bodyPr/>
                    <a:lstStyle/>
                    <a:p>
                      <a:r>
                        <a:rPr lang="en-CA" sz="2000" dirty="0" smtClean="0">
                          <a:latin typeface="+mn-lt"/>
                        </a:rPr>
                        <a:t>43</a:t>
                      </a:r>
                      <a:endParaRPr lang="en-CA" sz="2000" dirty="0">
                        <a:latin typeface="+mn-lt"/>
                      </a:endParaRPr>
                    </a:p>
                  </a:txBody>
                  <a:tcPr/>
                </a:tc>
              </a:tr>
            </a:tbl>
          </a:graphicData>
        </a:graphic>
      </p:graphicFrame>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652</Words>
  <Application>Microsoft Office PowerPoint</Application>
  <PresentationFormat>Custom</PresentationFormat>
  <Paragraphs>135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Corey</cp:lastModifiedBy>
  <cp:revision>111</cp:revision>
  <dcterms:created xsi:type="dcterms:W3CDTF">2015-03-23T20:52:18Z</dcterms:created>
  <dcterms:modified xsi:type="dcterms:W3CDTF">2015-03-30T08:22:45Z</dcterms:modified>
</cp:coreProperties>
</file>