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70" y="11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24/03/2015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24/03/2015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24/03/2015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24/03/2015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24/03/2015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24/03/2015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24/03/2015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24/03/2015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528B6-DD0A-490A-AAD2-0ED7D01D0A4A}" type="datetimeFigureOut">
              <a:rPr lang="en-CA" smtClean="0"/>
              <a:t>24/03/2015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3029985" y="2158221"/>
            <a:ext cx="2848193" cy="3640910"/>
          </a:xfrm>
          <a:prstGeom prst="roundRect">
            <a:avLst>
              <a:gd name="adj" fmla="val 0"/>
            </a:avLst>
          </a:prstGeom>
          <a:solidFill>
            <a:schemeClr val="accent3">
              <a:lumMod val="75000"/>
              <a:alpha val="50000"/>
            </a:schemeClr>
          </a:solidFill>
          <a:ln>
            <a:noFill/>
          </a:ln>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2051" name="AutoShape 2"/>
          <p:cNvSpPr>
            <a:spLocks noChangeArrowheads="1"/>
          </p:cNvSpPr>
          <p:nvPr/>
        </p:nvSpPr>
        <p:spPr bwMode="auto">
          <a:xfrm>
            <a:off x="127367" y="1339150"/>
            <a:ext cx="8925548" cy="718386"/>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20775" tIns="10388" rIns="20775" bIns="10388" anchor="ctr"/>
          <a:lstStyle/>
          <a:p>
            <a:pPr algn="ctr">
              <a:buFont typeface="Times New Roman" charset="0"/>
              <a:buNone/>
              <a:defRPr/>
            </a:pPr>
            <a:endParaRPr lang="en-US" sz="900" dirty="0">
              <a:latin typeface="Georgia" charset="0"/>
            </a:endParaRPr>
          </a:p>
        </p:txBody>
      </p:sp>
      <p:sp>
        <p:nvSpPr>
          <p:cNvPr id="3075" name="Text Box 15"/>
          <p:cNvSpPr txBox="1">
            <a:spLocks noChangeArrowheads="1"/>
          </p:cNvSpPr>
          <p:nvPr/>
        </p:nvSpPr>
        <p:spPr bwMode="auto">
          <a:xfrm>
            <a:off x="0" y="669745"/>
            <a:ext cx="9144000" cy="58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7422" tIns="8752" rIns="17422" bIns="8752">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68"/>
              </a:spcBef>
              <a:spcAft>
                <a:spcPts val="68"/>
              </a:spcAft>
            </a:pPr>
            <a:r>
              <a:rPr lang="en-US" altLang="en-US" sz="1900" dirty="0" smtClean="0">
                <a:solidFill>
                  <a:srgbClr val="000000"/>
                </a:solidFill>
                <a:latin typeface="Georgia" pitchFamily="18" charset="0"/>
              </a:rPr>
              <a:t>Facial Expression Recognition System</a:t>
            </a:r>
            <a:endParaRPr lang="en-US" altLang="en-US" sz="1900" dirty="0">
              <a:solidFill>
                <a:srgbClr val="000000"/>
              </a:solidFill>
              <a:latin typeface="Georgia" pitchFamily="18" charset="0"/>
            </a:endParaRPr>
          </a:p>
          <a:p>
            <a:pPr algn="ctr" eaLnBrk="1" hangingPunct="1">
              <a:spcBef>
                <a:spcPts val="68"/>
              </a:spcBef>
              <a:spcAft>
                <a:spcPts val="68"/>
              </a:spcAft>
            </a:pPr>
            <a:r>
              <a:rPr lang="en-US" altLang="en-US" sz="1500" dirty="0" smtClean="0">
                <a:solidFill>
                  <a:srgbClr val="000000"/>
                </a:solidFill>
                <a:latin typeface="Georgia" pitchFamily="18" charset="0"/>
              </a:rPr>
              <a:t>Group</a:t>
            </a:r>
            <a:r>
              <a:rPr lang="en-US" altLang="en-US" sz="1500" dirty="0">
                <a:solidFill>
                  <a:schemeClr val="tx1"/>
                </a:solidFill>
                <a:latin typeface="Georgia" pitchFamily="18" charset="0"/>
              </a:rPr>
              <a:t> </a:t>
            </a:r>
            <a:r>
              <a:rPr lang="en-US" altLang="en-US" sz="1500" dirty="0" smtClean="0">
                <a:solidFill>
                  <a:schemeClr val="tx1"/>
                </a:solidFill>
                <a:latin typeface="Georgia" pitchFamily="18" charset="0"/>
              </a:rPr>
              <a:t>10: </a:t>
            </a:r>
            <a:r>
              <a:rPr lang="en-CA" sz="1600" dirty="0">
                <a:solidFill>
                  <a:schemeClr val="tx1"/>
                </a:solidFill>
              </a:rPr>
              <a:t>Corey </a:t>
            </a:r>
            <a:r>
              <a:rPr lang="en-CA" sz="1600" dirty="0" err="1" smtClean="0">
                <a:solidFill>
                  <a:schemeClr val="tx1"/>
                </a:solidFill>
              </a:rPr>
              <a:t>Kirschbaum</a:t>
            </a:r>
            <a:r>
              <a:rPr lang="en-CA" sz="1600" dirty="0" smtClean="0">
                <a:solidFill>
                  <a:schemeClr val="tx1"/>
                </a:solidFill>
              </a:rPr>
              <a:t>, Jason Ku, Caleb Yu</a:t>
            </a:r>
            <a:endParaRPr lang="en-GB" altLang="en-US" sz="1500" dirty="0">
              <a:solidFill>
                <a:schemeClr val="tx1"/>
              </a:solidFill>
              <a:latin typeface="Georgia" pitchFamily="18" charset="0"/>
            </a:endParaRPr>
          </a:p>
        </p:txBody>
      </p:sp>
      <p:sp>
        <p:nvSpPr>
          <p:cNvPr id="3076" name="AutoShape 25"/>
          <p:cNvSpPr>
            <a:spLocks noChangeArrowheads="1"/>
          </p:cNvSpPr>
          <p:nvPr/>
        </p:nvSpPr>
        <p:spPr bwMode="auto">
          <a:xfrm>
            <a:off x="-26456" y="6787930"/>
            <a:ext cx="9170834" cy="70410"/>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16252" y="-15987"/>
            <a:ext cx="9170834" cy="70410"/>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218074" y="1359556"/>
            <a:ext cx="3845968" cy="23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75" tIns="10388" rIns="20775" bIns="10388">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14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3175116" y="2204479"/>
            <a:ext cx="2739345" cy="23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75" tIns="10388" rIns="20775" bIns="10388">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14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1179566" y="72791"/>
            <a:ext cx="6694161" cy="58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75" tIns="10388" rIns="20775" bIns="10388">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68"/>
              </a:spcBef>
              <a:spcAft>
                <a:spcPts val="68"/>
              </a:spcAft>
            </a:pPr>
            <a:r>
              <a:rPr lang="en-US" altLang="en-US" sz="1100" b="1">
                <a:solidFill>
                  <a:schemeClr val="tx1"/>
                </a:solidFill>
              </a:rPr>
              <a:t>Winter 2015 – ECE457B Computational Intelligence</a:t>
            </a:r>
          </a:p>
          <a:p>
            <a:pPr algn="ctr" eaLnBrk="1" hangingPunct="1">
              <a:spcBef>
                <a:spcPts val="68"/>
              </a:spcBef>
              <a:spcAft>
                <a:spcPts val="68"/>
              </a:spcAft>
            </a:pPr>
            <a:r>
              <a:rPr lang="en-US" altLang="en-US" sz="1100" b="1">
                <a:solidFill>
                  <a:schemeClr val="tx1"/>
                </a:solidFill>
              </a:rPr>
              <a:t>ECE Dept, University of Waterloo</a:t>
            </a:r>
          </a:p>
          <a:p>
            <a:pPr algn="ctr" eaLnBrk="1" hangingPunct="1">
              <a:spcBef>
                <a:spcPts val="68"/>
              </a:spcBef>
              <a:spcAft>
                <a:spcPts val="68"/>
              </a:spcAft>
            </a:pPr>
            <a:r>
              <a:rPr lang="en-US" altLang="en-US" sz="1100" b="1">
                <a:solidFill>
                  <a:schemeClr val="tx1"/>
                </a:solidFill>
              </a:rPr>
              <a:t>Instructor: Fakhri Karray</a:t>
            </a:r>
          </a:p>
        </p:txBody>
      </p:sp>
      <p:sp>
        <p:nvSpPr>
          <p:cNvPr id="3081" name="AutoShape 2"/>
          <p:cNvSpPr>
            <a:spLocks noChangeArrowheads="1"/>
          </p:cNvSpPr>
          <p:nvPr/>
        </p:nvSpPr>
        <p:spPr bwMode="auto">
          <a:xfrm>
            <a:off x="181792" y="2139171"/>
            <a:ext cx="2757486" cy="1746984"/>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700">
                <a:latin typeface="Georgia" pitchFamily="18" charset="0"/>
              </a:rPr>
              <a:t>Text Size: 32</a:t>
            </a:r>
          </a:p>
        </p:txBody>
      </p:sp>
      <p:sp>
        <p:nvSpPr>
          <p:cNvPr id="3082" name="Text Box 57"/>
          <p:cNvSpPr txBox="1">
            <a:spLocks noChangeArrowheads="1"/>
          </p:cNvSpPr>
          <p:nvPr/>
        </p:nvSpPr>
        <p:spPr bwMode="auto">
          <a:xfrm>
            <a:off x="199933" y="2220806"/>
            <a:ext cx="2703062" cy="23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75" tIns="10388" rIns="20775" bIns="10388">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1400" b="1" dirty="0">
                <a:solidFill>
                  <a:schemeClr val="tx1"/>
                </a:solidFill>
                <a:latin typeface="Georgia" pitchFamily="18" charset="0"/>
              </a:rPr>
              <a:t>Problem Formulation:</a:t>
            </a:r>
          </a:p>
        </p:txBody>
      </p:sp>
      <p:sp>
        <p:nvSpPr>
          <p:cNvPr id="3083" name="AutoShape 2"/>
          <p:cNvSpPr>
            <a:spLocks noChangeArrowheads="1"/>
          </p:cNvSpPr>
          <p:nvPr/>
        </p:nvSpPr>
        <p:spPr bwMode="auto">
          <a:xfrm>
            <a:off x="5932602" y="2139171"/>
            <a:ext cx="3120313" cy="3640910"/>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6005167" y="2563672"/>
            <a:ext cx="108848" cy="81635"/>
          </a:xfrm>
          <a:prstGeom prst="ellipse">
            <a:avLst/>
          </a:prstGeom>
          <a:solidFill>
            <a:schemeClr val="bg2">
              <a:lumMod val="40000"/>
              <a:lumOff val="60000"/>
            </a:schemeClr>
          </a:solidFill>
          <a:ln w="9525">
            <a:noFill/>
            <a:round/>
            <a:headEnd/>
            <a:tailEnd/>
          </a:ln>
          <a:effec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85" name="Text Box 20"/>
          <p:cNvSpPr txBox="1">
            <a:spLocks noChangeArrowheads="1"/>
          </p:cNvSpPr>
          <p:nvPr/>
        </p:nvSpPr>
        <p:spPr bwMode="auto">
          <a:xfrm>
            <a:off x="6222864" y="2531018"/>
            <a:ext cx="2228363" cy="15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448" tIns="10224" rIns="20448" bIns="10224">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900" b="1">
                <a:solidFill>
                  <a:srgbClr val="000000"/>
                </a:solidFill>
                <a:latin typeface="Georgia" pitchFamily="18" charset="0"/>
              </a:rPr>
              <a:t>Experiment Setup</a:t>
            </a:r>
          </a:p>
        </p:txBody>
      </p:sp>
      <p:sp>
        <p:nvSpPr>
          <p:cNvPr id="3086" name="Text Box 57"/>
          <p:cNvSpPr txBox="1">
            <a:spLocks noChangeArrowheads="1"/>
          </p:cNvSpPr>
          <p:nvPr/>
        </p:nvSpPr>
        <p:spPr bwMode="auto">
          <a:xfrm>
            <a:off x="6041450" y="2220806"/>
            <a:ext cx="2957041" cy="23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75" tIns="10388" rIns="20775" bIns="10388">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1400" b="1">
                <a:solidFill>
                  <a:schemeClr val="tx1"/>
                </a:solidFill>
                <a:latin typeface="Georgia" pitchFamily="18" charset="0"/>
              </a:rPr>
              <a:t>Experiments, Analysis:</a:t>
            </a:r>
          </a:p>
        </p:txBody>
      </p:sp>
      <p:sp>
        <p:nvSpPr>
          <p:cNvPr id="46" name="AutoShape 2"/>
          <p:cNvSpPr>
            <a:spLocks noChangeArrowheads="1"/>
          </p:cNvSpPr>
          <p:nvPr/>
        </p:nvSpPr>
        <p:spPr bwMode="auto">
          <a:xfrm>
            <a:off x="145509" y="5894370"/>
            <a:ext cx="8907406" cy="767367"/>
          </a:xfrm>
          <a:prstGeom prst="roundRect">
            <a:avLst>
              <a:gd name="adj" fmla="val 7602"/>
            </a:avLst>
          </a:prstGeom>
          <a:solidFill>
            <a:schemeClr val="bg1">
              <a:lumMod val="95000"/>
            </a:schemeClr>
          </a:solidFill>
          <a:ln w="72000">
            <a:noFill/>
            <a:round/>
            <a:headEnd/>
            <a:tailEnd/>
          </a:ln>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225255" y="5770217"/>
            <a:ext cx="2532609" cy="297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75" tIns="10388" rIns="20775" bIns="10388">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1400" b="1">
                <a:solidFill>
                  <a:schemeClr val="tx1"/>
                </a:solidFill>
                <a:latin typeface="Georgia" pitchFamily="18" charset="0"/>
              </a:rPr>
              <a:t>Conclusion:</a:t>
            </a:r>
            <a:r>
              <a:rPr lang="en-US" altLang="en-US" sz="18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5648"/>
            <a:ext cx="1088860" cy="70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163650" y="3967789"/>
            <a:ext cx="2775628" cy="1812292"/>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163650" y="4033097"/>
            <a:ext cx="2775628" cy="23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75" tIns="10388" rIns="20775" bIns="10388">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1400" b="1">
                <a:solidFill>
                  <a:schemeClr val="tx1"/>
                </a:solidFill>
                <a:latin typeface="Georgia" pitchFamily="18" charset="0"/>
              </a:rPr>
              <a:t>Proposed Solution:</a:t>
            </a:r>
          </a:p>
        </p:txBody>
      </p:sp>
      <p:sp>
        <p:nvSpPr>
          <p:cNvPr id="60" name="Oval 10"/>
          <p:cNvSpPr>
            <a:spLocks noChangeArrowheads="1"/>
          </p:cNvSpPr>
          <p:nvPr/>
        </p:nvSpPr>
        <p:spPr bwMode="auto">
          <a:xfrm>
            <a:off x="6005167" y="3102461"/>
            <a:ext cx="108848" cy="80274"/>
          </a:xfrm>
          <a:prstGeom prst="ellipse">
            <a:avLst/>
          </a:prstGeom>
          <a:solidFill>
            <a:schemeClr val="bg2">
              <a:lumMod val="40000"/>
              <a:lumOff val="60000"/>
            </a:schemeClr>
          </a:solidFill>
          <a:ln w="9525">
            <a:noFill/>
            <a:round/>
            <a:headEnd/>
            <a:tailEnd/>
          </a:ln>
          <a:effec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6222864" y="3086134"/>
            <a:ext cx="2228363" cy="15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448" tIns="10224" rIns="20448" bIns="10224">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900" b="1">
                <a:solidFill>
                  <a:srgbClr val="000000"/>
                </a:solidFill>
                <a:latin typeface="Georgia" pitchFamily="18" charset="0"/>
              </a:rPr>
              <a:t>Evaluation Metrics</a:t>
            </a:r>
          </a:p>
        </p:txBody>
      </p:sp>
      <p:sp>
        <p:nvSpPr>
          <p:cNvPr id="3094" name="Text Box 20"/>
          <p:cNvSpPr txBox="1">
            <a:spLocks noChangeArrowheads="1"/>
          </p:cNvSpPr>
          <p:nvPr/>
        </p:nvSpPr>
        <p:spPr bwMode="auto">
          <a:xfrm>
            <a:off x="6222864" y="3673904"/>
            <a:ext cx="2228363" cy="15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0448" tIns="10224" rIns="20448" bIns="10224">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900" b="1" dirty="0">
                <a:solidFill>
                  <a:srgbClr val="000000"/>
                </a:solidFill>
                <a:latin typeface="Georgia" pitchFamily="18" charset="0"/>
              </a:rPr>
              <a:t>Analysis</a:t>
            </a:r>
          </a:p>
        </p:txBody>
      </p:sp>
      <p:pic>
        <p:nvPicPr>
          <p:cNvPr id="3095" name="Picture 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4015" y="4033097"/>
            <a:ext cx="2693992" cy="58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1196" y="4637195"/>
            <a:ext cx="2703062" cy="96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10"/>
          <p:cNvSpPr>
            <a:spLocks noChangeArrowheads="1"/>
          </p:cNvSpPr>
          <p:nvPr/>
        </p:nvSpPr>
        <p:spPr bwMode="auto">
          <a:xfrm>
            <a:off x="6005167" y="3739212"/>
            <a:ext cx="108848" cy="80274"/>
          </a:xfrm>
          <a:prstGeom prst="ellipse">
            <a:avLst/>
          </a:prstGeom>
          <a:solidFill>
            <a:schemeClr val="bg2">
              <a:lumMod val="40000"/>
              <a:lumOff val="60000"/>
            </a:schemeClr>
          </a:solidFill>
          <a:ln w="9525">
            <a:noFill/>
            <a:round/>
            <a:headEnd/>
            <a:tailEnd/>
          </a:ln>
          <a:effectLst/>
        </p:spPr>
        <p:txBody>
          <a:bodyPr wrap="none" lIns="20775" tIns="10388" rIns="20775" bIns="10388"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225255" y="1545193"/>
            <a:ext cx="8773236" cy="507831"/>
          </a:xfrm>
          <a:prstGeom prst="rect">
            <a:avLst/>
          </a:prstGeom>
          <a:noFill/>
        </p:spPr>
        <p:txBody>
          <a:bodyPr wrap="square" rtlCol="0">
            <a:spAutoFit/>
          </a:bodyPr>
          <a:lstStyle/>
          <a:p>
            <a:pPr lvl="0">
              <a:defRPr/>
            </a:pPr>
            <a:r>
              <a:rPr lang="en-US" sz="900" dirty="0">
                <a:solidFill>
                  <a:prstClr val="black"/>
                </a:solidFill>
                <a:latin typeface="Georgia" charset="0"/>
              </a:rPr>
              <a:t>The goal of this project is to explore and evaluate  facial expression detection for the purposes of improving human-machine </a:t>
            </a:r>
            <a:r>
              <a:rPr lang="en-US" sz="900" dirty="0" smtClean="0">
                <a:solidFill>
                  <a:prstClr val="black"/>
                </a:solidFill>
                <a:latin typeface="Georgia" charset="0"/>
              </a:rPr>
              <a:t>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endParaRPr lang="en-US" sz="900" dirty="0">
              <a:solidFill>
                <a:prstClr val="black"/>
              </a:solidFill>
              <a:latin typeface="Georgia" charset="0"/>
            </a:endParaRPr>
          </a:p>
        </p:txBody>
      </p:sp>
      <p:sp>
        <p:nvSpPr>
          <p:cNvPr id="28" name="TextBox 27"/>
          <p:cNvSpPr txBox="1"/>
          <p:nvPr/>
        </p:nvSpPr>
        <p:spPr>
          <a:xfrm>
            <a:off x="203523" y="2411708"/>
            <a:ext cx="2699472" cy="1477328"/>
          </a:xfrm>
          <a:prstGeom prst="rect">
            <a:avLst/>
          </a:prstGeom>
          <a:noFill/>
        </p:spPr>
        <p:txBody>
          <a:bodyPr wrap="square" rtlCol="0">
            <a:spAutoFit/>
          </a:bodyPr>
          <a:lstStyle/>
          <a:p>
            <a:pPr lvl="0">
              <a:defRPr/>
            </a:pPr>
            <a:r>
              <a:rPr lang="en-US" sz="900" dirty="0" smtClean="0">
                <a:solidFill>
                  <a:prstClr val="black"/>
                </a:solidFill>
                <a:latin typeface="Georgia" charset="0"/>
              </a:rPr>
              <a:t>The  application should be able to classify facial expressions using facial data and metrics. The four emotions </a:t>
            </a:r>
            <a:r>
              <a:rPr lang="en-US" sz="900" dirty="0">
                <a:solidFill>
                  <a:prstClr val="black"/>
                </a:solidFill>
                <a:latin typeface="Georgia" charset="0"/>
              </a:rPr>
              <a:t>are </a:t>
            </a:r>
            <a:r>
              <a:rPr lang="en-CA" sz="900" dirty="0" smtClean="0">
                <a:solidFill>
                  <a:prstClr val="black"/>
                </a:solidFill>
                <a:latin typeface="Georgia" charset="0"/>
              </a:rPr>
              <a:t>happiness, sadness, surprise, </a:t>
            </a:r>
            <a:r>
              <a:rPr lang="en-CA" sz="900" dirty="0">
                <a:solidFill>
                  <a:prstClr val="black"/>
                </a:solidFill>
                <a:latin typeface="Georgia" charset="0"/>
              </a:rPr>
              <a:t>and </a:t>
            </a:r>
            <a:r>
              <a:rPr lang="en-CA" sz="900" dirty="0" smtClean="0">
                <a:solidFill>
                  <a:prstClr val="black"/>
                </a:solidFill>
                <a:latin typeface="Georgia" charset="0"/>
              </a:rPr>
              <a:t>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900" dirty="0">
              <a:solidFill>
                <a:prstClr val="black"/>
              </a:solidFill>
              <a:latin typeface="Georgia" charset="0"/>
            </a:endParaRPr>
          </a:p>
        </p:txBody>
      </p:sp>
      <p:sp>
        <p:nvSpPr>
          <p:cNvPr id="29" name="TextBox 28"/>
          <p:cNvSpPr txBox="1"/>
          <p:nvPr/>
        </p:nvSpPr>
        <p:spPr>
          <a:xfrm>
            <a:off x="209550" y="4229695"/>
            <a:ext cx="2699472" cy="1477328"/>
          </a:xfrm>
          <a:prstGeom prst="rect">
            <a:avLst/>
          </a:prstGeom>
          <a:noFill/>
        </p:spPr>
        <p:txBody>
          <a:bodyPr wrap="square" rtlCol="0">
            <a:spAutoFit/>
          </a:bodyPr>
          <a:lstStyle/>
          <a:p>
            <a:pPr lvl="0">
              <a:defRPr/>
            </a:pPr>
            <a:r>
              <a:rPr lang="en-US" sz="900" dirty="0" smtClean="0">
                <a:solidFill>
                  <a:prstClr val="black"/>
                </a:solidFill>
                <a:latin typeface="Georgia" charset="0"/>
              </a:rPr>
              <a:t>The  proposed solution is to use facial landmark data provided </a:t>
            </a:r>
            <a:r>
              <a:rPr lang="en-US" sz="900" dirty="0">
                <a:solidFill>
                  <a:prstClr val="black"/>
                </a:solidFill>
                <a:latin typeface="Georgia" charset="0"/>
              </a:rPr>
              <a:t>by </a:t>
            </a:r>
            <a:r>
              <a:rPr lang="en-US" sz="900" dirty="0" smtClean="0">
                <a:solidFill>
                  <a:prstClr val="black"/>
                </a:solidFill>
                <a:latin typeface="Georgia" charset="0"/>
              </a:rPr>
              <a:t>the </a:t>
            </a:r>
            <a:r>
              <a:rPr lang="en-CA" sz="900" dirty="0" smtClean="0">
                <a:solidFill>
                  <a:prstClr val="black"/>
                </a:solidFill>
                <a:latin typeface="Georgia" charset="0"/>
              </a:rPr>
              <a:t>Cohn-</a:t>
            </a:r>
            <a:r>
              <a:rPr lang="en-CA" sz="900" dirty="0" err="1" smtClean="0">
                <a:solidFill>
                  <a:prstClr val="black"/>
                </a:solidFill>
                <a:latin typeface="Georgia" charset="0"/>
              </a:rPr>
              <a:t>Kanade</a:t>
            </a:r>
            <a:r>
              <a:rPr lang="en-CA" sz="900" dirty="0" smtClean="0">
                <a:solidFill>
                  <a:prstClr val="black"/>
                </a:solidFill>
                <a:latin typeface="Georgia" charset="0"/>
              </a:rPr>
              <a:t> </a:t>
            </a:r>
            <a:r>
              <a:rPr lang="en-CA" sz="900" dirty="0">
                <a:solidFill>
                  <a:prstClr val="black"/>
                </a:solidFill>
                <a:latin typeface="Georgia" charset="0"/>
              </a:rPr>
              <a:t>(CK and CK+) </a:t>
            </a:r>
            <a:r>
              <a:rPr lang="en-CA" sz="900" dirty="0" smtClean="0">
                <a:solidFill>
                  <a:prstClr val="black"/>
                </a:solidFill>
                <a:latin typeface="Georgia" charset="0"/>
              </a:rPr>
              <a:t>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900" dirty="0">
              <a:solidFill>
                <a:prstClr val="black"/>
              </a:solidFill>
              <a:latin typeface="Georgia" charset="0"/>
            </a:endParaRPr>
          </a:p>
        </p:txBody>
      </p:sp>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310</Words>
  <Application>Microsoft Office PowerPoint</Application>
  <PresentationFormat>On-screen Show (4:3)</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Caleb Yu</cp:lastModifiedBy>
  <cp:revision>10</cp:revision>
  <dcterms:created xsi:type="dcterms:W3CDTF">2015-03-23T20:52:18Z</dcterms:created>
  <dcterms:modified xsi:type="dcterms:W3CDTF">2015-03-24T22:07:13Z</dcterms:modified>
</cp:coreProperties>
</file>