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2" autoAdjust="0"/>
  </p:normalViewPr>
  <p:slideViewPr>
    <p:cSldViewPr>
      <p:cViewPr>
        <p:scale>
          <a:sx n="30" d="100"/>
          <a:sy n="30" d="100"/>
        </p:scale>
        <p:origin x="-4020" y="-90"/>
      </p:cViewPr>
      <p:guideLst>
        <p:guide orient="horz" pos="11340"/>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2015-03-30</a:t>
            </a:fld>
            <a:endParaRPr lang="en-CA"/>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3497580" rtl="0" eaLnBrk="1" latinLnBrk="0" hangingPunct="1">
      <a:defRPr sz="4600" kern="1200">
        <a:solidFill>
          <a:schemeClr val="tx1"/>
        </a:solidFill>
        <a:latin typeface="+mn-lt"/>
        <a:ea typeface="+mn-ea"/>
        <a:cs typeface="+mn-cs"/>
      </a:defRPr>
    </a:lvl1pPr>
    <a:lvl2pPr marL="1748790" algn="l" defTabSz="3497580" rtl="0" eaLnBrk="1" latinLnBrk="0" hangingPunct="1">
      <a:defRPr sz="4600" kern="1200">
        <a:solidFill>
          <a:schemeClr val="tx1"/>
        </a:solidFill>
        <a:latin typeface="+mn-lt"/>
        <a:ea typeface="+mn-ea"/>
        <a:cs typeface="+mn-cs"/>
      </a:defRPr>
    </a:lvl2pPr>
    <a:lvl3pPr marL="3497580" algn="l" defTabSz="3497580" rtl="0" eaLnBrk="1" latinLnBrk="0" hangingPunct="1">
      <a:defRPr sz="4600" kern="1200">
        <a:solidFill>
          <a:schemeClr val="tx1"/>
        </a:solidFill>
        <a:latin typeface="+mn-lt"/>
        <a:ea typeface="+mn-ea"/>
        <a:cs typeface="+mn-cs"/>
      </a:defRPr>
    </a:lvl3pPr>
    <a:lvl4pPr marL="5246370" algn="l" defTabSz="3497580" rtl="0" eaLnBrk="1" latinLnBrk="0" hangingPunct="1">
      <a:defRPr sz="4600" kern="1200">
        <a:solidFill>
          <a:schemeClr val="tx1"/>
        </a:solidFill>
        <a:latin typeface="+mn-lt"/>
        <a:ea typeface="+mn-ea"/>
        <a:cs typeface="+mn-cs"/>
      </a:defRPr>
    </a:lvl4pPr>
    <a:lvl5pPr marL="6995160" algn="l" defTabSz="3497580" rtl="0" eaLnBrk="1" latinLnBrk="0" hangingPunct="1">
      <a:defRPr sz="4600" kern="1200">
        <a:solidFill>
          <a:schemeClr val="tx1"/>
        </a:solidFill>
        <a:latin typeface="+mn-lt"/>
        <a:ea typeface="+mn-ea"/>
        <a:cs typeface="+mn-cs"/>
      </a:defRPr>
    </a:lvl5pPr>
    <a:lvl6pPr marL="8743950" algn="l" defTabSz="3497580" rtl="0" eaLnBrk="1" latinLnBrk="0" hangingPunct="1">
      <a:defRPr sz="4600" kern="1200">
        <a:solidFill>
          <a:schemeClr val="tx1"/>
        </a:solidFill>
        <a:latin typeface="+mn-lt"/>
        <a:ea typeface="+mn-ea"/>
        <a:cs typeface="+mn-cs"/>
      </a:defRPr>
    </a:lvl6pPr>
    <a:lvl7pPr marL="10492740" algn="l" defTabSz="3497580" rtl="0" eaLnBrk="1" latinLnBrk="0" hangingPunct="1">
      <a:defRPr sz="4600" kern="1200">
        <a:solidFill>
          <a:schemeClr val="tx1"/>
        </a:solidFill>
        <a:latin typeface="+mn-lt"/>
        <a:ea typeface="+mn-ea"/>
        <a:cs typeface="+mn-cs"/>
      </a:defRPr>
    </a:lvl7pPr>
    <a:lvl8pPr marL="12241530" algn="l" defTabSz="3497580" rtl="0" eaLnBrk="1" latinLnBrk="0" hangingPunct="1">
      <a:defRPr sz="4600" kern="1200">
        <a:solidFill>
          <a:schemeClr val="tx1"/>
        </a:solidFill>
        <a:latin typeface="+mn-lt"/>
        <a:ea typeface="+mn-ea"/>
        <a:cs typeface="+mn-cs"/>
      </a:defRPr>
    </a:lvl8pPr>
    <a:lvl9pPr marL="13990320" algn="l" defTabSz="3497580"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2228850" y="695325"/>
            <a:ext cx="24003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236" y="11184734"/>
            <a:ext cx="21422678"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4" y="1441852"/>
            <a:ext cx="5670709"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260157" y="1441852"/>
            <a:ext cx="16592074"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875" y="23136228"/>
            <a:ext cx="21422678" cy="7150894"/>
          </a:xfrm>
        </p:spPr>
        <p:txBody>
          <a:bodyPr anchor="t"/>
          <a:lstStyle>
            <a:lvl1pPr algn="l">
              <a:defRPr sz="15300" b="1" cap="all"/>
            </a:lvl1pPr>
          </a:lstStyle>
          <a:p>
            <a:r>
              <a:rPr lang="en-US" smtClean="0"/>
              <a:t>Click to edit Master title style</a:t>
            </a:r>
            <a:endParaRPr lang="en-CA"/>
          </a:p>
        </p:txBody>
      </p:sp>
      <p:sp>
        <p:nvSpPr>
          <p:cNvPr id="3" name="Text Placeholder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2015-03-30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2015-03-30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2015-03-30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159" y="1433512"/>
            <a:ext cx="8291663" cy="6100763"/>
          </a:xfrm>
        </p:spPr>
        <p:txBody>
          <a:bodyPr anchor="b"/>
          <a:lstStyle>
            <a:lvl1pPr algn="l">
              <a:defRPr sz="7700" b="1"/>
            </a:lvl1pPr>
          </a:lstStyle>
          <a:p>
            <a:r>
              <a:rPr lang="en-US" smtClean="0"/>
              <a:t>Click to edit Master title style</a:t>
            </a:r>
            <a:endParaRPr lang="en-CA"/>
          </a:p>
        </p:txBody>
      </p:sp>
      <p:sp>
        <p:nvSpPr>
          <p:cNvPr id="3" name="Content Placeholder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994" y="25203150"/>
            <a:ext cx="15121890" cy="2975375"/>
          </a:xfrm>
        </p:spPr>
        <p:txBody>
          <a:bodyPr anchor="b"/>
          <a:lstStyle>
            <a:lvl1pPr algn="l">
              <a:defRPr sz="7700" b="1"/>
            </a:lvl1pPr>
          </a:lstStyle>
          <a:p>
            <a:r>
              <a:rPr lang="en-US" smtClean="0"/>
              <a:t>Click to edit Master title style</a:t>
            </a:r>
            <a:endParaRPr lang="en-CA"/>
          </a:p>
        </p:txBody>
      </p:sp>
      <p:sp>
        <p:nvSpPr>
          <p:cNvPr id="3" name="Picture Placeholder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en-CA"/>
          </a:p>
        </p:txBody>
      </p:sp>
      <p:sp>
        <p:nvSpPr>
          <p:cNvPr id="4" name="Text Placeholder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C5B528B6-DD0A-490A-AAD2-0ED7D01D0A4A}" type="datetimeFigureOut">
              <a:rPr lang="en-CA" smtClean="0"/>
              <a:t>2015-03-30</a:t>
            </a:fld>
            <a:endParaRPr lang="en-CA"/>
          </a:p>
        </p:txBody>
      </p:sp>
      <p:sp>
        <p:nvSpPr>
          <p:cNvPr id="5" name="Footer Placeholder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8351398" y="11064857"/>
            <a:ext cx="7850332" cy="11252034"/>
          </a:xfrm>
          <a:prstGeom prst="roundRect">
            <a:avLst>
              <a:gd name="adj" fmla="val 0"/>
            </a:avLst>
          </a:prstGeom>
          <a:solidFill>
            <a:schemeClr val="accent3">
              <a:lumMod val="75000"/>
              <a:alpha val="50000"/>
            </a:schemeClr>
          </a:solidFill>
          <a:ln>
            <a:noFill/>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dirty="0">
              <a:latin typeface="Georgia" pitchFamily="18" charset="0"/>
            </a:endParaRPr>
          </a:p>
        </p:txBody>
      </p:sp>
      <p:sp>
        <p:nvSpPr>
          <p:cNvPr id="2051" name="AutoShape 2"/>
          <p:cNvSpPr>
            <a:spLocks noChangeArrowheads="1"/>
          </p:cNvSpPr>
          <p:nvPr/>
        </p:nvSpPr>
        <p:spPr bwMode="auto">
          <a:xfrm>
            <a:off x="351055" y="7030537"/>
            <a:ext cx="24601042" cy="3771527"/>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79464" tIns="39734" rIns="79464" bIns="39734" anchor="ctr"/>
          <a:lstStyle/>
          <a:p>
            <a:pPr algn="ctr">
              <a:buFont typeface="Times New Roman" charset="0"/>
              <a:buNone/>
              <a:defRPr/>
            </a:pPr>
            <a:endParaRPr lang="en-US" sz="3400" dirty="0">
              <a:latin typeface="Georgia" charset="0"/>
            </a:endParaRPr>
          </a:p>
        </p:txBody>
      </p:sp>
      <p:sp>
        <p:nvSpPr>
          <p:cNvPr id="3075" name="Text Box 15"/>
          <p:cNvSpPr txBox="1">
            <a:spLocks noChangeArrowheads="1"/>
          </p:cNvSpPr>
          <p:nvPr/>
        </p:nvSpPr>
        <p:spPr bwMode="auto">
          <a:xfrm>
            <a:off x="0" y="3516161"/>
            <a:ext cx="25203150" cy="22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639" tIns="33476" rIns="66639" bIns="33476">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7300" dirty="0">
                <a:solidFill>
                  <a:srgbClr val="000000"/>
                </a:solidFill>
                <a:latin typeface="Georgia" pitchFamily="18" charset="0"/>
              </a:rPr>
              <a:t>Facial Expression Recognition System</a:t>
            </a:r>
          </a:p>
          <a:p>
            <a:pPr algn="ctr" eaLnBrk="1" hangingPunct="1">
              <a:spcBef>
                <a:spcPts val="260"/>
              </a:spcBef>
              <a:spcAft>
                <a:spcPts val="260"/>
              </a:spcAft>
            </a:pPr>
            <a:r>
              <a:rPr lang="en-US" altLang="en-US" sz="5700" dirty="0">
                <a:solidFill>
                  <a:srgbClr val="000000"/>
                </a:solidFill>
                <a:latin typeface="Georgia" pitchFamily="18" charset="0"/>
              </a:rPr>
              <a:t>Group</a:t>
            </a:r>
            <a:r>
              <a:rPr lang="en-US" altLang="en-US" sz="5700" dirty="0">
                <a:solidFill>
                  <a:schemeClr val="tx1"/>
                </a:solidFill>
                <a:latin typeface="Georgia" pitchFamily="18" charset="0"/>
              </a:rPr>
              <a:t> 10: </a:t>
            </a:r>
            <a:r>
              <a:rPr lang="en-CA" sz="6100" dirty="0">
                <a:solidFill>
                  <a:schemeClr val="tx1"/>
                </a:solidFill>
              </a:rPr>
              <a:t>Corey </a:t>
            </a:r>
            <a:r>
              <a:rPr lang="en-CA" sz="6100" dirty="0" err="1">
                <a:solidFill>
                  <a:schemeClr val="tx1"/>
                </a:solidFill>
              </a:rPr>
              <a:t>Kirschbaum</a:t>
            </a:r>
            <a:r>
              <a:rPr lang="en-CA" sz="6100" dirty="0">
                <a:solidFill>
                  <a:schemeClr val="tx1"/>
                </a:solidFill>
              </a:rPr>
              <a:t>, Jason Ku, Caleb Yu</a:t>
            </a:r>
            <a:endParaRPr lang="en-GB" altLang="en-US" sz="5700" dirty="0">
              <a:solidFill>
                <a:schemeClr val="tx1"/>
              </a:solidFill>
              <a:latin typeface="Georgia" pitchFamily="18" charset="0"/>
            </a:endParaRPr>
          </a:p>
        </p:txBody>
      </p:sp>
      <p:sp>
        <p:nvSpPr>
          <p:cNvPr id="3076" name="AutoShape 25"/>
          <p:cNvSpPr>
            <a:spLocks noChangeArrowheads="1"/>
          </p:cNvSpPr>
          <p:nvPr/>
        </p:nvSpPr>
        <p:spPr bwMode="auto">
          <a:xfrm>
            <a:off x="-72919" y="356366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44794" y="-839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601067" y="7137669"/>
            <a:ext cx="10600449"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8751415" y="11573515"/>
            <a:ext cx="6669560"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3251180" y="382153"/>
            <a:ext cx="18450781" cy="21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4200" b="1">
                <a:solidFill>
                  <a:schemeClr val="tx1"/>
                </a:solidFill>
              </a:rPr>
              <a:t>Winter 2015 – ECE457B Computational Intelligence</a:t>
            </a:r>
          </a:p>
          <a:p>
            <a:pPr algn="ctr" eaLnBrk="1" hangingPunct="1">
              <a:spcBef>
                <a:spcPts val="260"/>
              </a:spcBef>
              <a:spcAft>
                <a:spcPts val="260"/>
              </a:spcAft>
            </a:pPr>
            <a:r>
              <a:rPr lang="en-US" altLang="en-US" sz="4200" b="1">
                <a:solidFill>
                  <a:schemeClr val="tx1"/>
                </a:solidFill>
              </a:rPr>
              <a:t>ECE Dept, University of Waterloo</a:t>
            </a:r>
          </a:p>
          <a:p>
            <a:pPr algn="ctr" eaLnBrk="1" hangingPunct="1">
              <a:spcBef>
                <a:spcPts val="260"/>
              </a:spcBef>
              <a:spcAft>
                <a:spcPts val="260"/>
              </a:spcAft>
            </a:pPr>
            <a:r>
              <a:rPr lang="en-US" altLang="en-US" sz="4200" b="1">
                <a:solidFill>
                  <a:schemeClr val="tx1"/>
                </a:solidFill>
              </a:rPr>
              <a:t>Instructor: Fakhri Karray</a:t>
            </a:r>
          </a:p>
        </p:txBody>
      </p:sp>
      <p:sp>
        <p:nvSpPr>
          <p:cNvPr id="3081" name="AutoShape 2"/>
          <p:cNvSpPr>
            <a:spLocks noChangeArrowheads="1"/>
          </p:cNvSpPr>
          <p:nvPr/>
        </p:nvSpPr>
        <p:spPr bwMode="auto">
          <a:xfrm>
            <a:off x="451060" y="10991169"/>
            <a:ext cx="7600321" cy="9839723"/>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2700">
                <a:latin typeface="Georgia" pitchFamily="18" charset="0"/>
              </a:rPr>
              <a:t>Text Size: 32</a:t>
            </a:r>
          </a:p>
        </p:txBody>
      </p:sp>
      <p:sp>
        <p:nvSpPr>
          <p:cNvPr id="3082" name="Text Box 57"/>
          <p:cNvSpPr txBox="1">
            <a:spLocks noChangeArrowheads="1"/>
          </p:cNvSpPr>
          <p:nvPr/>
        </p:nvSpPr>
        <p:spPr bwMode="auto">
          <a:xfrm>
            <a:off x="651070" y="11158016"/>
            <a:ext cx="745031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Problem Formulation:</a:t>
            </a:r>
          </a:p>
        </p:txBody>
      </p:sp>
      <p:sp>
        <p:nvSpPr>
          <p:cNvPr id="3083" name="AutoShape 2"/>
          <p:cNvSpPr>
            <a:spLocks noChangeArrowheads="1"/>
          </p:cNvSpPr>
          <p:nvPr/>
        </p:nvSpPr>
        <p:spPr bwMode="auto">
          <a:xfrm>
            <a:off x="16400565" y="10990236"/>
            <a:ext cx="7951531" cy="19280567"/>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16551742" y="13459281"/>
            <a:ext cx="300012" cy="428584"/>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46" name="AutoShape 2"/>
          <p:cNvSpPr>
            <a:spLocks noChangeArrowheads="1"/>
          </p:cNvSpPr>
          <p:nvPr/>
        </p:nvSpPr>
        <p:spPr bwMode="auto">
          <a:xfrm>
            <a:off x="522527" y="30575249"/>
            <a:ext cx="24551038" cy="4398873"/>
          </a:xfrm>
          <a:prstGeom prst="roundRect">
            <a:avLst>
              <a:gd name="adj" fmla="val 7602"/>
            </a:avLst>
          </a:prstGeom>
          <a:solidFill>
            <a:schemeClr val="bg1">
              <a:lumMod val="95000"/>
            </a:schemeClr>
          </a:solidFill>
          <a:ln w="72000">
            <a:noFill/>
            <a:round/>
            <a:headEnd/>
            <a:tailEnd/>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620860" y="30293639"/>
            <a:ext cx="6980504" cy="114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5400" b="1">
                <a:solidFill>
                  <a:schemeClr val="tx1"/>
                </a:solidFill>
                <a:latin typeface="Georgia" pitchFamily="18" charset="0"/>
              </a:rPr>
              <a:t>Conclusion:</a:t>
            </a:r>
            <a:r>
              <a:rPr lang="en-US" altLang="en-US" sz="69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4652"/>
            <a:ext cx="4111112" cy="31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451060" y="21096695"/>
            <a:ext cx="7650325" cy="924873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451060" y="21173759"/>
            <a:ext cx="765032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Proposed Solution:</a:t>
            </a:r>
          </a:p>
        </p:txBody>
      </p:sp>
      <p:sp>
        <p:nvSpPr>
          <p:cNvPr id="60" name="Oval 10"/>
          <p:cNvSpPr>
            <a:spLocks noChangeArrowheads="1"/>
          </p:cNvSpPr>
          <p:nvPr/>
        </p:nvSpPr>
        <p:spPr bwMode="auto">
          <a:xfrm>
            <a:off x="16551742" y="16287920"/>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16696650" y="1115801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Evaluation Metrics</a:t>
            </a:r>
          </a:p>
        </p:txBody>
      </p:sp>
      <p:sp>
        <p:nvSpPr>
          <p:cNvPr id="3094" name="Text Box 20"/>
          <p:cNvSpPr txBox="1">
            <a:spLocks noChangeArrowheads="1"/>
          </p:cNvSpPr>
          <p:nvPr/>
        </p:nvSpPr>
        <p:spPr bwMode="auto">
          <a:xfrm>
            <a:off x="16657746" y="12915642"/>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Analysis</a:t>
            </a:r>
          </a:p>
        </p:txBody>
      </p:sp>
      <p:sp>
        <p:nvSpPr>
          <p:cNvPr id="30" name="Oval 10"/>
          <p:cNvSpPr>
            <a:spLocks noChangeArrowheads="1"/>
          </p:cNvSpPr>
          <p:nvPr/>
        </p:nvSpPr>
        <p:spPr bwMode="auto">
          <a:xfrm>
            <a:off x="16551742" y="19630863"/>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630385" y="7961711"/>
            <a:ext cx="24181232" cy="2969274"/>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goal of this project is to explore and evaluate  facial expression detection for the purposes of improving human-machine interfacing through  enabling artificial intelligence to perceive non-verbal cues.  Since the desired application involves analyzing human faces while they are speaking, </a:t>
            </a:r>
            <a:r>
              <a:rPr lang="en-US" sz="3400" dirty="0" smtClean="0">
                <a:solidFill>
                  <a:prstClr val="black"/>
                </a:solidFill>
                <a:latin typeface="Georgia" charset="0"/>
              </a:rPr>
              <a:t>the dete</a:t>
            </a:r>
            <a:r>
              <a:rPr lang="en-US" sz="3400" dirty="0" smtClean="0">
                <a:solidFill>
                  <a:prstClr val="black"/>
                </a:solidFill>
                <a:latin typeface="Georgia" charset="0"/>
              </a:rPr>
              <a:t>ction and tracking of  metrics </a:t>
            </a:r>
            <a:r>
              <a:rPr lang="en-US" sz="3400" dirty="0" smtClean="0">
                <a:solidFill>
                  <a:prstClr val="black"/>
                </a:solidFill>
                <a:latin typeface="Georgia" charset="0"/>
              </a:rPr>
              <a:t>regarding </a:t>
            </a:r>
            <a:r>
              <a:rPr lang="en-US" sz="3400" dirty="0">
                <a:solidFill>
                  <a:prstClr val="black"/>
                </a:solidFill>
                <a:latin typeface="Georgia" charset="0"/>
              </a:rPr>
              <a:t>the </a:t>
            </a:r>
            <a:r>
              <a:rPr lang="en-US" sz="3400" dirty="0" smtClean="0">
                <a:solidFill>
                  <a:prstClr val="black"/>
                </a:solidFill>
                <a:latin typeface="Georgia" charset="0"/>
              </a:rPr>
              <a:t>mouth may not be precise.  </a:t>
            </a:r>
            <a:r>
              <a:rPr lang="en-US" sz="3400" dirty="0">
                <a:solidFill>
                  <a:prstClr val="black"/>
                </a:solidFill>
                <a:latin typeface="Georgia" charset="0"/>
              </a:rPr>
              <a:t>This project will explore whether a reliable facial expression classification system can be created without the use of mouth metrics.</a:t>
            </a:r>
          </a:p>
        </p:txBody>
      </p:sp>
      <p:sp>
        <p:nvSpPr>
          <p:cNvPr id="28" name="TextBox 27"/>
          <p:cNvSpPr txBox="1"/>
          <p:nvPr/>
        </p:nvSpPr>
        <p:spPr>
          <a:xfrm>
            <a:off x="556012" y="11930757"/>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application should be able to classify </a:t>
            </a:r>
            <a:r>
              <a:rPr lang="en-US" sz="3400" dirty="0" smtClean="0">
                <a:solidFill>
                  <a:prstClr val="black"/>
                </a:solidFill>
                <a:latin typeface="Georgia" charset="0"/>
              </a:rPr>
              <a:t> </a:t>
            </a:r>
            <a:r>
              <a:rPr lang="en-US" sz="3400" dirty="0" smtClean="0">
                <a:solidFill>
                  <a:prstClr val="black"/>
                </a:solidFill>
                <a:latin typeface="Georgia" charset="0"/>
              </a:rPr>
              <a:t>four </a:t>
            </a:r>
            <a:r>
              <a:rPr lang="en-US" sz="3400" dirty="0" smtClean="0">
                <a:solidFill>
                  <a:prstClr val="black"/>
                </a:solidFill>
                <a:latin typeface="Georgia" charset="0"/>
              </a:rPr>
              <a:t>facial </a:t>
            </a:r>
            <a:r>
              <a:rPr lang="en-US" sz="3400" dirty="0">
                <a:solidFill>
                  <a:prstClr val="black"/>
                </a:solidFill>
                <a:latin typeface="Georgia" charset="0"/>
              </a:rPr>
              <a:t>expressions using facial data and metrics. The four emotions are </a:t>
            </a:r>
            <a:r>
              <a:rPr lang="en-CA" sz="3400" dirty="0">
                <a:solidFill>
                  <a:prstClr val="black"/>
                </a:solidFill>
                <a:latin typeface="Georgia" charset="0"/>
              </a:rPr>
              <a:t>happiness, sadness, surprise, and 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3400" dirty="0">
              <a:solidFill>
                <a:prstClr val="black"/>
              </a:solidFill>
              <a:latin typeface="Georgia" charset="0"/>
            </a:endParaRPr>
          </a:p>
        </p:txBody>
      </p:sp>
      <p:sp>
        <p:nvSpPr>
          <p:cNvPr id="29" name="TextBox 28"/>
          <p:cNvSpPr txBox="1"/>
          <p:nvPr/>
        </p:nvSpPr>
        <p:spPr>
          <a:xfrm>
            <a:off x="577572" y="22205899"/>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proposed solution is to use facial landmark data provided by the </a:t>
            </a:r>
            <a:r>
              <a:rPr lang="en-CA" sz="3400" dirty="0">
                <a:solidFill>
                  <a:prstClr val="black"/>
                </a:solidFill>
                <a:latin typeface="Georgia" charset="0"/>
              </a:rPr>
              <a:t>Cohn-</a:t>
            </a:r>
            <a:r>
              <a:rPr lang="en-CA" sz="3400" dirty="0" err="1">
                <a:solidFill>
                  <a:prstClr val="black"/>
                </a:solidFill>
                <a:latin typeface="Georgia" charset="0"/>
              </a:rPr>
              <a:t>Kanade</a:t>
            </a:r>
            <a:r>
              <a:rPr lang="en-CA" sz="3400" dirty="0">
                <a:solidFill>
                  <a:prstClr val="black"/>
                </a:solidFill>
                <a:latin typeface="Georgia" charset="0"/>
              </a:rPr>
              <a:t> (CK and CK+) 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3400" dirty="0">
              <a:solidFill>
                <a:prstClr val="black"/>
              </a:solidFill>
              <a:latin typeface="Georgia" charset="0"/>
            </a:endParaRPr>
          </a:p>
        </p:txBody>
      </p:sp>
      <p:sp>
        <p:nvSpPr>
          <p:cNvPr id="3" name="TextBox 2"/>
          <p:cNvSpPr txBox="1"/>
          <p:nvPr/>
        </p:nvSpPr>
        <p:spPr>
          <a:xfrm>
            <a:off x="8751415" y="12530349"/>
            <a:ext cx="6930866" cy="9771136"/>
          </a:xfrm>
          <a:prstGeom prst="rect">
            <a:avLst/>
          </a:prstGeom>
          <a:noFill/>
        </p:spPr>
        <p:txBody>
          <a:bodyPr wrap="square" lIns="349758" tIns="174879" rIns="349758" bIns="174879" rtlCol="0">
            <a:spAutoFit/>
          </a:bodyPr>
          <a:lstStyle/>
          <a:p>
            <a:r>
              <a:rPr lang="en-CA" sz="3400" b="1" dirty="0">
                <a:solidFill>
                  <a:prstClr val="black"/>
                </a:solidFill>
                <a:latin typeface="Georgia" charset="0"/>
              </a:rPr>
              <a:t>Database</a:t>
            </a:r>
            <a:r>
              <a:rPr lang="en-CA" sz="3400" dirty="0">
                <a:solidFill>
                  <a:prstClr val="black"/>
                </a:solidFill>
                <a:latin typeface="Georgia" charset="0"/>
              </a:rPr>
              <a:t>: Cohn-</a:t>
            </a:r>
            <a:r>
              <a:rPr lang="en-CA" sz="3400" dirty="0" err="1">
                <a:solidFill>
                  <a:prstClr val="black"/>
                </a:solidFill>
                <a:latin typeface="Georgia" charset="0"/>
              </a:rPr>
              <a:t>Kanade</a:t>
            </a:r>
            <a:r>
              <a:rPr lang="en-CA" sz="3400" dirty="0">
                <a:solidFill>
                  <a:prstClr val="black"/>
                </a:solidFill>
                <a:latin typeface="Georgia" charset="0"/>
              </a:rPr>
              <a:t> AU-Coded Expression</a:t>
            </a: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Method </a:t>
            </a:r>
            <a:r>
              <a:rPr lang="en-CA" sz="3400" b="1" dirty="0">
                <a:solidFill>
                  <a:prstClr val="black"/>
                </a:solidFill>
                <a:latin typeface="Georgia" charset="0"/>
              </a:rPr>
              <a:t>1</a:t>
            </a:r>
            <a:r>
              <a:rPr lang="en-CA" sz="3400" dirty="0">
                <a:solidFill>
                  <a:prstClr val="black"/>
                </a:solidFill>
                <a:latin typeface="Georgia" charset="0"/>
              </a:rPr>
              <a:t>: </a:t>
            </a:r>
            <a:r>
              <a:rPr lang="en-CA" sz="3400" dirty="0" err="1">
                <a:solidFill>
                  <a:prstClr val="black"/>
                </a:solidFill>
                <a:latin typeface="Georgia" charset="0"/>
              </a:rPr>
              <a:t>Matlab</a:t>
            </a:r>
            <a:r>
              <a:rPr lang="en-CA" sz="3400" dirty="0">
                <a:solidFill>
                  <a:prstClr val="black"/>
                </a:solidFill>
                <a:latin typeface="Georgia" charset="0"/>
              </a:rPr>
              <a:t> Neural Network Library (</a:t>
            </a:r>
            <a:r>
              <a:rPr lang="en-CA" sz="3400" dirty="0" err="1">
                <a:solidFill>
                  <a:prstClr val="black"/>
                </a:solidFill>
                <a:latin typeface="Georgia" charset="0"/>
              </a:rPr>
              <a:t>nnstart</a:t>
            </a:r>
            <a:r>
              <a:rPr lang="en-CA" sz="3400" dirty="0">
                <a:solidFill>
                  <a:prstClr val="black"/>
                </a:solidFill>
                <a:latin typeface="Georgia" charset="0"/>
              </a:rPr>
              <a:t>)</a:t>
            </a:r>
            <a:endParaRPr lang="en-CA" sz="3400" dirty="0"/>
          </a:p>
          <a:p>
            <a:endParaRPr lang="en-CA" sz="3400" dirty="0">
              <a:solidFill>
                <a:prstClr val="black"/>
              </a:solidFill>
              <a:latin typeface="Georgia" charset="0"/>
            </a:endParaRPr>
          </a:p>
          <a:p>
            <a:r>
              <a:rPr lang="en-CA" sz="3400" b="1" dirty="0">
                <a:solidFill>
                  <a:prstClr val="black"/>
                </a:solidFill>
                <a:latin typeface="Georgia" charset="0"/>
              </a:rPr>
              <a:t>Method 2: </a:t>
            </a:r>
            <a:r>
              <a:rPr lang="en-CA" sz="3400" dirty="0">
                <a:solidFill>
                  <a:prstClr val="black"/>
                </a:solidFill>
                <a:latin typeface="Georgia" charset="0"/>
              </a:rPr>
              <a:t>Code Implemented of Back Propagation Neural Network with </a:t>
            </a:r>
          </a:p>
          <a:p>
            <a:pPr marL="655796" indent="-655796">
              <a:buFontTx/>
              <a:buChar char="-"/>
            </a:pPr>
            <a:r>
              <a:rPr lang="en-CA" sz="3400" dirty="0">
                <a:solidFill>
                  <a:prstClr val="black"/>
                </a:solidFill>
                <a:latin typeface="Georgia" charset="0"/>
              </a:rPr>
              <a:t>Offline Learning (Cumulative Error)</a:t>
            </a:r>
          </a:p>
          <a:p>
            <a:pPr marL="655796" indent="-655796">
              <a:buFontTx/>
              <a:buChar char="-"/>
            </a:pPr>
            <a:r>
              <a:rPr lang="en-CA" sz="3400" dirty="0" smtClean="0">
                <a:solidFill>
                  <a:prstClr val="black"/>
                </a:solidFill>
                <a:latin typeface="Georgia" charset="0"/>
              </a:rPr>
              <a:t>Momentum</a:t>
            </a:r>
          </a:p>
          <a:p>
            <a:pPr marL="655796" indent="-655796">
              <a:buFontTx/>
              <a:buChar char="-"/>
            </a:pPr>
            <a:r>
              <a:rPr lang="en-CA" sz="3400" dirty="0" smtClean="0">
                <a:solidFill>
                  <a:prstClr val="black"/>
                </a:solidFill>
                <a:latin typeface="Georgia" charset="0"/>
              </a:rPr>
              <a:t>Batch Learning </a:t>
            </a:r>
          </a:p>
          <a:p>
            <a:r>
              <a:rPr lang="en-CA" sz="3400" dirty="0" smtClean="0">
                <a:solidFill>
                  <a:prstClr val="black"/>
                </a:solidFill>
                <a:latin typeface="Georgia" charset="0"/>
              </a:rPr>
              <a:t>      (Updating Weights)</a:t>
            </a:r>
            <a:endParaRPr lang="en-CA" sz="3400" dirty="0">
              <a:solidFill>
                <a:prstClr val="black"/>
              </a:solidFill>
              <a:latin typeface="Georgia" charset="0"/>
            </a:endParaRPr>
          </a:p>
        </p:txBody>
      </p:sp>
      <p:sp>
        <p:nvSpPr>
          <p:cNvPr id="37" name="AutoShape 2"/>
          <p:cNvSpPr>
            <a:spLocks noChangeArrowheads="1"/>
          </p:cNvSpPr>
          <p:nvPr/>
        </p:nvSpPr>
        <p:spPr bwMode="auto">
          <a:xfrm>
            <a:off x="8431539" y="22498050"/>
            <a:ext cx="7930547" cy="775748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8" name="Text Box 57"/>
          <p:cNvSpPr txBox="1">
            <a:spLocks noChangeArrowheads="1"/>
          </p:cNvSpPr>
          <p:nvPr/>
        </p:nvSpPr>
        <p:spPr bwMode="auto">
          <a:xfrm>
            <a:off x="8572925" y="22725655"/>
            <a:ext cx="7647773"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Experiments, Analysis:</a:t>
            </a:r>
          </a:p>
        </p:txBody>
      </p:sp>
      <p:sp>
        <p:nvSpPr>
          <p:cNvPr id="39" name="Text Box 20"/>
          <p:cNvSpPr txBox="1">
            <a:spLocks noChangeArrowheads="1"/>
          </p:cNvSpPr>
          <p:nvPr/>
        </p:nvSpPr>
        <p:spPr bwMode="auto">
          <a:xfrm>
            <a:off x="8559866" y="23500943"/>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Experiment Setup</a:t>
            </a:r>
          </a:p>
        </p:txBody>
      </p:sp>
      <p:sp>
        <p:nvSpPr>
          <p:cNvPr id="41" name="TextBox 40"/>
          <p:cNvSpPr txBox="1"/>
          <p:nvPr/>
        </p:nvSpPr>
        <p:spPr>
          <a:xfrm>
            <a:off x="8521714" y="24236830"/>
            <a:ext cx="7170092" cy="6108595"/>
          </a:xfrm>
          <a:prstGeom prst="rect">
            <a:avLst/>
          </a:prstGeom>
          <a:noFill/>
        </p:spPr>
        <p:txBody>
          <a:bodyPr wrap="square" lIns="349758" tIns="174879" rIns="349758" bIns="174879" rtlCol="0">
            <a:spAutoFit/>
          </a:bodyPr>
          <a:lstStyle/>
          <a:p>
            <a:r>
              <a:rPr lang="en-CA" sz="3400" b="1" dirty="0" smtClean="0">
                <a:solidFill>
                  <a:prstClr val="black"/>
                </a:solidFill>
                <a:latin typeface="Georgia" charset="0"/>
              </a:rPr>
              <a:t>Input</a:t>
            </a:r>
            <a:r>
              <a:rPr lang="en-CA" sz="3400" dirty="0" smtClean="0">
                <a:solidFill>
                  <a:prstClr val="black"/>
                </a:solidFill>
                <a:latin typeface="Georgia" charset="0"/>
              </a:rPr>
              <a:t>: Face Landmarks (136: x</a:t>
            </a:r>
            <a:r>
              <a:rPr lang="en-CA" sz="3400" baseline="-25000" dirty="0" smtClean="0">
                <a:solidFill>
                  <a:prstClr val="black"/>
                </a:solidFill>
                <a:latin typeface="Georgia" charset="0"/>
              </a:rPr>
              <a:t>1</a:t>
            </a:r>
            <a:r>
              <a:rPr lang="en-CA" sz="3400" dirty="0" smtClean="0">
                <a:solidFill>
                  <a:prstClr val="black"/>
                </a:solidFill>
                <a:latin typeface="Georgia" charset="0"/>
              </a:rPr>
              <a:t>, …, x</a:t>
            </a:r>
            <a:r>
              <a:rPr lang="en-CA" sz="3400" baseline="-25000" dirty="0" smtClean="0">
                <a:solidFill>
                  <a:prstClr val="black"/>
                </a:solidFill>
                <a:latin typeface="Georgia" charset="0"/>
              </a:rPr>
              <a:t>68</a:t>
            </a:r>
            <a:r>
              <a:rPr lang="en-CA" sz="3400" dirty="0" smtClean="0">
                <a:solidFill>
                  <a:prstClr val="black"/>
                </a:solidFill>
                <a:latin typeface="Georgia" charset="0"/>
              </a:rPr>
              <a:t>, y</a:t>
            </a:r>
            <a:r>
              <a:rPr lang="en-CA" sz="3400" baseline="-25000" dirty="0" smtClean="0">
                <a:solidFill>
                  <a:prstClr val="black"/>
                </a:solidFill>
                <a:latin typeface="Georgia" charset="0"/>
              </a:rPr>
              <a:t>1</a:t>
            </a:r>
            <a:r>
              <a:rPr lang="en-CA" sz="3400" dirty="0" smtClean="0">
                <a:solidFill>
                  <a:prstClr val="black"/>
                </a:solidFill>
                <a:latin typeface="Georgia" charset="0"/>
              </a:rPr>
              <a:t>, …, y</a:t>
            </a:r>
            <a:r>
              <a:rPr lang="en-CA" sz="3400" baseline="-25000" dirty="0" smtClean="0">
                <a:solidFill>
                  <a:prstClr val="black"/>
                </a:solidFill>
                <a:latin typeface="Georgia" charset="0"/>
              </a:rPr>
              <a:t>68</a:t>
            </a:r>
            <a:r>
              <a:rPr lang="en-CA" sz="3400" dirty="0" smtClean="0">
                <a:solidFill>
                  <a:prstClr val="black"/>
                </a:solidFill>
                <a:latin typeface="Georgia" charset="0"/>
              </a:rPr>
              <a:t>)</a:t>
            </a:r>
            <a:endParaRPr lang="en-CA" sz="3400" baseline="-25000" dirty="0" smtClean="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Output</a:t>
            </a:r>
            <a:r>
              <a:rPr lang="en-CA" sz="3400" dirty="0" smtClean="0">
                <a:solidFill>
                  <a:prstClr val="black"/>
                </a:solidFill>
                <a:latin typeface="Georgia" charset="0"/>
              </a:rPr>
              <a:t>: 4 Classes of Emotions</a:t>
            </a:r>
          </a:p>
          <a:p>
            <a:r>
              <a:rPr lang="en-CA" sz="3400" dirty="0" smtClean="0">
                <a:solidFill>
                  <a:prstClr val="black"/>
                </a:solidFill>
                <a:latin typeface="Georgia" charset="0"/>
              </a:rPr>
              <a:t>Happy, Surprise, Anger and Sadness</a:t>
            </a:r>
          </a:p>
          <a:p>
            <a:endParaRPr lang="en-CA" sz="3400" dirty="0" smtClean="0">
              <a:solidFill>
                <a:prstClr val="black"/>
              </a:solidFill>
              <a:latin typeface="Georgia" charset="0"/>
            </a:endParaRPr>
          </a:p>
          <a:p>
            <a:r>
              <a:rPr lang="en-CA" sz="3400" dirty="0" smtClean="0">
                <a:solidFill>
                  <a:prstClr val="black"/>
                </a:solidFill>
                <a:latin typeface="Georgia" charset="0"/>
              </a:rPr>
              <a:t>Exemplars: 225 </a:t>
            </a:r>
            <a:endParaRPr lang="en-CA" sz="3400" dirty="0">
              <a:solidFill>
                <a:prstClr val="black"/>
              </a:solidFill>
              <a:latin typeface="Georgia" charset="0"/>
            </a:endParaRPr>
          </a:p>
          <a:p>
            <a:endParaRPr lang="en-CA" sz="3400" dirty="0" smtClean="0">
              <a:latin typeface="Georgia" panose="02040502050405020303" pitchFamily="18" charset="0"/>
            </a:endParaRPr>
          </a:p>
          <a:p>
            <a:r>
              <a:rPr lang="en-CA" sz="3400" dirty="0">
                <a:latin typeface="Georgia" panose="02040502050405020303" pitchFamily="18" charset="0"/>
              </a:rPr>
              <a:t>Training: 65% of Exemplars </a:t>
            </a:r>
            <a:endParaRPr lang="en-CA" sz="3400" dirty="0" smtClean="0">
              <a:latin typeface="Georgia" panose="02040502050405020303" pitchFamily="18" charset="0"/>
            </a:endParaRPr>
          </a:p>
          <a:p>
            <a:r>
              <a:rPr lang="en-CA" sz="3400" dirty="0" smtClean="0">
                <a:latin typeface="Georgia" panose="02040502050405020303" pitchFamily="18" charset="0"/>
              </a:rPr>
              <a:t>Testing</a:t>
            </a:r>
            <a:r>
              <a:rPr lang="en-CA" sz="3400" dirty="0" smtClean="0">
                <a:latin typeface="Georgia" panose="02040502050405020303" pitchFamily="18" charset="0"/>
              </a:rPr>
              <a:t>: 30% of Exemplars </a:t>
            </a:r>
          </a:p>
        </p:txBody>
      </p:sp>
      <p:graphicFrame>
        <p:nvGraphicFramePr>
          <p:cNvPr id="5" name="Table 4"/>
          <p:cNvGraphicFramePr>
            <a:graphicFrameLocks noGrp="1"/>
          </p:cNvGraphicFramePr>
          <p:nvPr>
            <p:extLst>
              <p:ext uri="{D42A27DB-BD31-4B8C-83A1-F6EECF244321}">
                <p14:modId xmlns:p14="http://schemas.microsoft.com/office/powerpoint/2010/main" val="2780416479"/>
              </p:ext>
            </p:extLst>
          </p:nvPr>
        </p:nvGraphicFramePr>
        <p:xfrm>
          <a:off x="16880329" y="22498050"/>
          <a:ext cx="6541197" cy="2138172"/>
        </p:xfrm>
        <a:graphic>
          <a:graphicData uri="http://schemas.openxmlformats.org/drawingml/2006/table">
            <a:tbl>
              <a:tblPr firstRow="1" firstCol="1" bandRow="1">
                <a:tableStyleId>{5C22544A-7EE6-4342-B048-85BDC9FD1C3A}</a:tableStyleId>
              </a:tblPr>
              <a:tblGrid>
                <a:gridCol w="1989201"/>
                <a:gridCol w="822960"/>
                <a:gridCol w="694372"/>
                <a:gridCol w="822960"/>
                <a:gridCol w="694372"/>
                <a:gridCol w="822960"/>
                <a:gridCol w="694372"/>
              </a:tblGrid>
              <a:tr h="445842">
                <a:tc rowSpan="2">
                  <a:txBody>
                    <a:bodyPr/>
                    <a:lstStyle/>
                    <a:p>
                      <a:pPr marL="0" marR="0">
                        <a:lnSpc>
                          <a:spcPct val="115000"/>
                        </a:lnSpc>
                        <a:spcBef>
                          <a:spcPts val="0"/>
                        </a:spcBef>
                        <a:spcAft>
                          <a:spcPts val="0"/>
                        </a:spcAft>
                      </a:pPr>
                      <a:r>
                        <a:rPr lang="en-US" sz="2000" dirty="0">
                          <a:effectLst/>
                        </a:rPr>
                        <a:t>                  </a:t>
                      </a:r>
                      <a:r>
                        <a:rPr lang="en-US" sz="1400" dirty="0">
                          <a:effectLst/>
                        </a:rPr>
                        <a:t>Neurons    </a:t>
                      </a:r>
                      <a:endParaRPr lang="en-US" sz="1100" dirty="0">
                        <a:effectLst/>
                      </a:endParaRPr>
                    </a:p>
                    <a:p>
                      <a:pPr marL="0" marR="0">
                        <a:lnSpc>
                          <a:spcPct val="115000"/>
                        </a:lnSpc>
                        <a:spcBef>
                          <a:spcPts val="0"/>
                        </a:spcBef>
                        <a:spcAft>
                          <a:spcPts val="0"/>
                        </a:spcAft>
                      </a:pPr>
                      <a:r>
                        <a:rPr lang="en-US" sz="1400" dirty="0">
                          <a:effectLst/>
                        </a:rPr>
                        <a:t>                          per layer  </a:t>
                      </a:r>
                      <a:endParaRPr lang="en-US" sz="1100" dirty="0">
                        <a:effectLst/>
                      </a:endParaRPr>
                    </a:p>
                    <a:p>
                      <a:pPr marL="0" marR="0">
                        <a:lnSpc>
                          <a:spcPct val="115000"/>
                        </a:lnSpc>
                        <a:spcBef>
                          <a:spcPts val="0"/>
                        </a:spcBef>
                        <a:spcAft>
                          <a:spcPts val="0"/>
                        </a:spcAft>
                      </a:pPr>
                      <a:r>
                        <a:rPr lang="en-US" sz="1400" dirty="0">
                          <a:effectLst/>
                        </a:rPr>
                        <a:t>Number</a:t>
                      </a:r>
                      <a:endParaRPr lang="en-US" sz="1100" dirty="0">
                        <a:effectLst/>
                      </a:endParaRPr>
                    </a:p>
                    <a:p>
                      <a:pPr marL="0" marR="0">
                        <a:lnSpc>
                          <a:spcPct val="115000"/>
                        </a:lnSpc>
                        <a:spcBef>
                          <a:spcPts val="0"/>
                        </a:spcBef>
                        <a:spcAft>
                          <a:spcPts val="0"/>
                        </a:spcAft>
                      </a:pPr>
                      <a:r>
                        <a:rPr lang="en-US" sz="1400" dirty="0">
                          <a:effectLst/>
                        </a:rPr>
                        <a:t>of Hidden Layers</a:t>
                      </a:r>
                      <a:endParaRPr lang="en-US" sz="1100" dirty="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dirty="0">
                          <a:effectLst/>
                        </a:rPr>
                        <a:t>5 Neurons</a:t>
                      </a:r>
                      <a:endParaRPr lang="en-US" sz="1100" dirty="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20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50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r>
              <a:tr h="438809">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rPr>
                        <a:t>Train</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Test</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Train</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Test</a:t>
                      </a:r>
                      <a:endParaRPr lang="en-US" sz="1100" dirty="0">
                        <a:effectLst/>
                        <a:latin typeface="Calibri"/>
                        <a:ea typeface="Calibri"/>
                        <a:cs typeface="Times New Roman"/>
                      </a:endParaRPr>
                    </a:p>
                  </a:txBody>
                  <a:tcPr marL="68580" marR="68580" marT="0" marB="0" anchor="ctr"/>
                </a:tc>
              </a:tr>
              <a:tr h="329017">
                <a:tc>
                  <a:txBody>
                    <a:bodyPr/>
                    <a:lstStyle/>
                    <a:p>
                      <a:pPr marL="0" marR="0" algn="ctr">
                        <a:lnSpc>
                          <a:spcPct val="115000"/>
                        </a:lnSpc>
                        <a:spcBef>
                          <a:spcPts val="0"/>
                        </a:spcBef>
                        <a:spcAft>
                          <a:spcPts val="0"/>
                        </a:spcAft>
                      </a:pPr>
                      <a:r>
                        <a:rPr lang="en-US" sz="2000">
                          <a:effectLst/>
                        </a:rPr>
                        <a:t>1</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88 %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87 %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91 %</a:t>
                      </a:r>
                      <a:endParaRPr lang="en-US" sz="1100" b="1" dirty="0">
                        <a:effectLst/>
                        <a:latin typeface="Calibri"/>
                        <a:ea typeface="Calibri"/>
                        <a:cs typeface="Times New Roman"/>
                      </a:endParaRPr>
                    </a:p>
                  </a:txBody>
                  <a:tcPr marL="68580" marR="68580" marT="0" marB="0" anchor="ctr">
                    <a:solidFill>
                      <a:srgbClr val="FFFF00"/>
                    </a:solidFill>
                  </a:tcPr>
                </a:tc>
              </a:tr>
              <a:tr h="329017">
                <a:tc>
                  <a:txBody>
                    <a:bodyPr/>
                    <a:lstStyle/>
                    <a:p>
                      <a:pPr marL="0" marR="0" algn="ctr">
                        <a:lnSpc>
                          <a:spcPct val="115000"/>
                        </a:lnSpc>
                        <a:spcBef>
                          <a:spcPts val="0"/>
                        </a:spcBef>
                        <a:spcAft>
                          <a:spcPts val="0"/>
                        </a:spcAft>
                      </a:pPr>
                      <a:r>
                        <a:rPr lang="en-US" sz="2000">
                          <a:effectLst/>
                        </a:rPr>
                        <a:t>2</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76 %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89 %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88 %</a:t>
                      </a:r>
                      <a:endParaRPr lang="en-US" sz="1100">
                        <a:effectLst/>
                        <a:latin typeface="Calibri"/>
                        <a:ea typeface="Calibri"/>
                        <a:cs typeface="Times New Roman"/>
                      </a:endParaRPr>
                    </a:p>
                  </a:txBody>
                  <a:tcPr marL="68580" marR="68580" marT="0" marB="0" anchor="ctr"/>
                </a:tc>
              </a:tr>
              <a:tr h="329017">
                <a:tc>
                  <a:txBody>
                    <a:bodyPr/>
                    <a:lstStyle/>
                    <a:p>
                      <a:pPr marL="0" marR="0" algn="ctr">
                        <a:lnSpc>
                          <a:spcPct val="115000"/>
                        </a:lnSpc>
                        <a:spcBef>
                          <a:spcPts val="0"/>
                        </a:spcBef>
                        <a:spcAft>
                          <a:spcPts val="0"/>
                        </a:spcAft>
                      </a:pPr>
                      <a:r>
                        <a:rPr lang="en-US" sz="2000" dirty="0">
                          <a:effectLst/>
                        </a:rPr>
                        <a:t>3</a:t>
                      </a:r>
                      <a:endParaRPr lang="en-US" sz="11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75 %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83 %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87 %</a:t>
                      </a:r>
                      <a:endParaRPr lang="en-US" sz="1100" dirty="0">
                        <a:effectLst/>
                        <a:latin typeface="Calibri"/>
                        <a:ea typeface="Calibri"/>
                        <a:cs typeface="Times New Roman"/>
                      </a:endParaRPr>
                    </a:p>
                  </a:txBody>
                  <a:tcPr marL="68580" marR="68580" marT="0" marB="0" anchor="ctr"/>
                </a:tc>
              </a:tr>
            </a:tbl>
          </a:graphicData>
        </a:graphic>
      </p:graphicFrame>
      <p:cxnSp>
        <p:nvCxnSpPr>
          <p:cNvPr id="7" name="Straight Connector 6"/>
          <p:cNvCxnSpPr/>
          <p:nvPr/>
        </p:nvCxnSpPr>
        <p:spPr>
          <a:xfrm flipH="1" flipV="1">
            <a:off x="16880330" y="22498050"/>
            <a:ext cx="1882951" cy="10003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5" name="Picture 1" descr="C:\Users\Jason\Documents\Waterloo\4B\ECE 457B\Project\Cohn-Kanade\CK+\ECE457B-Project\Poster Plots\Neurons vs Accuracy Matla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87775" y="19288488"/>
            <a:ext cx="4002293" cy="25540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ason\Documents\Waterloo\4B\ECE 457B\Project\Cohn-Kanade\CK+\ECE457B-Project\Poster Plots\Neurons vs Accurac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3170" y="19288488"/>
            <a:ext cx="3846390" cy="2454556"/>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20"/>
          <p:cNvSpPr txBox="1">
            <a:spLocks noChangeArrowheads="1"/>
          </p:cNvSpPr>
          <p:nvPr/>
        </p:nvSpPr>
        <p:spPr bwMode="auto">
          <a:xfrm>
            <a:off x="16851754" y="21173759"/>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endParaRPr lang="en-GB" altLang="en-US" sz="3400" b="1" dirty="0">
              <a:solidFill>
                <a:srgbClr val="000000"/>
              </a:solidFill>
              <a:latin typeface="Georgia" pitchFamily="18" charset="0"/>
            </a:endParaRPr>
          </a:p>
        </p:txBody>
      </p:sp>
      <p:sp>
        <p:nvSpPr>
          <p:cNvPr id="44" name="Text Box 20"/>
          <p:cNvSpPr txBox="1">
            <a:spLocks noChangeArrowheads="1"/>
          </p:cNvSpPr>
          <p:nvPr/>
        </p:nvSpPr>
        <p:spPr bwMode="auto">
          <a:xfrm>
            <a:off x="21050560" y="21101977"/>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a:t>
            </a:r>
            <a:endParaRPr lang="en-GB" altLang="en-US" sz="2800" b="1" dirty="0">
              <a:solidFill>
                <a:srgbClr val="000000"/>
              </a:solidFill>
              <a:latin typeface="Georgia" pitchFamily="18" charset="0"/>
            </a:endParaRPr>
          </a:p>
        </p:txBody>
      </p:sp>
      <p:sp>
        <p:nvSpPr>
          <p:cNvPr id="45" name="Text Box 20"/>
          <p:cNvSpPr txBox="1">
            <a:spLocks noChangeArrowheads="1"/>
          </p:cNvSpPr>
          <p:nvPr/>
        </p:nvSpPr>
        <p:spPr bwMode="auto">
          <a:xfrm>
            <a:off x="16696650" y="18795248"/>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Neurons</a:t>
            </a:r>
            <a:endParaRPr lang="en-GB" altLang="en-US" sz="3200" b="1" dirty="0">
              <a:solidFill>
                <a:srgbClr val="000000"/>
              </a:solidFill>
              <a:latin typeface="Georgia" pitchFamily="18" charset="0"/>
            </a:endParaRPr>
          </a:p>
        </p:txBody>
      </p:sp>
      <p:sp>
        <p:nvSpPr>
          <p:cNvPr id="47" name="Text Box 20"/>
          <p:cNvSpPr txBox="1">
            <a:spLocks noChangeArrowheads="1"/>
          </p:cNvSpPr>
          <p:nvPr/>
        </p:nvSpPr>
        <p:spPr bwMode="auto">
          <a:xfrm>
            <a:off x="16880329" y="22012522"/>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Hidden Layers</a:t>
            </a:r>
            <a:endParaRPr lang="en-GB" altLang="en-US" sz="3200" b="1" dirty="0">
              <a:solidFill>
                <a:srgbClr val="000000"/>
              </a:solidFill>
              <a:latin typeface="Georgia" pitchFamily="18" charset="0"/>
            </a:endParaRPr>
          </a:p>
        </p:txBody>
      </p:sp>
      <p:sp>
        <p:nvSpPr>
          <p:cNvPr id="49" name="Text Box 20"/>
          <p:cNvSpPr txBox="1">
            <a:spLocks noChangeArrowheads="1"/>
          </p:cNvSpPr>
          <p:nvPr/>
        </p:nvSpPr>
        <p:spPr bwMode="auto">
          <a:xfrm>
            <a:off x="16720798" y="13501111"/>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Best Result</a:t>
            </a:r>
            <a:endParaRPr lang="en-GB" altLang="en-US" sz="3200" b="1" dirty="0">
              <a:solidFill>
                <a:srgbClr val="000000"/>
              </a:solidFill>
              <a:latin typeface="Georgia" pitchFamily="18" charset="0"/>
            </a:endParaRPr>
          </a:p>
        </p:txBody>
      </p:sp>
      <p:pic>
        <p:nvPicPr>
          <p:cNvPr id="1030" name="Picture 6" descr="C:\Users\Jason\Documents\Waterloo\4B\ECE 457B\Project\Cohn-Kanade\CK+\ECE457B-Project\Custom Results\Neurons\Plots\Matlab\Matlab20v3.png"/>
          <p:cNvPicPr>
            <a:picLocks noChangeAspect="1" noChangeArrowheads="1"/>
          </p:cNvPicPr>
          <p:nvPr/>
        </p:nvPicPr>
        <p:blipFill rotWithShape="1">
          <a:blip r:embed="rId6">
            <a:extLst>
              <a:ext uri="{28A0092B-C50C-407E-A947-70E740481C1C}">
                <a14:useLocalDpi xmlns:a14="http://schemas.microsoft.com/office/drawing/2010/main" val="0"/>
              </a:ext>
            </a:extLst>
          </a:blip>
          <a:srcRect l="6937" t="50485" r="50000" b="5223"/>
          <a:stretch/>
        </p:blipFill>
        <p:spPr bwMode="auto">
          <a:xfrm>
            <a:off x="16378340" y="13917110"/>
            <a:ext cx="3978609" cy="4092203"/>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0"/>
          <p:cNvSpPr txBox="1">
            <a:spLocks noChangeArrowheads="1"/>
          </p:cNvSpPr>
          <p:nvPr/>
        </p:nvSpPr>
        <p:spPr bwMode="auto">
          <a:xfrm>
            <a:off x="16973300" y="18154650"/>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r>
              <a:rPr lang="en-GB" altLang="en-US" sz="1400" b="1" dirty="0" smtClean="0">
                <a:solidFill>
                  <a:srgbClr val="000000"/>
                </a:solidFill>
                <a:latin typeface="Georgia" pitchFamily="18" charset="0"/>
              </a:rPr>
              <a:t> – 20 Neurons (95.6%)</a:t>
            </a:r>
          </a:p>
        </p:txBody>
      </p:sp>
      <p:sp>
        <p:nvSpPr>
          <p:cNvPr id="53" name="Text Box 20"/>
          <p:cNvSpPr txBox="1">
            <a:spLocks noChangeArrowheads="1"/>
          </p:cNvSpPr>
          <p:nvPr/>
        </p:nvSpPr>
        <p:spPr bwMode="auto">
          <a:xfrm>
            <a:off x="20589578" y="18154649"/>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 – 50 Neurons (90.7%)</a:t>
            </a:r>
            <a:endParaRPr lang="en-GB" altLang="en-US" sz="2800" b="1" dirty="0">
              <a:solidFill>
                <a:srgbClr val="000000"/>
              </a:solidFill>
              <a:latin typeface="Georgia" pitchFamily="18" charset="0"/>
            </a:endParaRPr>
          </a:p>
        </p:txBody>
      </p:sp>
      <p:pic>
        <p:nvPicPr>
          <p:cNvPr id="1031" name="Picture 7" descr="C:\Users\Jason\Documents\Waterloo\4B\ECE 457B\Project\Cohn-Kanade\CK+\ECE457B-Project\Poster Plots\Neurons50-Confusion.png"/>
          <p:cNvPicPr>
            <a:picLocks noChangeAspect="1" noChangeArrowheads="1"/>
          </p:cNvPicPr>
          <p:nvPr/>
        </p:nvPicPr>
        <p:blipFill rotWithShape="1">
          <a:blip r:embed="rId7">
            <a:extLst>
              <a:ext uri="{28A0092B-C50C-407E-A947-70E740481C1C}">
                <a14:useLocalDpi xmlns:a14="http://schemas.microsoft.com/office/drawing/2010/main" val="0"/>
              </a:ext>
            </a:extLst>
          </a:blip>
          <a:srcRect b="1844"/>
          <a:stretch/>
        </p:blipFill>
        <p:spPr bwMode="auto">
          <a:xfrm>
            <a:off x="20353204" y="13903286"/>
            <a:ext cx="3973037" cy="4092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440592969"/>
              </p:ext>
            </p:extLst>
          </p:nvPr>
        </p:nvGraphicFramePr>
        <p:xfrm>
          <a:off x="16791487" y="25393650"/>
          <a:ext cx="6723536" cy="1493520"/>
        </p:xfrm>
        <a:graphic>
          <a:graphicData uri="http://schemas.openxmlformats.org/drawingml/2006/table">
            <a:tbl>
              <a:tblPr firstRow="1" bandRow="1">
                <a:effectLst/>
                <a:tableStyleId>{5C22544A-7EE6-4342-B048-85BDC9FD1C3A}</a:tableStyleId>
              </a:tblPr>
              <a:tblGrid>
                <a:gridCol w="1057275"/>
                <a:gridCol w="640080"/>
                <a:gridCol w="877824"/>
                <a:gridCol w="986628"/>
                <a:gridCol w="946531"/>
                <a:gridCol w="1014730"/>
                <a:gridCol w="1200468"/>
              </a:tblGrid>
              <a:tr h="543055">
                <a:tc>
                  <a:txBody>
                    <a:bodyPr/>
                    <a:lstStyle/>
                    <a:p>
                      <a:endParaRPr lang="en-CA" sz="2000" dirty="0">
                        <a:latin typeface="+mn-lt"/>
                      </a:endParaRPr>
                    </a:p>
                  </a:txBody>
                  <a:tcPr>
                    <a:noFill/>
                  </a:tcPr>
                </a:tc>
                <a:tc>
                  <a:txBody>
                    <a:bodyPr/>
                    <a:lstStyle/>
                    <a:p>
                      <a:r>
                        <a:rPr lang="en-CA" sz="2000" dirty="0" smtClean="0">
                          <a:latin typeface="+mn-lt"/>
                        </a:rPr>
                        <a:t>!( )</a:t>
                      </a:r>
                      <a:endParaRPr lang="en-CA" sz="2000" dirty="0">
                        <a:latin typeface="+mn-lt"/>
                      </a:endParaRPr>
                    </a:p>
                  </a:txBody>
                  <a:tcPr>
                    <a:solidFill>
                      <a:schemeClr val="accent1"/>
                    </a:solidFill>
                  </a:tcPr>
                </a:tc>
                <a:tc>
                  <a:txBody>
                    <a:bodyPr/>
                    <a:lstStyle/>
                    <a:p>
                      <a:r>
                        <a:rPr lang="en-CA" sz="2000" baseline="0" dirty="0" smtClean="0">
                          <a:latin typeface="+mn-lt"/>
                        </a:rPr>
                        <a:t>!(Jaw)</a:t>
                      </a:r>
                      <a:endParaRPr lang="en-CA" sz="2000" dirty="0">
                        <a:latin typeface="+mn-lt"/>
                      </a:endParaRPr>
                    </a:p>
                  </a:txBody>
                  <a:tcPr/>
                </a:tc>
                <a:tc>
                  <a:txBody>
                    <a:bodyPr/>
                    <a:lstStyle/>
                    <a:p>
                      <a:r>
                        <a:rPr lang="en-CA" sz="2000" dirty="0" smtClean="0">
                          <a:latin typeface="+mn-lt"/>
                        </a:rPr>
                        <a:t>!(Eye Brows)</a:t>
                      </a:r>
                      <a:endParaRPr lang="en-CA" sz="2000" dirty="0">
                        <a:latin typeface="+mn-lt"/>
                      </a:endParaRPr>
                    </a:p>
                  </a:txBody>
                  <a:tcPr/>
                </a:tc>
                <a:tc>
                  <a:txBody>
                    <a:bodyPr/>
                    <a:lstStyle/>
                    <a:p>
                      <a:r>
                        <a:rPr lang="en-CA" sz="2000" dirty="0" smtClean="0">
                          <a:latin typeface="+mn-lt"/>
                        </a:rPr>
                        <a:t>!(Eyes)</a:t>
                      </a:r>
                      <a:endParaRPr lang="en-CA" sz="20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2000" dirty="0" smtClean="0">
                          <a:latin typeface="+mn-lt"/>
                        </a:rPr>
                        <a:t>!(Nose)</a:t>
                      </a:r>
                      <a:endParaRPr lang="en-CA" sz="20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2000" dirty="0" smtClean="0">
                          <a:latin typeface="+mn-lt"/>
                        </a:rPr>
                        <a:t>!(</a:t>
                      </a:r>
                      <a:r>
                        <a:rPr lang="en-CA" sz="2000" baseline="0" dirty="0" smtClean="0">
                          <a:latin typeface="+mn-lt"/>
                        </a:rPr>
                        <a:t>Mouth)</a:t>
                      </a:r>
                      <a:endParaRPr lang="en-CA" sz="2000" dirty="0" smtClean="0">
                        <a:latin typeface="+mn-lt"/>
                      </a:endParaRPr>
                    </a:p>
                  </a:txBody>
                  <a:tcPr/>
                </a:tc>
              </a:tr>
              <a:tr h="349377">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97.9</a:t>
                      </a:r>
                      <a:endParaRPr lang="en-CA" sz="2000" dirty="0">
                        <a:latin typeface="+mn-lt"/>
                      </a:endParaRPr>
                    </a:p>
                  </a:txBody>
                  <a:tcPr/>
                </a:tc>
              </a:tr>
              <a:tr h="349377">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88.6</a:t>
                      </a:r>
                      <a:endParaRPr lang="en-CA" sz="2000" dirty="0">
                        <a:latin typeface="+mn-lt"/>
                      </a:endParaRPr>
                    </a:p>
                  </a:txBody>
                  <a:tcPr/>
                </a:tc>
                <a:tc>
                  <a:txBody>
                    <a:bodyPr/>
                    <a:lstStyle/>
                    <a:p>
                      <a:r>
                        <a:rPr lang="en-CA" sz="2000" b="1" dirty="0" smtClean="0">
                          <a:latin typeface="+mn-lt"/>
                        </a:rPr>
                        <a:t>91.1</a:t>
                      </a:r>
                      <a:endParaRPr lang="en-CA" sz="2000" b="1" dirty="0">
                        <a:latin typeface="+mn-lt"/>
                      </a:endParaRPr>
                    </a:p>
                  </a:txBody>
                  <a:tcPr>
                    <a:solidFill>
                      <a:srgbClr val="FFFF00"/>
                    </a:solidFill>
                  </a:tcPr>
                </a:tc>
                <a:tc>
                  <a:txBody>
                    <a:bodyPr/>
                    <a:lstStyle/>
                    <a:p>
                      <a:r>
                        <a:rPr lang="en-CA" sz="2000" dirty="0" smtClean="0">
                          <a:latin typeface="+mn-lt"/>
                        </a:rPr>
                        <a:t>89.9</a:t>
                      </a:r>
                      <a:endParaRPr lang="en-CA" sz="2000" dirty="0">
                        <a:latin typeface="+mn-lt"/>
                      </a:endParaRPr>
                    </a:p>
                  </a:txBody>
                  <a:tcPr>
                    <a:solidFill>
                      <a:schemeClr val="accent1">
                        <a:lumMod val="20000"/>
                        <a:lumOff val="80000"/>
                      </a:schemeClr>
                    </a:solidFill>
                  </a:tcPr>
                </a:tc>
                <a:tc>
                  <a:txBody>
                    <a:bodyPr/>
                    <a:lstStyle/>
                    <a:p>
                      <a:r>
                        <a:rPr lang="en-CA" sz="2000" dirty="0" smtClean="0">
                          <a:latin typeface="+mn-lt"/>
                        </a:rPr>
                        <a:t>89.9</a:t>
                      </a:r>
                    </a:p>
                  </a:txBody>
                  <a:tcPr>
                    <a:solidFill>
                      <a:schemeClr val="accent1">
                        <a:lumMod val="20000"/>
                        <a:lumOff val="80000"/>
                      </a:schemeClr>
                    </a:solidFill>
                  </a:tcPr>
                </a:tc>
                <a:tc>
                  <a:txBody>
                    <a:bodyPr/>
                    <a:lstStyle/>
                    <a:p>
                      <a:r>
                        <a:rPr lang="en-CA" sz="2000" dirty="0" smtClean="0">
                          <a:latin typeface="+mn-lt"/>
                        </a:rPr>
                        <a:t>86.1</a:t>
                      </a:r>
                      <a:endParaRPr lang="en-CA" sz="2000" dirty="0">
                        <a:latin typeface="+mn-lt"/>
                      </a:endParaRPr>
                    </a:p>
                  </a:txBody>
                  <a:tcPr>
                    <a:solidFill>
                      <a:schemeClr val="accent1">
                        <a:lumMod val="20000"/>
                        <a:lumOff val="80000"/>
                      </a:schemeClr>
                    </a:solidFill>
                  </a:tcPr>
                </a:tc>
                <a:tc>
                  <a:txBody>
                    <a:bodyPr/>
                    <a:lstStyle/>
                    <a:p>
                      <a:r>
                        <a:rPr lang="en-CA" sz="2000" b="1" dirty="0" smtClean="0">
                          <a:latin typeface="+mn-lt"/>
                        </a:rPr>
                        <a:t>70.9</a:t>
                      </a:r>
                      <a:endParaRPr lang="en-CA" sz="2000" b="1" dirty="0">
                        <a:latin typeface="+mn-lt"/>
                      </a:endParaRPr>
                    </a:p>
                  </a:txBody>
                  <a:tcPr>
                    <a:solidFill>
                      <a:srgbClr val="FFFF00"/>
                    </a:solidFill>
                  </a:tcPr>
                </a:tc>
              </a:tr>
            </a:tbl>
          </a:graphicData>
        </a:graphic>
      </p:graphicFrame>
      <p:sp>
        <p:nvSpPr>
          <p:cNvPr id="50" name="Text Box 20"/>
          <p:cNvSpPr txBox="1">
            <a:spLocks noChangeArrowheads="1"/>
          </p:cNvSpPr>
          <p:nvPr/>
        </p:nvSpPr>
        <p:spPr bwMode="auto">
          <a:xfrm>
            <a:off x="16851754" y="24784050"/>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Size of Input</a:t>
            </a:r>
            <a:endParaRPr lang="en-GB" altLang="en-US" sz="3200" b="1" dirty="0">
              <a:solidFill>
                <a:srgbClr val="000000"/>
              </a:solidFill>
              <a:latin typeface="Georgia" pitchFamily="18" charset="0"/>
            </a:endParaRPr>
          </a:p>
        </p:txBody>
      </p:sp>
      <p:sp>
        <p:nvSpPr>
          <p:cNvPr id="51" name="TextBox 50"/>
          <p:cNvSpPr txBox="1"/>
          <p:nvPr/>
        </p:nvSpPr>
        <p:spPr>
          <a:xfrm>
            <a:off x="16851754" y="11776869"/>
            <a:ext cx="7940071" cy="1138773"/>
          </a:xfrm>
          <a:prstGeom prst="rect">
            <a:avLst/>
          </a:prstGeom>
          <a:noFill/>
        </p:spPr>
        <p:txBody>
          <a:bodyPr wrap="square" rtlCol="0">
            <a:spAutoFit/>
          </a:bodyPr>
          <a:lstStyle/>
          <a:p>
            <a:pPr marL="457200" indent="-457200">
              <a:buFontTx/>
              <a:buChar char="-"/>
            </a:pPr>
            <a:r>
              <a:rPr lang="en-CA" sz="3400" dirty="0" smtClean="0">
                <a:latin typeface="Georgia" pitchFamily="18" charset="0"/>
              </a:rPr>
              <a:t>Classification Accuracy vs Neurons, Layers, Input Size</a:t>
            </a:r>
            <a:endParaRPr lang="en-CA" sz="3400" dirty="0">
              <a:latin typeface="Georgia" pitchFamily="18" charset="0"/>
            </a:endParaRPr>
          </a:p>
        </p:txBody>
      </p:sp>
      <p:pic>
        <p:nvPicPr>
          <p:cNvPr id="11" name="Picture 2" descr="F:\Code\ECE457B-Project\Anger.png"/>
          <p:cNvPicPr>
            <a:picLocks noChangeAspect="1" noChangeArrowheads="1"/>
          </p:cNvPicPr>
          <p:nvPr/>
        </p:nvPicPr>
        <p:blipFill rotWithShape="1">
          <a:blip r:embed="rId8">
            <a:extLst>
              <a:ext uri="{28A0092B-C50C-407E-A947-70E740481C1C}">
                <a14:useLocalDpi xmlns:a14="http://schemas.microsoft.com/office/drawing/2010/main" val="0"/>
              </a:ext>
            </a:extLst>
          </a:blip>
          <a:srcRect l="29338" r="13684" b="18566"/>
          <a:stretch/>
        </p:blipFill>
        <p:spPr bwMode="auto">
          <a:xfrm>
            <a:off x="8486775" y="13805324"/>
            <a:ext cx="2493070" cy="25532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F:\Code\ECE457B-Project\Happy.png"/>
          <p:cNvPicPr>
            <a:picLocks noChangeAspect="1" noChangeArrowheads="1"/>
          </p:cNvPicPr>
          <p:nvPr/>
        </p:nvPicPr>
        <p:blipFill rotWithShape="1">
          <a:blip r:embed="rId9">
            <a:extLst>
              <a:ext uri="{28A0092B-C50C-407E-A947-70E740481C1C}">
                <a14:useLocalDpi xmlns:a14="http://schemas.microsoft.com/office/drawing/2010/main" val="0"/>
              </a:ext>
            </a:extLst>
          </a:blip>
          <a:srcRect l="28204" r="15959" b="19052"/>
          <a:stretch/>
        </p:blipFill>
        <p:spPr bwMode="auto">
          <a:xfrm>
            <a:off x="11030029" y="13805324"/>
            <a:ext cx="2493070" cy="2589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F:\Code\ECE457B-Project\Surprise.png"/>
          <p:cNvPicPr>
            <a:picLocks noChangeAspect="1" noChangeArrowheads="1"/>
          </p:cNvPicPr>
          <p:nvPr/>
        </p:nvPicPr>
        <p:blipFill rotWithShape="1">
          <a:blip r:embed="rId10">
            <a:extLst>
              <a:ext uri="{28A0092B-C50C-407E-A947-70E740481C1C}">
                <a14:useLocalDpi xmlns:a14="http://schemas.microsoft.com/office/drawing/2010/main" val="0"/>
              </a:ext>
            </a:extLst>
          </a:blip>
          <a:srcRect l="25933" r="17417" b="10673"/>
          <a:stretch/>
        </p:blipFill>
        <p:spPr bwMode="auto">
          <a:xfrm>
            <a:off x="13637373" y="13809604"/>
            <a:ext cx="2288347" cy="258558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996008" y="31435712"/>
            <a:ext cx="23356087" cy="2969274"/>
          </a:xfrm>
          <a:prstGeom prst="rect">
            <a:avLst/>
          </a:prstGeom>
          <a:noFill/>
        </p:spPr>
        <p:txBody>
          <a:bodyPr wrap="square" lIns="349758" tIns="174879" rIns="349758" bIns="174879" rtlCol="0">
            <a:spAutoFit/>
          </a:bodyPr>
          <a:lstStyle/>
          <a:p>
            <a:pPr lvl="0">
              <a:defRPr/>
            </a:pPr>
            <a:r>
              <a:rPr lang="en-CA" sz="3400" dirty="0" smtClean="0">
                <a:solidFill>
                  <a:prstClr val="black"/>
                </a:solidFill>
                <a:latin typeface="Georgia" charset="0"/>
              </a:rPr>
              <a:t>The team was able to achieve a fairly high overall classification rate of over 90% for the 4 emotions. A single hidden layer with 50 neurons provided the best classification results.</a:t>
            </a:r>
          </a:p>
          <a:p>
            <a:pPr lvl="0">
              <a:defRPr/>
            </a:pPr>
            <a:endParaRPr lang="en-CA" sz="3400" dirty="0">
              <a:solidFill>
                <a:prstClr val="black"/>
              </a:solidFill>
              <a:latin typeface="Georgia" charset="0"/>
            </a:endParaRPr>
          </a:p>
          <a:p>
            <a:pPr lvl="0">
              <a:defRPr/>
            </a:pPr>
            <a:r>
              <a:rPr lang="en-CA" sz="3400" dirty="0" smtClean="0">
                <a:solidFill>
                  <a:prstClr val="black"/>
                </a:solidFill>
                <a:latin typeface="Georgia" charset="0"/>
              </a:rPr>
              <a:t>Facial </a:t>
            </a:r>
            <a:r>
              <a:rPr lang="en-CA" sz="3400" dirty="0" smtClean="0">
                <a:solidFill>
                  <a:prstClr val="black"/>
                </a:solidFill>
                <a:latin typeface="Georgia" charset="0"/>
              </a:rPr>
              <a:t>l</a:t>
            </a:r>
            <a:r>
              <a:rPr lang="en-CA" sz="3400" dirty="0" smtClean="0">
                <a:solidFill>
                  <a:prstClr val="black"/>
                </a:solidFill>
                <a:latin typeface="Georgia" charset="0"/>
              </a:rPr>
              <a:t>andmarks </a:t>
            </a:r>
            <a:r>
              <a:rPr lang="en-CA" sz="3400" dirty="0" smtClean="0">
                <a:solidFill>
                  <a:prstClr val="black"/>
                </a:solidFill>
                <a:latin typeface="Georgia" charset="0"/>
              </a:rPr>
              <a:t>that most reduces classification </a:t>
            </a:r>
            <a:r>
              <a:rPr lang="en-CA" sz="3400" dirty="0" smtClean="0">
                <a:solidFill>
                  <a:prstClr val="black"/>
                </a:solidFill>
                <a:latin typeface="Georgia" charset="0"/>
              </a:rPr>
              <a:t>accuracy are situated on </a:t>
            </a:r>
            <a:r>
              <a:rPr lang="en-CA" sz="3400" dirty="0" smtClean="0">
                <a:solidFill>
                  <a:prstClr val="black"/>
                </a:solidFill>
                <a:latin typeface="Georgia" charset="0"/>
              </a:rPr>
              <a:t>the </a:t>
            </a:r>
            <a:r>
              <a:rPr lang="en-CA" sz="3400" dirty="0">
                <a:solidFill>
                  <a:prstClr val="black"/>
                </a:solidFill>
                <a:latin typeface="Georgia" charset="0"/>
              </a:rPr>
              <a:t>mouth. Using only the mouth as input </a:t>
            </a:r>
            <a:r>
              <a:rPr lang="en-CA" sz="3400" dirty="0" smtClean="0">
                <a:solidFill>
                  <a:prstClr val="black"/>
                </a:solidFill>
                <a:latin typeface="Georgia" charset="0"/>
              </a:rPr>
              <a:t>actually happens to provide the best classification accuracy </a:t>
            </a:r>
            <a:r>
              <a:rPr lang="en-CA" sz="3400" dirty="0">
                <a:solidFill>
                  <a:prstClr val="black"/>
                </a:solidFill>
                <a:latin typeface="Georgia" charset="0"/>
              </a:rPr>
              <a:t>of 93.7 </a:t>
            </a:r>
            <a:r>
              <a:rPr lang="en-CA" sz="3400" dirty="0" smtClean="0">
                <a:solidFill>
                  <a:prstClr val="black"/>
                </a:solidFill>
                <a:latin typeface="Georgia" charset="0"/>
              </a:rPr>
              <a:t>%. Over fitting occurs with reduced </a:t>
            </a:r>
            <a:r>
              <a:rPr lang="en-CA" sz="3400" smtClean="0">
                <a:solidFill>
                  <a:prstClr val="black"/>
                </a:solidFill>
                <a:latin typeface="Georgia" charset="0"/>
              </a:rPr>
              <a:t>landmarks</a:t>
            </a:r>
            <a:r>
              <a:rPr lang="en-CA" sz="3400" smtClean="0">
                <a:solidFill>
                  <a:prstClr val="black"/>
                </a:solidFill>
                <a:latin typeface="Georgia" charset="0"/>
              </a:rPr>
              <a:t>.</a:t>
            </a:r>
            <a:endParaRPr lang="en-US" sz="3400" dirty="0">
              <a:solidFill>
                <a:prstClr val="black"/>
              </a:solidFill>
              <a:latin typeface="Georgia"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867894971"/>
              </p:ext>
            </p:extLst>
          </p:nvPr>
        </p:nvGraphicFramePr>
        <p:xfrm>
          <a:off x="16815370" y="27146250"/>
          <a:ext cx="6788105" cy="1493520"/>
        </p:xfrm>
        <a:graphic>
          <a:graphicData uri="http://schemas.openxmlformats.org/drawingml/2006/table">
            <a:tbl>
              <a:tblPr firstRow="1" bandRow="1">
                <a:effectLst/>
                <a:tableStyleId>{5C22544A-7EE6-4342-B048-85BDC9FD1C3A}</a:tableStyleId>
              </a:tblPr>
              <a:tblGrid>
                <a:gridCol w="1057275"/>
                <a:gridCol w="1211154"/>
                <a:gridCol w="1905000"/>
                <a:gridCol w="2614676"/>
              </a:tblGrid>
              <a:tr h="693323">
                <a:tc>
                  <a:txBody>
                    <a:bodyPr/>
                    <a:lstStyle/>
                    <a:p>
                      <a:endParaRPr lang="en-CA" sz="2000" dirty="0">
                        <a:latin typeface="+mn-lt"/>
                      </a:endParaRPr>
                    </a:p>
                  </a:txBody>
                  <a:tcPr>
                    <a:noFill/>
                  </a:tcPr>
                </a:tc>
                <a:tc>
                  <a:txBody>
                    <a:bodyPr/>
                    <a:lstStyle/>
                    <a:p>
                      <a:r>
                        <a:rPr lang="en-CA" sz="2000" dirty="0" smtClean="0">
                          <a:latin typeface="+mn-lt"/>
                        </a:rPr>
                        <a:t>!(Jaw, Eye</a:t>
                      </a:r>
                      <a:r>
                        <a:rPr lang="en-CA" sz="2000" baseline="0" dirty="0" smtClean="0">
                          <a:latin typeface="+mn-lt"/>
                        </a:rPr>
                        <a:t> Brows</a:t>
                      </a:r>
                      <a:r>
                        <a:rPr lang="en-CA" sz="2000" dirty="0" smtClean="0">
                          <a:latin typeface="+mn-lt"/>
                        </a:rPr>
                        <a:t>)</a:t>
                      </a:r>
                      <a:endParaRPr lang="en-CA" sz="2000" dirty="0">
                        <a:latin typeface="+mn-lt"/>
                      </a:endParaRPr>
                    </a:p>
                  </a:txBody>
                  <a:tcPr/>
                </a:tc>
                <a:tc>
                  <a:txBody>
                    <a:bodyPr/>
                    <a:lstStyle/>
                    <a:p>
                      <a:r>
                        <a:rPr lang="en-CA" sz="2000" dirty="0" smtClean="0">
                          <a:latin typeface="+mn-lt"/>
                        </a:rPr>
                        <a:t>!(Jaw, Eye</a:t>
                      </a:r>
                      <a:r>
                        <a:rPr lang="en-CA" sz="2000" baseline="0" dirty="0" smtClean="0">
                          <a:latin typeface="+mn-lt"/>
                        </a:rPr>
                        <a:t> Brows, Eyes</a:t>
                      </a:r>
                      <a:r>
                        <a:rPr lang="en-CA" sz="2000" dirty="0" smtClean="0">
                          <a:latin typeface="+mn-lt"/>
                        </a:rPr>
                        <a:t>)</a:t>
                      </a:r>
                      <a:endParaRPr lang="en-CA" sz="2000" dirty="0">
                        <a:latin typeface="+mn-lt"/>
                      </a:endParaRPr>
                    </a:p>
                  </a:txBody>
                  <a:tcPr/>
                </a:tc>
                <a:tc>
                  <a:txBody>
                    <a:bodyPr/>
                    <a:lstStyle/>
                    <a:p>
                      <a:r>
                        <a:rPr lang="en-CA" sz="2000" dirty="0" smtClean="0">
                          <a:latin typeface="+mn-lt"/>
                        </a:rPr>
                        <a:t>!(Jaw, Eye</a:t>
                      </a:r>
                      <a:r>
                        <a:rPr lang="en-CA" sz="2000" baseline="0" dirty="0" smtClean="0">
                          <a:latin typeface="+mn-lt"/>
                        </a:rPr>
                        <a:t> Brows, Eyes, Nose</a:t>
                      </a:r>
                      <a:r>
                        <a:rPr lang="en-CA" sz="2000" dirty="0" smtClean="0">
                          <a:latin typeface="+mn-lt"/>
                        </a:rPr>
                        <a:t>)</a:t>
                      </a:r>
                      <a:endParaRPr lang="en-CA" sz="2000" dirty="0">
                        <a:latin typeface="+mn-lt"/>
                      </a:endParaRPr>
                    </a:p>
                  </a:txBody>
                  <a:tcPr/>
                </a:tc>
              </a:tr>
              <a:tr h="381000">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r>
              <a:tr h="381000">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91.1</a:t>
                      </a:r>
                    </a:p>
                  </a:txBody>
                  <a:tcPr/>
                </a:tc>
                <a:tc>
                  <a:txBody>
                    <a:bodyPr/>
                    <a:lstStyle/>
                    <a:p>
                      <a:r>
                        <a:rPr lang="en-CA" sz="2000" dirty="0" smtClean="0">
                          <a:latin typeface="+mn-lt"/>
                        </a:rPr>
                        <a:t>92.4</a:t>
                      </a:r>
                      <a:endParaRPr lang="en-CA" sz="2000" dirty="0">
                        <a:latin typeface="+mn-lt"/>
                      </a:endParaRPr>
                    </a:p>
                  </a:txBody>
                  <a:tcPr/>
                </a:tc>
                <a:tc>
                  <a:txBody>
                    <a:bodyPr/>
                    <a:lstStyle/>
                    <a:p>
                      <a:r>
                        <a:rPr lang="en-CA" sz="2000" dirty="0" smtClean="0">
                          <a:latin typeface="+mn-lt"/>
                        </a:rPr>
                        <a:t>93.7</a:t>
                      </a:r>
                      <a:endParaRPr lang="en-CA" sz="2000" dirty="0">
                        <a:latin typeface="+mn-lt"/>
                      </a:endParaRPr>
                    </a:p>
                  </a:txBody>
                  <a:tcPr>
                    <a:solidFill>
                      <a:srgbClr val="FFFF00"/>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55464172"/>
              </p:ext>
            </p:extLst>
          </p:nvPr>
        </p:nvGraphicFramePr>
        <p:xfrm>
          <a:off x="16776769" y="28822650"/>
          <a:ext cx="5500371" cy="1249680"/>
        </p:xfrm>
        <a:graphic>
          <a:graphicData uri="http://schemas.openxmlformats.org/drawingml/2006/table">
            <a:tbl>
              <a:tblPr firstRow="1" bandRow="1">
                <a:effectLst/>
                <a:tableStyleId>{5C22544A-7EE6-4342-B048-85BDC9FD1C3A}</a:tableStyleId>
              </a:tblPr>
              <a:tblGrid>
                <a:gridCol w="1057275"/>
                <a:gridCol w="689293"/>
                <a:gridCol w="959168"/>
                <a:gridCol w="1315974"/>
                <a:gridCol w="705231"/>
                <a:gridCol w="773430"/>
              </a:tblGrid>
              <a:tr h="457200">
                <a:tc>
                  <a:txBody>
                    <a:bodyPr/>
                    <a:lstStyle/>
                    <a:p>
                      <a:endParaRPr lang="en-CA" sz="2000" dirty="0">
                        <a:latin typeface="+mn-lt"/>
                      </a:endParaRPr>
                    </a:p>
                  </a:txBody>
                  <a:tcPr>
                    <a:noFill/>
                  </a:tcPr>
                </a:tc>
                <a:tc>
                  <a:txBody>
                    <a:bodyPr/>
                    <a:lstStyle/>
                    <a:p>
                      <a:r>
                        <a:rPr lang="en-CA" sz="2000" dirty="0" smtClean="0">
                          <a:latin typeface="+mn-lt"/>
                        </a:rPr>
                        <a:t>Jaw</a:t>
                      </a:r>
                      <a:endParaRPr lang="en-CA" sz="2000" dirty="0">
                        <a:latin typeface="+mn-lt"/>
                      </a:endParaRPr>
                    </a:p>
                  </a:txBody>
                  <a:tcPr/>
                </a:tc>
                <a:tc>
                  <a:txBody>
                    <a:bodyPr/>
                    <a:lstStyle/>
                    <a:p>
                      <a:r>
                        <a:rPr lang="en-CA" sz="2000" dirty="0" smtClean="0">
                          <a:latin typeface="+mn-lt"/>
                        </a:rPr>
                        <a:t>Mouth</a:t>
                      </a:r>
                      <a:endParaRPr lang="en-CA" sz="2000" dirty="0">
                        <a:latin typeface="+mn-lt"/>
                      </a:endParaRPr>
                    </a:p>
                  </a:txBody>
                  <a:tcPr/>
                </a:tc>
                <a:tc>
                  <a:txBody>
                    <a:bodyPr/>
                    <a:lstStyle/>
                    <a:p>
                      <a:r>
                        <a:rPr lang="en-CA" sz="2000" dirty="0" smtClean="0">
                          <a:latin typeface="+mn-lt"/>
                        </a:rPr>
                        <a:t>Eye Brows</a:t>
                      </a:r>
                      <a:endParaRPr lang="en-CA" sz="2000" dirty="0">
                        <a:latin typeface="+mn-lt"/>
                      </a:endParaRPr>
                    </a:p>
                  </a:txBody>
                  <a:tcPr/>
                </a:tc>
                <a:tc>
                  <a:txBody>
                    <a:bodyPr/>
                    <a:lstStyle/>
                    <a:p>
                      <a:r>
                        <a:rPr lang="en-CA" sz="2000" dirty="0" smtClean="0">
                          <a:latin typeface="+mn-lt"/>
                        </a:rPr>
                        <a:t>Eyes</a:t>
                      </a:r>
                      <a:endParaRPr lang="en-CA" sz="2000" dirty="0">
                        <a:latin typeface="+mn-lt"/>
                      </a:endParaRPr>
                    </a:p>
                  </a:txBody>
                  <a:tcPr/>
                </a:tc>
                <a:tc>
                  <a:txBody>
                    <a:bodyPr/>
                    <a:lstStyle/>
                    <a:p>
                      <a:r>
                        <a:rPr lang="en-CA" sz="2000" dirty="0" smtClean="0">
                          <a:latin typeface="+mn-lt"/>
                        </a:rPr>
                        <a:t>Nose</a:t>
                      </a:r>
                      <a:endParaRPr lang="en-CA" sz="2000" dirty="0">
                        <a:latin typeface="+mn-lt"/>
                      </a:endParaRPr>
                    </a:p>
                  </a:txBody>
                  <a:tcPr/>
                </a:tc>
              </a:tr>
              <a:tr h="381000">
                <a:tc>
                  <a:txBody>
                    <a:bodyPr/>
                    <a:lstStyle/>
                    <a:p>
                      <a:r>
                        <a:rPr lang="en-CA" sz="2000" dirty="0" smtClean="0">
                          <a:latin typeface="+mn-lt"/>
                        </a:rPr>
                        <a:t>Training</a:t>
                      </a:r>
                      <a:endParaRPr lang="en-CA" sz="2000" dirty="0">
                        <a:latin typeface="+mn-lt"/>
                      </a:endParaRPr>
                    </a:p>
                  </a:txBody>
                  <a:tcPr/>
                </a:tc>
                <a:tc>
                  <a:txBody>
                    <a:bodyPr/>
                    <a:lstStyle/>
                    <a:p>
                      <a:r>
                        <a:rPr lang="en-CA" sz="2000" dirty="0" smtClean="0">
                          <a:latin typeface="+mn-lt"/>
                        </a:rPr>
                        <a:t>96.6</a:t>
                      </a:r>
                      <a:endParaRPr lang="en-CA" sz="2000" dirty="0">
                        <a:latin typeface="+mn-lt"/>
                      </a:endParaRPr>
                    </a:p>
                  </a:txBody>
                  <a:tcPr/>
                </a:tc>
                <a:tc>
                  <a:txBody>
                    <a:bodyPr/>
                    <a:lstStyle/>
                    <a:p>
                      <a:r>
                        <a:rPr lang="en-CA" sz="2000" dirty="0" smtClean="0">
                          <a:latin typeface="+mn-lt"/>
                        </a:rPr>
                        <a:t>100</a:t>
                      </a:r>
                      <a:endParaRPr lang="en-CA" sz="2000" dirty="0">
                        <a:latin typeface="+mn-lt"/>
                      </a:endParaRPr>
                    </a:p>
                  </a:txBody>
                  <a:tcPr/>
                </a:tc>
                <a:tc>
                  <a:txBody>
                    <a:bodyPr/>
                    <a:lstStyle/>
                    <a:p>
                      <a:r>
                        <a:rPr lang="en-CA" sz="2000" dirty="0" smtClean="0">
                          <a:latin typeface="+mn-lt"/>
                        </a:rPr>
                        <a:t>97.3</a:t>
                      </a:r>
                      <a:endParaRPr lang="en-CA" sz="2000" dirty="0">
                        <a:latin typeface="+mn-lt"/>
                      </a:endParaRPr>
                    </a:p>
                  </a:txBody>
                  <a:tcPr/>
                </a:tc>
                <a:tc>
                  <a:txBody>
                    <a:bodyPr/>
                    <a:lstStyle/>
                    <a:p>
                      <a:r>
                        <a:rPr lang="en-CA" sz="2000" dirty="0" smtClean="0">
                          <a:latin typeface="+mn-lt"/>
                        </a:rPr>
                        <a:t>87.7</a:t>
                      </a:r>
                      <a:endParaRPr lang="en-CA" sz="2000" dirty="0">
                        <a:latin typeface="+mn-lt"/>
                      </a:endParaRPr>
                    </a:p>
                  </a:txBody>
                  <a:tcPr/>
                </a:tc>
                <a:tc>
                  <a:txBody>
                    <a:bodyPr/>
                    <a:lstStyle/>
                    <a:p>
                      <a:r>
                        <a:rPr lang="en-CA" sz="2000" dirty="0" smtClean="0">
                          <a:latin typeface="+mn-lt"/>
                        </a:rPr>
                        <a:t>76.7</a:t>
                      </a:r>
                      <a:endParaRPr lang="en-CA" sz="2000" dirty="0">
                        <a:latin typeface="+mn-lt"/>
                      </a:endParaRPr>
                    </a:p>
                  </a:txBody>
                  <a:tcPr/>
                </a:tc>
              </a:tr>
              <a:tr h="381000">
                <a:tc>
                  <a:txBody>
                    <a:bodyPr/>
                    <a:lstStyle/>
                    <a:p>
                      <a:r>
                        <a:rPr lang="en-CA" sz="2000" dirty="0" smtClean="0">
                          <a:latin typeface="+mn-lt"/>
                        </a:rPr>
                        <a:t>Testing</a:t>
                      </a:r>
                      <a:endParaRPr lang="en-CA" sz="2000" dirty="0">
                        <a:latin typeface="+mn-lt"/>
                      </a:endParaRPr>
                    </a:p>
                  </a:txBody>
                  <a:tcPr/>
                </a:tc>
                <a:tc>
                  <a:txBody>
                    <a:bodyPr/>
                    <a:lstStyle/>
                    <a:p>
                      <a:r>
                        <a:rPr lang="en-CA" sz="2000" dirty="0" smtClean="0">
                          <a:latin typeface="+mn-lt"/>
                        </a:rPr>
                        <a:t>50.6</a:t>
                      </a:r>
                    </a:p>
                  </a:txBody>
                  <a:tcPr/>
                </a:tc>
                <a:tc>
                  <a:txBody>
                    <a:bodyPr/>
                    <a:lstStyle/>
                    <a:p>
                      <a:r>
                        <a:rPr lang="en-CA" sz="2000" dirty="0" smtClean="0">
                          <a:latin typeface="+mn-lt"/>
                        </a:rPr>
                        <a:t>93.7</a:t>
                      </a:r>
                      <a:endParaRPr lang="en-CA" sz="2000" dirty="0">
                        <a:latin typeface="+mn-lt"/>
                      </a:endParaRPr>
                    </a:p>
                  </a:txBody>
                  <a:tcPr/>
                </a:tc>
                <a:tc>
                  <a:txBody>
                    <a:bodyPr/>
                    <a:lstStyle/>
                    <a:p>
                      <a:r>
                        <a:rPr lang="en-CA" sz="2000" dirty="0" smtClean="0">
                          <a:latin typeface="+mn-lt"/>
                        </a:rPr>
                        <a:t>43</a:t>
                      </a:r>
                      <a:endParaRPr lang="en-CA" sz="2000" dirty="0">
                        <a:latin typeface="+mn-lt"/>
                      </a:endParaRPr>
                    </a:p>
                  </a:txBody>
                  <a:tcPr/>
                </a:tc>
                <a:tc>
                  <a:txBody>
                    <a:bodyPr/>
                    <a:lstStyle/>
                    <a:p>
                      <a:r>
                        <a:rPr lang="en-CA" sz="2000" dirty="0" smtClean="0">
                          <a:latin typeface="+mn-lt"/>
                        </a:rPr>
                        <a:t>59.5</a:t>
                      </a:r>
                      <a:endParaRPr lang="en-CA" sz="2000" dirty="0">
                        <a:latin typeface="+mn-lt"/>
                      </a:endParaRPr>
                    </a:p>
                  </a:txBody>
                  <a:tcPr/>
                </a:tc>
                <a:tc>
                  <a:txBody>
                    <a:bodyPr/>
                    <a:lstStyle/>
                    <a:p>
                      <a:r>
                        <a:rPr lang="en-CA" sz="2000" dirty="0" smtClean="0">
                          <a:latin typeface="+mn-lt"/>
                        </a:rPr>
                        <a:t>43</a:t>
                      </a:r>
                      <a:endParaRPr lang="en-CA" sz="2000" dirty="0">
                        <a:latin typeface="+mn-lt"/>
                      </a:endParaRPr>
                    </a:p>
                  </a:txBody>
                  <a:tcPr/>
                </a:tc>
              </a:tr>
            </a:tbl>
          </a:graphicData>
        </a:graphic>
      </p:graphicFrame>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TotalTime>
  <Words>655</Words>
  <Application>Microsoft Office PowerPoint</Application>
  <PresentationFormat>Custom</PresentationFormat>
  <Paragraphs>135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Jason Ku</cp:lastModifiedBy>
  <cp:revision>114</cp:revision>
  <dcterms:created xsi:type="dcterms:W3CDTF">2015-03-23T20:52:18Z</dcterms:created>
  <dcterms:modified xsi:type="dcterms:W3CDTF">2015-03-30T08:29:44Z</dcterms:modified>
</cp:coreProperties>
</file>