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04" autoAdjust="0"/>
  </p:normalViewPr>
  <p:slideViewPr>
    <p:cSldViewPr>
      <p:cViewPr>
        <p:scale>
          <a:sx n="50" d="100"/>
          <a:sy n="50" d="100"/>
        </p:scale>
        <p:origin x="-828" y="6624"/>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2015-03-30</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2015-03-30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2015-03-30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2015-03-30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2015-03-30</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0495272"/>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400565" y="10974972"/>
            <a:ext cx="7951531" cy="19280567"/>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7142245" y="1154438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Evaluation Metrics</a:t>
            </a:r>
          </a:p>
        </p:txBody>
      </p:sp>
      <p:sp>
        <p:nvSpPr>
          <p:cNvPr id="3094" name="Text Box 20"/>
          <p:cNvSpPr txBox="1">
            <a:spLocks noChangeArrowheads="1"/>
          </p:cNvSpPr>
          <p:nvPr/>
        </p:nvSpPr>
        <p:spPr bwMode="auto">
          <a:xfrm>
            <a:off x="17151770" y="13278292"/>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the implementation will can not rely on any metrics regarding the mouth.  This project will explore whether a reliable facial expression classification system can be created without the use of mouth metrics.</a:t>
            </a:r>
          </a:p>
        </p:txBody>
      </p:sp>
      <p:sp>
        <p:nvSpPr>
          <p:cNvPr id="28" name="TextBox 27"/>
          <p:cNvSpPr txBox="1"/>
          <p:nvPr/>
        </p:nvSpPr>
        <p:spPr>
          <a:xfrm>
            <a:off x="556012" y="11930757"/>
            <a:ext cx="7440420" cy="7755972"/>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facial 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t>
            </a:r>
            <a:r>
              <a:rPr lang="en-US" sz="3400" dirty="0" smtClean="0">
                <a:solidFill>
                  <a:prstClr val="black"/>
                </a:solidFill>
                <a:latin typeface="Georgia" charset="0"/>
              </a:rPr>
              <a:t>proposed </a:t>
            </a:r>
            <a:r>
              <a:rPr lang="en-US" sz="3400" dirty="0">
                <a:solidFill>
                  <a:prstClr val="black"/>
                </a:solidFill>
                <a:latin typeface="Georgia" charset="0"/>
              </a:rPr>
              <a:t>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24791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r>
              <a:rPr lang="en-CA" sz="3400" b="1" dirty="0">
                <a:solidFill>
                  <a:prstClr val="black"/>
                </a:solidFill>
                <a:latin typeface="Georgia" charset="0"/>
              </a:rPr>
              <a:t>Method 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pic>
        <p:nvPicPr>
          <p:cNvPr id="1026" name="Picture 2" descr="N:\ECE 457B\Happy.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626" t="-992" r="15273" b="10367"/>
          <a:stretch/>
        </p:blipFill>
        <p:spPr bwMode="auto">
          <a:xfrm>
            <a:off x="8944415" y="13885144"/>
            <a:ext cx="1371160" cy="16918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N:\ECE 457B\Surpri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968" r="10568" b="10031"/>
          <a:stretch/>
        </p:blipFill>
        <p:spPr bwMode="auto">
          <a:xfrm>
            <a:off x="10702336" y="13934933"/>
            <a:ext cx="1462328" cy="1642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CE 457B\Happy.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4694" r="12816" b="10301"/>
          <a:stretch/>
        </p:blipFill>
        <p:spPr bwMode="auto">
          <a:xfrm>
            <a:off x="12457974" y="13900844"/>
            <a:ext cx="1462328" cy="162397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N:\ECE 457B\Anger.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606" r="13684" b="10417"/>
          <a:stretch/>
        </p:blipFill>
        <p:spPr bwMode="auto">
          <a:xfrm>
            <a:off x="14207244" y="13880490"/>
            <a:ext cx="1475037" cy="1636048"/>
          </a:xfrm>
          <a:prstGeom prst="rect">
            <a:avLst/>
          </a:prstGeom>
          <a:noFill/>
          <a:extLst>
            <a:ext uri="{909E8E84-426E-40DD-AFC4-6F175D3DCCD1}">
              <a14:hiddenFill xmlns:a14="http://schemas.microsoft.com/office/drawing/2010/main">
                <a:solidFill>
                  <a:srgbClr val="FFFFFF"/>
                </a:solidFill>
              </a14:hiddenFill>
            </a:ext>
          </a:extLst>
        </p:spPr>
      </p:pic>
      <p:sp>
        <p:nvSpPr>
          <p:cNvPr id="37" name="AutoShape 2"/>
          <p:cNvSpPr>
            <a:spLocks noChangeArrowheads="1"/>
          </p:cNvSpPr>
          <p:nvPr/>
        </p:nvSpPr>
        <p:spPr bwMode="auto">
          <a:xfrm>
            <a:off x="8271183" y="21697727"/>
            <a:ext cx="7930547" cy="8595912"/>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407854" y="21930521"/>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362537" y="2290856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407854" y="2348865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smtClean="0">
                <a:latin typeface="Georgia" panose="02040502050405020303" pitchFamily="18" charset="0"/>
              </a:rPr>
              <a:t>Testing: </a:t>
            </a:r>
            <a:r>
              <a:rPr lang="en-CA" sz="3400" dirty="0" smtClean="0">
                <a:latin typeface="Georgia" panose="02040502050405020303" pitchFamily="18" charset="0"/>
              </a:rPr>
              <a:t>30% </a:t>
            </a:r>
            <a:r>
              <a:rPr lang="en-CA" sz="3400" dirty="0" smtClean="0">
                <a:latin typeface="Georgia" panose="02040502050405020303" pitchFamily="18" charset="0"/>
              </a:rPr>
              <a:t>of Exemplars </a:t>
            </a:r>
          </a:p>
          <a:p>
            <a:r>
              <a:rPr lang="en-CA" sz="3400" dirty="0" smtClean="0">
                <a:latin typeface="Georgia" panose="02040502050405020303" pitchFamily="18" charset="0"/>
              </a:rPr>
              <a:t>Training: 65% of Exemplars </a:t>
            </a:r>
            <a:endParaRPr lang="en-CA" sz="3400" dirty="0">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47089289"/>
              </p:ext>
            </p:extLst>
          </p:nvPr>
        </p:nvGraphicFramePr>
        <p:xfrm>
          <a:off x="16611600" y="20491043"/>
          <a:ext cx="6541197" cy="2138172"/>
        </p:xfrm>
        <a:graphic>
          <a:graphicData uri="http://schemas.openxmlformats.org/drawingml/2006/table">
            <a:tbl>
              <a:tblPr firstRow="1" firstCol="1" bandRow="1">
                <a:tableStyleId>{5C22544A-7EE6-4342-B048-85BDC9FD1C3A}</a:tableStyleId>
              </a:tblPr>
              <a:tblGrid>
                <a:gridCol w="1989201"/>
                <a:gridCol w="822960"/>
                <a:gridCol w="694372"/>
                <a:gridCol w="822960"/>
                <a:gridCol w="694372"/>
                <a:gridCol w="822960"/>
                <a:gridCol w="694372"/>
              </a:tblGrid>
              <a:tr h="474980">
                <a:tc rowSpan="2">
                  <a:txBody>
                    <a:bodyPr/>
                    <a:lstStyle/>
                    <a:p>
                      <a:pPr marL="0" marR="0">
                        <a:lnSpc>
                          <a:spcPct val="115000"/>
                        </a:lnSpc>
                        <a:spcBef>
                          <a:spcPts val="0"/>
                        </a:spcBef>
                        <a:spcAft>
                          <a:spcPts val="0"/>
                        </a:spcAft>
                      </a:pPr>
                      <a:r>
                        <a:rPr lang="en-US" sz="2000" dirty="0">
                          <a:effectLst/>
                        </a:rPr>
                        <a:t>                  </a:t>
                      </a:r>
                      <a:r>
                        <a:rPr lang="en-US" sz="1400" dirty="0">
                          <a:effectLst/>
                        </a:rPr>
                        <a:t>Neurons    </a:t>
                      </a:r>
                      <a:endParaRPr lang="en-US" sz="1100" dirty="0">
                        <a:effectLst/>
                      </a:endParaRPr>
                    </a:p>
                    <a:p>
                      <a:pPr marL="0" marR="0">
                        <a:lnSpc>
                          <a:spcPct val="115000"/>
                        </a:lnSpc>
                        <a:spcBef>
                          <a:spcPts val="0"/>
                        </a:spcBef>
                        <a:spcAft>
                          <a:spcPts val="0"/>
                        </a:spcAft>
                      </a:pPr>
                      <a:r>
                        <a:rPr lang="en-US" sz="1400" dirty="0">
                          <a:effectLst/>
                        </a:rPr>
                        <a:t>                          per layer  </a:t>
                      </a:r>
                      <a:endParaRPr lang="en-US" sz="1100" dirty="0">
                        <a:effectLst/>
                      </a:endParaRPr>
                    </a:p>
                    <a:p>
                      <a:pPr marL="0" marR="0">
                        <a:lnSpc>
                          <a:spcPct val="115000"/>
                        </a:lnSpc>
                        <a:spcBef>
                          <a:spcPts val="0"/>
                        </a:spcBef>
                        <a:spcAft>
                          <a:spcPts val="0"/>
                        </a:spcAft>
                      </a:pPr>
                      <a:r>
                        <a:rPr lang="en-US" sz="1400" dirty="0">
                          <a:effectLst/>
                        </a:rPr>
                        <a:t>Number</a:t>
                      </a:r>
                      <a:endParaRPr lang="en-US" sz="1100" dirty="0">
                        <a:effectLst/>
                      </a:endParaRPr>
                    </a:p>
                    <a:p>
                      <a:pPr marL="0" marR="0">
                        <a:lnSpc>
                          <a:spcPct val="115000"/>
                        </a:lnSpc>
                        <a:spcBef>
                          <a:spcPts val="0"/>
                        </a:spcBef>
                        <a:spcAft>
                          <a:spcPts val="0"/>
                        </a:spcAft>
                      </a:pPr>
                      <a:r>
                        <a:rPr lang="en-US" sz="1400" dirty="0">
                          <a:effectLst/>
                        </a:rPr>
                        <a:t>of Hidden Layers</a:t>
                      </a:r>
                      <a:endParaRPr lang="en-US" sz="11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dirty="0">
                          <a:effectLst/>
                        </a:rPr>
                        <a:t>5 Neurons</a:t>
                      </a:r>
                      <a:endParaRPr lang="en-US" sz="1100" dirty="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20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50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r>
              <a:tr h="205105">
                <a:tc vMerge="1">
                  <a:txBody>
                    <a:bodyPr/>
                    <a:lstStyle/>
                    <a:p>
                      <a:endParaRPr lang="en-US"/>
                    </a:p>
                  </a:txBody>
                  <a:tcP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1</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88 %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87 %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91 %</a:t>
                      </a:r>
                      <a:endParaRPr lang="en-US" sz="1100" b="1" dirty="0">
                        <a:effectLst/>
                        <a:latin typeface="Calibri"/>
                        <a:ea typeface="Calibri"/>
                        <a:cs typeface="Times New Roman"/>
                      </a:endParaRPr>
                    </a:p>
                  </a:txBody>
                  <a:tcPr marL="68580" marR="68580" marT="0" marB="0" anchor="ctr">
                    <a:solidFill>
                      <a:srgbClr val="FFFF00"/>
                    </a:solidFill>
                  </a:tcPr>
                </a:tc>
              </a:tr>
              <a:tr h="0">
                <a:tc>
                  <a:txBody>
                    <a:bodyPr/>
                    <a:lstStyle/>
                    <a:p>
                      <a:pPr marL="0" marR="0" algn="ctr">
                        <a:lnSpc>
                          <a:spcPct val="115000"/>
                        </a:lnSpc>
                        <a:spcBef>
                          <a:spcPts val="0"/>
                        </a:spcBef>
                        <a:spcAft>
                          <a:spcPts val="0"/>
                        </a:spcAft>
                      </a:pPr>
                      <a:r>
                        <a:rPr lang="en-US" sz="2000">
                          <a:effectLst/>
                        </a:rPr>
                        <a:t>2</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76 %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89 %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88 %</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3</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75 %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83 %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87 %</a:t>
                      </a:r>
                      <a:endParaRPr lang="en-US" sz="1100" dirty="0">
                        <a:effectLst/>
                        <a:latin typeface="Calibri"/>
                        <a:ea typeface="Calibri"/>
                        <a:cs typeface="Times New Roman"/>
                      </a:endParaRPr>
                    </a:p>
                  </a:txBody>
                  <a:tcPr marL="68580" marR="68580" marT="0" marB="0" anchor="ctr"/>
                </a:tc>
              </a:tr>
            </a:tbl>
          </a:graphicData>
        </a:graphic>
      </p:graphicFrame>
      <p:cxnSp>
        <p:nvCxnSpPr>
          <p:cNvPr id="7" name="Straight Connector 6"/>
          <p:cNvCxnSpPr/>
          <p:nvPr/>
        </p:nvCxnSpPr>
        <p:spPr>
          <a:xfrm flipH="1" flipV="1">
            <a:off x="16400565" y="20405427"/>
            <a:ext cx="2330971" cy="11547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5" name="Picture 1" descr="C:\Users\Jason\Documents\Waterloo\4B\ECE 457B\Project\Cohn-Kanade\CK+\ECE457B-Project\Poster Plots\Neurons vs Accuracy Matla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93565" y="17878648"/>
            <a:ext cx="3406205" cy="21736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ason\Documents\Waterloo\4B\ECE 457B\Project\Cohn-Kanade\CK+\ECE457B-Project\Poster Plots\Neurons vs Accuracy.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34638" y="17878648"/>
            <a:ext cx="3406205" cy="2173654"/>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0"/>
          <p:cNvSpPr txBox="1">
            <a:spLocks noChangeArrowheads="1"/>
          </p:cNvSpPr>
          <p:nvPr/>
        </p:nvSpPr>
        <p:spPr bwMode="auto">
          <a:xfrm>
            <a:off x="16815370" y="19531373"/>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endParaRPr lang="en-GB" altLang="en-US" sz="3400" b="1" dirty="0">
              <a:solidFill>
                <a:srgbClr val="000000"/>
              </a:solidFill>
              <a:latin typeface="Georgia" pitchFamily="18" charset="0"/>
            </a:endParaRPr>
          </a:p>
        </p:txBody>
      </p:sp>
      <p:sp>
        <p:nvSpPr>
          <p:cNvPr id="44" name="Text Box 20"/>
          <p:cNvSpPr txBox="1">
            <a:spLocks noChangeArrowheads="1"/>
          </p:cNvSpPr>
          <p:nvPr/>
        </p:nvSpPr>
        <p:spPr bwMode="auto">
          <a:xfrm>
            <a:off x="20526375" y="19531373"/>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a:t>
            </a:r>
            <a:endParaRPr lang="en-GB" altLang="en-US" sz="2800" b="1" dirty="0">
              <a:solidFill>
                <a:srgbClr val="000000"/>
              </a:solidFill>
              <a:latin typeface="Georgia" pitchFamily="18" charset="0"/>
            </a:endParaRPr>
          </a:p>
        </p:txBody>
      </p:sp>
      <p:sp>
        <p:nvSpPr>
          <p:cNvPr id="45" name="Text Box 20"/>
          <p:cNvSpPr txBox="1">
            <a:spLocks noChangeArrowheads="1"/>
          </p:cNvSpPr>
          <p:nvPr/>
        </p:nvSpPr>
        <p:spPr bwMode="auto">
          <a:xfrm>
            <a:off x="16815370" y="17428796"/>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Neurons</a:t>
            </a:r>
            <a:endParaRPr lang="en-GB" altLang="en-US" sz="3200" b="1" dirty="0">
              <a:solidFill>
                <a:srgbClr val="000000"/>
              </a:solidFill>
              <a:latin typeface="Georgia" pitchFamily="18" charset="0"/>
            </a:endParaRPr>
          </a:p>
        </p:txBody>
      </p:sp>
      <p:sp>
        <p:nvSpPr>
          <p:cNvPr id="47" name="Text Box 20"/>
          <p:cNvSpPr txBox="1">
            <a:spLocks noChangeArrowheads="1"/>
          </p:cNvSpPr>
          <p:nvPr/>
        </p:nvSpPr>
        <p:spPr bwMode="auto">
          <a:xfrm>
            <a:off x="16822818" y="20018673"/>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Hidden Layers</a:t>
            </a:r>
            <a:endParaRPr lang="en-GB" altLang="en-US" sz="3200" b="1" dirty="0">
              <a:solidFill>
                <a:srgbClr val="000000"/>
              </a:solidFill>
              <a:latin typeface="Georgia" pitchFamily="18" charset="0"/>
            </a:endParaRPr>
          </a:p>
        </p:txBody>
      </p:sp>
      <p:sp>
        <p:nvSpPr>
          <p:cNvPr id="49" name="Text Box 20"/>
          <p:cNvSpPr txBox="1">
            <a:spLocks noChangeArrowheads="1"/>
          </p:cNvSpPr>
          <p:nvPr/>
        </p:nvSpPr>
        <p:spPr bwMode="auto">
          <a:xfrm>
            <a:off x="16701748" y="13900844"/>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Best Result</a:t>
            </a:r>
            <a:endParaRPr lang="en-GB" altLang="en-US" sz="3200" b="1" dirty="0">
              <a:solidFill>
                <a:srgbClr val="000000"/>
              </a:solidFill>
              <a:latin typeface="Georgia" pitchFamily="18" charset="0"/>
            </a:endParaRPr>
          </a:p>
        </p:txBody>
      </p:sp>
      <p:pic>
        <p:nvPicPr>
          <p:cNvPr id="1030" name="Picture 6" descr="C:\Users\Jason\Documents\Waterloo\4B\ECE 457B\Project\Cohn-Kanade\CK+\ECE457B-Project\Custom Results\Neurons\Plots\Matlab\Matlab20v3.png"/>
          <p:cNvPicPr>
            <a:picLocks noChangeAspect="1" noChangeArrowheads="1"/>
          </p:cNvPicPr>
          <p:nvPr/>
        </p:nvPicPr>
        <p:blipFill rotWithShape="1">
          <a:blip r:embed="rId10">
            <a:extLst>
              <a:ext uri="{28A0092B-C50C-407E-A947-70E740481C1C}">
                <a14:useLocalDpi xmlns:a14="http://schemas.microsoft.com/office/drawing/2010/main" val="0"/>
              </a:ext>
            </a:extLst>
          </a:blip>
          <a:srcRect l="6937" t="50485" r="50000" b="5223"/>
          <a:stretch/>
        </p:blipFill>
        <p:spPr bwMode="auto">
          <a:xfrm>
            <a:off x="17304722" y="14312063"/>
            <a:ext cx="2459653" cy="2529879"/>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0"/>
          <p:cNvSpPr txBox="1">
            <a:spLocks noChangeArrowheads="1"/>
          </p:cNvSpPr>
          <p:nvPr/>
        </p:nvSpPr>
        <p:spPr bwMode="auto">
          <a:xfrm>
            <a:off x="17028433" y="16903118"/>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r>
              <a:rPr lang="en-GB" altLang="en-US" sz="1400" b="1" dirty="0" smtClean="0">
                <a:solidFill>
                  <a:srgbClr val="000000"/>
                </a:solidFill>
                <a:latin typeface="Georgia" pitchFamily="18" charset="0"/>
              </a:rPr>
              <a:t> – 20 Neurons (95.6%)</a:t>
            </a:r>
          </a:p>
        </p:txBody>
      </p:sp>
      <p:sp>
        <p:nvSpPr>
          <p:cNvPr id="53" name="Text Box 20"/>
          <p:cNvSpPr txBox="1">
            <a:spLocks noChangeArrowheads="1"/>
          </p:cNvSpPr>
          <p:nvPr/>
        </p:nvSpPr>
        <p:spPr bwMode="auto">
          <a:xfrm>
            <a:off x="20526375" y="17007096"/>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 – 50 Neurons (90.7%)</a:t>
            </a:r>
            <a:endParaRPr lang="en-GB" altLang="en-US" sz="2800" b="1" dirty="0">
              <a:solidFill>
                <a:srgbClr val="000000"/>
              </a:solidFill>
              <a:latin typeface="Georgia" pitchFamily="18" charset="0"/>
            </a:endParaRPr>
          </a:p>
        </p:txBody>
      </p:sp>
      <p:pic>
        <p:nvPicPr>
          <p:cNvPr id="1031" name="Picture 7" descr="C:\Users\Jason\Documents\Waterloo\4B\ECE 457B\Project\Cohn-Kanade\CK+\ECE457B-Project\Poster Plots\Neurons50-Confusion.png"/>
          <p:cNvPicPr>
            <a:picLocks noChangeAspect="1" noChangeArrowheads="1"/>
          </p:cNvPicPr>
          <p:nvPr/>
        </p:nvPicPr>
        <p:blipFill rotWithShape="1">
          <a:blip r:embed="rId11">
            <a:extLst>
              <a:ext uri="{28A0092B-C50C-407E-A947-70E740481C1C}">
                <a14:useLocalDpi xmlns:a14="http://schemas.microsoft.com/office/drawing/2010/main" val="0"/>
              </a:ext>
            </a:extLst>
          </a:blip>
          <a:srcRect b="1844"/>
          <a:stretch/>
        </p:blipFill>
        <p:spPr bwMode="auto">
          <a:xfrm>
            <a:off x="20716211" y="14287598"/>
            <a:ext cx="2614921" cy="2693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873823643"/>
              </p:ext>
            </p:extLst>
          </p:nvPr>
        </p:nvGraphicFramePr>
        <p:xfrm>
          <a:off x="16551742" y="23209665"/>
          <a:ext cx="7731171" cy="2194560"/>
        </p:xfrm>
        <a:graphic>
          <a:graphicData uri="http://schemas.openxmlformats.org/drawingml/2006/table">
            <a:tbl>
              <a:tblPr firstRow="1" bandRow="1">
                <a:effectLst/>
                <a:tableStyleId>{5C22544A-7EE6-4342-B048-85BDC9FD1C3A}</a:tableStyleId>
              </a:tblPr>
              <a:tblGrid>
                <a:gridCol w="970471"/>
                <a:gridCol w="640080"/>
                <a:gridCol w="809752"/>
                <a:gridCol w="1098868"/>
                <a:gridCol w="792000"/>
                <a:gridCol w="864000"/>
                <a:gridCol w="756000"/>
                <a:gridCol w="864000"/>
                <a:gridCol w="936000"/>
              </a:tblGrid>
              <a:tr h="0">
                <a:tc>
                  <a:txBody>
                    <a:bodyPr/>
                    <a:lstStyle/>
                    <a:p>
                      <a:endParaRPr lang="en-CA" sz="1800" dirty="0">
                        <a:latin typeface="+mn-lt"/>
                      </a:endParaRPr>
                    </a:p>
                  </a:txBody>
                  <a:tcPr>
                    <a:noFill/>
                  </a:tcPr>
                </a:tc>
                <a:tc>
                  <a:txBody>
                    <a:bodyPr/>
                    <a:lstStyle/>
                    <a:p>
                      <a:r>
                        <a:rPr lang="en-CA" sz="1800" dirty="0" smtClean="0">
                          <a:latin typeface="+mn-lt"/>
                        </a:rPr>
                        <a:t>!( )</a:t>
                      </a:r>
                      <a:endParaRPr lang="en-CA" sz="1800" dirty="0">
                        <a:latin typeface="+mn-lt"/>
                      </a:endParaRPr>
                    </a:p>
                  </a:txBody>
                  <a:tcPr>
                    <a:solidFill>
                      <a:schemeClr val="accent1"/>
                    </a:solidFill>
                  </a:tcPr>
                </a:tc>
                <a:tc>
                  <a:txBody>
                    <a:bodyPr/>
                    <a:lstStyle/>
                    <a:p>
                      <a:r>
                        <a:rPr lang="en-CA" sz="1800" baseline="0" dirty="0" smtClean="0">
                          <a:latin typeface="+mn-lt"/>
                        </a:rPr>
                        <a:t>!(Jaw)</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a:t>
                      </a:r>
                      <a:r>
                        <a:rPr lang="en-CA" sz="1800" baseline="0" dirty="0" smtClean="0">
                          <a:latin typeface="+mn-lt"/>
                        </a:rPr>
                        <a:t>Mouth)</a:t>
                      </a:r>
                      <a:endParaRPr lang="en-CA" sz="1800" dirty="0" smtClean="0">
                        <a:latin typeface="+mn-lt"/>
                      </a:endParaRPr>
                    </a:p>
                  </a:txBody>
                  <a:tcPr/>
                </a:tc>
                <a:tc>
                  <a:txBody>
                    <a:bodyPr/>
                    <a:lstStyle/>
                    <a:p>
                      <a:r>
                        <a:rPr lang="en-CA" sz="1800" dirty="0" smtClean="0">
                          <a:latin typeface="+mn-lt"/>
                        </a:rPr>
                        <a:t>!(Jaw, Nose)</a:t>
                      </a:r>
                      <a:endParaRPr lang="en-CA" sz="1800" dirty="0">
                        <a:latin typeface="+mn-lt"/>
                      </a:endParaRPr>
                    </a:p>
                  </a:txBody>
                  <a:tcPr/>
                </a:tc>
                <a:tc>
                  <a:txBody>
                    <a:bodyPr/>
                    <a:lstStyle/>
                    <a:p>
                      <a:r>
                        <a:rPr lang="en-CA" sz="1800" dirty="0" smtClean="0">
                          <a:latin typeface="+mn-lt"/>
                        </a:rPr>
                        <a:t>!(Jaw, Nose, Eye</a:t>
                      </a:r>
                      <a:r>
                        <a:rPr lang="en-CA" sz="1800" baseline="0" dirty="0" smtClean="0">
                          <a:latin typeface="+mn-lt"/>
                        </a:rPr>
                        <a:t> Brows)</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!(Jaw, Nose, Eyes</a:t>
                      </a:r>
                      <a:r>
                        <a:rPr lang="en-CA" sz="1800" baseline="0" dirty="0" smtClean="0">
                          <a:latin typeface="+mn-lt"/>
                        </a:rPr>
                        <a:t>)</a:t>
                      </a:r>
                      <a:endParaRPr lang="en-CA" sz="1800" dirty="0" smtClean="0">
                        <a:latin typeface="+mn-lt"/>
                      </a:endParaRPr>
                    </a:p>
                    <a:p>
                      <a:endParaRPr lang="en-CA" sz="1800" dirty="0">
                        <a:latin typeface="+mn-lt"/>
                      </a:endParaRPr>
                    </a:p>
                  </a:txBody>
                  <a:tcPr/>
                </a:tc>
                <a:tc>
                  <a:txBody>
                    <a:bodyPr/>
                    <a:lstStyle/>
                    <a:p>
                      <a:r>
                        <a:rPr lang="en-CA" sz="1800" dirty="0" smtClean="0">
                          <a:latin typeface="+mn-lt"/>
                        </a:rPr>
                        <a:t>!(Jaw, Nose, Eye</a:t>
                      </a:r>
                      <a:r>
                        <a:rPr lang="en-CA" sz="1800" baseline="0" dirty="0" smtClean="0">
                          <a:latin typeface="+mn-lt"/>
                        </a:rPr>
                        <a:t> Brows, Eyes)</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!(Jaw, Nose,</a:t>
                      </a:r>
                      <a:r>
                        <a:rPr lang="en-CA" sz="1800" baseline="0" dirty="0" smtClean="0">
                          <a:latin typeface="+mn-lt"/>
                        </a:rPr>
                        <a:t> Mouth)</a:t>
                      </a:r>
                      <a:endParaRPr lang="en-CA" sz="1800" dirty="0" smtClean="0">
                        <a:latin typeface="+mn-lt"/>
                      </a:endParaRPr>
                    </a:p>
                  </a:txBody>
                  <a:tcPr/>
                </a:tc>
              </a:tr>
              <a:tr h="0">
                <a:tc>
                  <a:txBody>
                    <a:bodyPr/>
                    <a:lstStyle/>
                    <a:p>
                      <a:r>
                        <a:rPr lang="en-CA" sz="1800" dirty="0" smtClean="0">
                          <a:latin typeface="+mn-lt"/>
                        </a:rPr>
                        <a:t>Training</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84.2</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97.3</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95.9</a:t>
                      </a:r>
                      <a:endParaRPr lang="en-CA" sz="1800" dirty="0">
                        <a:latin typeface="+mn-lt"/>
                      </a:endParaRPr>
                    </a:p>
                  </a:txBody>
                  <a:tcPr/>
                </a:tc>
              </a:tr>
              <a:tr h="0">
                <a:tc>
                  <a:txBody>
                    <a:bodyPr/>
                    <a:lstStyle/>
                    <a:p>
                      <a:r>
                        <a:rPr lang="en-CA" sz="1800" dirty="0" smtClean="0">
                          <a:latin typeface="+mn-lt"/>
                        </a:rPr>
                        <a:t>Testing</a:t>
                      </a:r>
                      <a:endParaRPr lang="en-CA" sz="1800" dirty="0">
                        <a:latin typeface="+mn-lt"/>
                      </a:endParaRPr>
                    </a:p>
                  </a:txBody>
                  <a:tcPr/>
                </a:tc>
                <a:tc>
                  <a:txBody>
                    <a:bodyPr/>
                    <a:lstStyle/>
                    <a:p>
                      <a:r>
                        <a:rPr lang="en-CA" sz="1800" dirty="0" smtClean="0">
                          <a:latin typeface="+mn-lt"/>
                        </a:rPr>
                        <a:t>89.9</a:t>
                      </a:r>
                      <a:endParaRPr lang="en-CA" sz="1800" dirty="0">
                        <a:latin typeface="+mn-lt"/>
                      </a:endParaRPr>
                    </a:p>
                  </a:txBody>
                  <a:tcPr/>
                </a:tc>
                <a:tc>
                  <a:txBody>
                    <a:bodyPr/>
                    <a:lstStyle/>
                    <a:p>
                      <a:r>
                        <a:rPr lang="en-CA" sz="1800" dirty="0" smtClean="0">
                          <a:latin typeface="+mn-lt"/>
                        </a:rPr>
                        <a:t>89.9</a:t>
                      </a:r>
                      <a:endParaRPr lang="en-CA" sz="1800" dirty="0">
                        <a:latin typeface="+mn-lt"/>
                      </a:endParaRPr>
                    </a:p>
                  </a:txBody>
                  <a:tcPr/>
                </a:tc>
                <a:tc>
                  <a:txBody>
                    <a:bodyPr/>
                    <a:lstStyle/>
                    <a:p>
                      <a:r>
                        <a:rPr lang="en-CA" sz="1800" dirty="0" smtClean="0">
                          <a:latin typeface="+mn-lt"/>
                        </a:rPr>
                        <a:t>60.8</a:t>
                      </a:r>
                      <a:endParaRPr lang="en-CA" sz="1800" dirty="0">
                        <a:latin typeface="+mn-lt"/>
                      </a:endParaRPr>
                    </a:p>
                  </a:txBody>
                  <a:tcPr/>
                </a:tc>
                <a:tc>
                  <a:txBody>
                    <a:bodyPr/>
                    <a:lstStyle/>
                    <a:p>
                      <a:r>
                        <a:rPr lang="en-CA" sz="1800" dirty="0" smtClean="0">
                          <a:latin typeface="+mn-lt"/>
                        </a:rPr>
                        <a:t>91.1</a:t>
                      </a:r>
                      <a:endParaRPr lang="en-CA" sz="1800" dirty="0">
                        <a:latin typeface="+mn-lt"/>
                      </a:endParaRPr>
                    </a:p>
                  </a:txBody>
                  <a:tcPr/>
                </a:tc>
                <a:tc>
                  <a:txBody>
                    <a:bodyPr/>
                    <a:lstStyle/>
                    <a:p>
                      <a:r>
                        <a:rPr lang="en-CA" sz="1800" dirty="0" smtClean="0">
                          <a:latin typeface="+mn-lt"/>
                        </a:rPr>
                        <a:t>93.7</a:t>
                      </a:r>
                    </a:p>
                  </a:txBody>
                  <a:tcPr/>
                </a:tc>
                <a:tc>
                  <a:txBody>
                    <a:bodyPr/>
                    <a:lstStyle/>
                    <a:p>
                      <a:r>
                        <a:rPr lang="en-CA" sz="1800" dirty="0" smtClean="0">
                          <a:latin typeface="+mn-lt"/>
                        </a:rPr>
                        <a:t>87.3</a:t>
                      </a:r>
                      <a:endParaRPr lang="en-CA" sz="1800" dirty="0">
                        <a:latin typeface="+mn-lt"/>
                      </a:endParaRPr>
                    </a:p>
                  </a:txBody>
                  <a:tcPr/>
                </a:tc>
                <a:tc>
                  <a:txBody>
                    <a:bodyPr/>
                    <a:lstStyle/>
                    <a:p>
                      <a:r>
                        <a:rPr lang="en-CA" sz="1800" b="1" dirty="0" smtClean="0">
                          <a:latin typeface="+mn-lt"/>
                        </a:rPr>
                        <a:t>93.7</a:t>
                      </a:r>
                    </a:p>
                  </a:txBody>
                  <a:tcPr>
                    <a:solidFill>
                      <a:srgbClr val="FFFF00"/>
                    </a:solidFill>
                  </a:tcPr>
                </a:tc>
                <a:tc>
                  <a:txBody>
                    <a:bodyPr/>
                    <a:lstStyle/>
                    <a:p>
                      <a:r>
                        <a:rPr lang="en-CA" sz="1800" dirty="0" smtClean="0">
                          <a:latin typeface="+mn-lt"/>
                        </a:rPr>
                        <a:t>65.8</a:t>
                      </a:r>
                      <a:endParaRPr lang="en-CA" sz="1800" dirty="0">
                        <a:latin typeface="+mn-lt"/>
                      </a:endParaRPr>
                    </a:p>
                  </a:txBody>
                  <a:tcPr/>
                </a:tc>
              </a:tr>
            </a:tbl>
          </a:graphicData>
        </a:graphic>
      </p:graphicFrame>
      <p:sp>
        <p:nvSpPr>
          <p:cNvPr id="50" name="Text Box 20"/>
          <p:cNvSpPr txBox="1">
            <a:spLocks noChangeArrowheads="1"/>
          </p:cNvSpPr>
          <p:nvPr/>
        </p:nvSpPr>
        <p:spPr bwMode="auto">
          <a:xfrm>
            <a:off x="16607025" y="22715189"/>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Size of Input</a:t>
            </a:r>
            <a:endParaRPr lang="en-GB" altLang="en-US" sz="3200" b="1" dirty="0">
              <a:solidFill>
                <a:srgbClr val="000000"/>
              </a:solidFill>
              <a:latin typeface="Georgia" pitchFamily="18" charset="0"/>
            </a:endParaRPr>
          </a:p>
        </p:txBody>
      </p:sp>
      <p:sp>
        <p:nvSpPr>
          <p:cNvPr id="51" name="TextBox 50"/>
          <p:cNvSpPr txBox="1"/>
          <p:nvPr/>
        </p:nvSpPr>
        <p:spPr>
          <a:xfrm>
            <a:off x="16871546" y="12146584"/>
            <a:ext cx="7940071" cy="1138773"/>
          </a:xfrm>
          <a:prstGeom prst="rect">
            <a:avLst/>
          </a:prstGeom>
          <a:noFill/>
        </p:spPr>
        <p:txBody>
          <a:bodyPr wrap="square" rtlCol="0">
            <a:spAutoFit/>
          </a:bodyPr>
          <a:lstStyle/>
          <a:p>
            <a:pPr marL="457200" indent="-457200">
              <a:buFontTx/>
              <a:buChar char="-"/>
            </a:pPr>
            <a:r>
              <a:rPr lang="en-CA" sz="3400" dirty="0" smtClean="0">
                <a:latin typeface="Georgia" pitchFamily="18" charset="0"/>
              </a:rPr>
              <a:t>Classification Accuracy vs Neurons, Layers, Input Size</a:t>
            </a:r>
            <a:endParaRPr lang="en-CA" sz="3400" dirty="0">
              <a:latin typeface="Georgia" pitchFamily="18" charset="0"/>
            </a:endParaRPr>
          </a:p>
        </p:txBody>
      </p:sp>
      <p:sp>
        <p:nvSpPr>
          <p:cNvPr id="54" name="TextBox 53"/>
          <p:cNvSpPr txBox="1"/>
          <p:nvPr/>
        </p:nvSpPr>
        <p:spPr>
          <a:xfrm>
            <a:off x="996008" y="31435712"/>
            <a:ext cx="23356087" cy="1399614"/>
          </a:xfrm>
          <a:prstGeom prst="rect">
            <a:avLst/>
          </a:prstGeom>
          <a:noFill/>
        </p:spPr>
        <p:txBody>
          <a:bodyPr wrap="square" lIns="349758" tIns="174879" rIns="349758" bIns="174879" rtlCol="0">
            <a:spAutoFit/>
          </a:bodyPr>
          <a:lstStyle/>
          <a:p>
            <a:pPr lvl="0">
              <a:defRPr/>
            </a:pPr>
            <a:r>
              <a:rPr lang="en-CA" sz="3400" dirty="0" smtClean="0">
                <a:solidFill>
                  <a:prstClr val="black"/>
                </a:solidFill>
                <a:latin typeface="Georgia" charset="0"/>
              </a:rPr>
              <a:t>The team was able to achieve a fairly high overall classification rate of over 90% for the 4 emotions. A single hidden layer with 50 neurons provided the best </a:t>
            </a:r>
            <a:r>
              <a:rPr lang="en-CA" sz="3400" smtClean="0">
                <a:solidFill>
                  <a:prstClr val="black"/>
                </a:solidFill>
                <a:latin typeface="Georgia" charset="0"/>
              </a:rPr>
              <a:t>classification results.</a:t>
            </a:r>
            <a:endParaRPr lang="en-US" sz="3400" dirty="0">
              <a:solidFill>
                <a:prstClr val="black"/>
              </a:solidFill>
              <a:latin typeface="Georgia" charset="0"/>
            </a:endParaRPr>
          </a:p>
        </p:txBody>
      </p:sp>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597</Words>
  <Application>Microsoft Office PowerPoint</Application>
  <PresentationFormat>Custom</PresentationFormat>
  <Paragraphs>110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Jason Ku</cp:lastModifiedBy>
  <cp:revision>74</cp:revision>
  <dcterms:created xsi:type="dcterms:W3CDTF">2015-03-23T20:52:18Z</dcterms:created>
  <dcterms:modified xsi:type="dcterms:W3CDTF">2015-03-30T04:57:32Z</dcterms:modified>
</cp:coreProperties>
</file>