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3150" cy="36004500"/>
  <p:notesSz cx="6858000" cy="9144000"/>
  <p:defaultTextStyle>
    <a:defPPr>
      <a:defRPr lang="en-US"/>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04" autoAdjust="0"/>
  </p:normalViewPr>
  <p:slideViewPr>
    <p:cSldViewPr>
      <p:cViewPr varScale="1">
        <p:scale>
          <a:sx n="29" d="100"/>
          <a:sy n="29" d="100"/>
        </p:scale>
        <p:origin x="-4098" y="-72"/>
      </p:cViewPr>
      <p:guideLst>
        <p:guide orient="horz" pos="11340"/>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4A4C3-A289-4D72-9861-4787C554DB7F}" type="datetimeFigureOut">
              <a:rPr lang="en-CA" smtClean="0"/>
              <a:t>2015-03-30</a:t>
            </a:fld>
            <a:endParaRPr lang="en-CA"/>
          </a:p>
        </p:txBody>
      </p:sp>
      <p:sp>
        <p:nvSpPr>
          <p:cNvPr id="4" name="Slide Image Placeholder 3"/>
          <p:cNvSpPr>
            <a:spLocks noGrp="1" noRot="1" noChangeAspect="1"/>
          </p:cNvSpPr>
          <p:nvPr>
            <p:ph type="sldImg" idx="2"/>
          </p:nvPr>
        </p:nvSpPr>
        <p:spPr>
          <a:xfrm>
            <a:off x="2228850" y="685800"/>
            <a:ext cx="24003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BD2832-ABEF-4ECB-A777-6D722872DA6D}" type="slidenum">
              <a:rPr lang="en-CA" smtClean="0"/>
              <a:t>‹#›</a:t>
            </a:fld>
            <a:endParaRPr lang="en-CA"/>
          </a:p>
        </p:txBody>
      </p:sp>
    </p:spTree>
    <p:extLst>
      <p:ext uri="{BB962C8B-B14F-4D97-AF65-F5344CB8AC3E}">
        <p14:creationId xmlns:p14="http://schemas.microsoft.com/office/powerpoint/2010/main" val="1284312427"/>
      </p:ext>
    </p:extLst>
  </p:cSld>
  <p:clrMap bg1="lt1" tx1="dk1" bg2="lt2" tx2="dk2" accent1="accent1" accent2="accent2" accent3="accent3" accent4="accent4" accent5="accent5" accent6="accent6" hlink="hlink" folHlink="folHlink"/>
  <p:notesStyle>
    <a:lvl1pPr marL="0" algn="l" defTabSz="3497580" rtl="0" eaLnBrk="1" latinLnBrk="0" hangingPunct="1">
      <a:defRPr sz="4600" kern="1200">
        <a:solidFill>
          <a:schemeClr val="tx1"/>
        </a:solidFill>
        <a:latin typeface="+mn-lt"/>
        <a:ea typeface="+mn-ea"/>
        <a:cs typeface="+mn-cs"/>
      </a:defRPr>
    </a:lvl1pPr>
    <a:lvl2pPr marL="1748790" algn="l" defTabSz="3497580" rtl="0" eaLnBrk="1" latinLnBrk="0" hangingPunct="1">
      <a:defRPr sz="4600" kern="1200">
        <a:solidFill>
          <a:schemeClr val="tx1"/>
        </a:solidFill>
        <a:latin typeface="+mn-lt"/>
        <a:ea typeface="+mn-ea"/>
        <a:cs typeface="+mn-cs"/>
      </a:defRPr>
    </a:lvl2pPr>
    <a:lvl3pPr marL="3497580" algn="l" defTabSz="3497580" rtl="0" eaLnBrk="1" latinLnBrk="0" hangingPunct="1">
      <a:defRPr sz="4600" kern="1200">
        <a:solidFill>
          <a:schemeClr val="tx1"/>
        </a:solidFill>
        <a:latin typeface="+mn-lt"/>
        <a:ea typeface="+mn-ea"/>
        <a:cs typeface="+mn-cs"/>
      </a:defRPr>
    </a:lvl3pPr>
    <a:lvl4pPr marL="5246370" algn="l" defTabSz="3497580" rtl="0" eaLnBrk="1" latinLnBrk="0" hangingPunct="1">
      <a:defRPr sz="4600" kern="1200">
        <a:solidFill>
          <a:schemeClr val="tx1"/>
        </a:solidFill>
        <a:latin typeface="+mn-lt"/>
        <a:ea typeface="+mn-ea"/>
        <a:cs typeface="+mn-cs"/>
      </a:defRPr>
    </a:lvl4pPr>
    <a:lvl5pPr marL="6995160" algn="l" defTabSz="3497580" rtl="0" eaLnBrk="1" latinLnBrk="0" hangingPunct="1">
      <a:defRPr sz="4600" kern="1200">
        <a:solidFill>
          <a:schemeClr val="tx1"/>
        </a:solidFill>
        <a:latin typeface="+mn-lt"/>
        <a:ea typeface="+mn-ea"/>
        <a:cs typeface="+mn-cs"/>
      </a:defRPr>
    </a:lvl5pPr>
    <a:lvl6pPr marL="8743950" algn="l" defTabSz="3497580" rtl="0" eaLnBrk="1" latinLnBrk="0" hangingPunct="1">
      <a:defRPr sz="4600" kern="1200">
        <a:solidFill>
          <a:schemeClr val="tx1"/>
        </a:solidFill>
        <a:latin typeface="+mn-lt"/>
        <a:ea typeface="+mn-ea"/>
        <a:cs typeface="+mn-cs"/>
      </a:defRPr>
    </a:lvl6pPr>
    <a:lvl7pPr marL="10492740" algn="l" defTabSz="3497580" rtl="0" eaLnBrk="1" latinLnBrk="0" hangingPunct="1">
      <a:defRPr sz="4600" kern="1200">
        <a:solidFill>
          <a:schemeClr val="tx1"/>
        </a:solidFill>
        <a:latin typeface="+mn-lt"/>
        <a:ea typeface="+mn-ea"/>
        <a:cs typeface="+mn-cs"/>
      </a:defRPr>
    </a:lvl7pPr>
    <a:lvl8pPr marL="12241530" algn="l" defTabSz="3497580" rtl="0" eaLnBrk="1" latinLnBrk="0" hangingPunct="1">
      <a:defRPr sz="4600" kern="1200">
        <a:solidFill>
          <a:schemeClr val="tx1"/>
        </a:solidFill>
        <a:latin typeface="+mn-lt"/>
        <a:ea typeface="+mn-ea"/>
        <a:cs typeface="+mn-cs"/>
      </a:defRPr>
    </a:lvl8pPr>
    <a:lvl9pPr marL="13990320" algn="l" defTabSz="3497580" rtl="0" eaLnBrk="1" latinLnBrk="0" hangingPunct="1">
      <a:defRPr sz="4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2228850" y="695325"/>
            <a:ext cx="2400300" cy="3429000"/>
          </a:xfrm>
          <a:solidFill>
            <a:srgbClr val="FFFFFF"/>
          </a:solidFill>
          <a:ln>
            <a:solidFill>
              <a:srgbClr val="000000"/>
            </a:solidFill>
            <a:miter lim="800000"/>
            <a:headEnd/>
            <a:tailEnd/>
          </a:ln>
        </p:spPr>
      </p:sp>
      <p:sp>
        <p:nvSpPr>
          <p:cNvPr id="409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236" y="11184734"/>
            <a:ext cx="21422678" cy="7717631"/>
          </a:xfrm>
        </p:spPr>
        <p:txBody>
          <a:bodyPr/>
          <a:lstStyle/>
          <a:p>
            <a:r>
              <a:rPr lang="en-US" smtClean="0"/>
              <a:t>Click to edit Master title style</a:t>
            </a:r>
            <a:endParaRPr lang="en-CA"/>
          </a:p>
        </p:txBody>
      </p:sp>
      <p:sp>
        <p:nvSpPr>
          <p:cNvPr id="3" name="Subtitle 2"/>
          <p:cNvSpPr>
            <a:spLocks noGrp="1"/>
          </p:cNvSpPr>
          <p:nvPr>
            <p:ph type="subTitle" idx="1"/>
          </p:nvPr>
        </p:nvSpPr>
        <p:spPr>
          <a:xfrm>
            <a:off x="3780473" y="20402550"/>
            <a:ext cx="17642205" cy="9201150"/>
          </a:xfrm>
        </p:spPr>
        <p:txBody>
          <a:bodyPr/>
          <a:lstStyle>
            <a:lvl1pPr marL="0" indent="0" algn="ctr">
              <a:buNone/>
              <a:defRPr>
                <a:solidFill>
                  <a:schemeClr val="tx1">
                    <a:tint val="75000"/>
                  </a:schemeClr>
                </a:solidFill>
              </a:defRPr>
            </a:lvl1pPr>
            <a:lvl2pPr marL="1748790" indent="0" algn="ctr">
              <a:buNone/>
              <a:defRPr>
                <a:solidFill>
                  <a:schemeClr val="tx1">
                    <a:tint val="75000"/>
                  </a:schemeClr>
                </a:solidFill>
              </a:defRPr>
            </a:lvl2pPr>
            <a:lvl3pPr marL="3497580" indent="0" algn="ctr">
              <a:buNone/>
              <a:defRPr>
                <a:solidFill>
                  <a:schemeClr val="tx1">
                    <a:tint val="75000"/>
                  </a:schemeClr>
                </a:solidFill>
              </a:defRPr>
            </a:lvl3pPr>
            <a:lvl4pPr marL="5246370" indent="0" algn="ctr">
              <a:buNone/>
              <a:defRPr>
                <a:solidFill>
                  <a:schemeClr val="tx1">
                    <a:tint val="75000"/>
                  </a:schemeClr>
                </a:solidFill>
              </a:defRPr>
            </a:lvl4pPr>
            <a:lvl5pPr marL="6995160" indent="0" algn="ctr">
              <a:buNone/>
              <a:defRPr>
                <a:solidFill>
                  <a:schemeClr val="tx1">
                    <a:tint val="75000"/>
                  </a:schemeClr>
                </a:solidFill>
              </a:defRPr>
            </a:lvl5pPr>
            <a:lvl6pPr marL="8743950" indent="0" algn="ctr">
              <a:buNone/>
              <a:defRPr>
                <a:solidFill>
                  <a:schemeClr val="tx1">
                    <a:tint val="75000"/>
                  </a:schemeClr>
                </a:solidFill>
              </a:defRPr>
            </a:lvl6pPr>
            <a:lvl7pPr marL="10492740" indent="0" algn="ctr">
              <a:buNone/>
              <a:defRPr>
                <a:solidFill>
                  <a:schemeClr val="tx1">
                    <a:tint val="75000"/>
                  </a:schemeClr>
                </a:solidFill>
              </a:defRPr>
            </a:lvl7pPr>
            <a:lvl8pPr marL="12241530" indent="0" algn="ctr">
              <a:buNone/>
              <a:defRPr>
                <a:solidFill>
                  <a:schemeClr val="tx1">
                    <a:tint val="75000"/>
                  </a:schemeClr>
                </a:solidFill>
              </a:defRPr>
            </a:lvl8pPr>
            <a:lvl9pPr marL="1399032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72658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277995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284" y="1441852"/>
            <a:ext cx="5670709" cy="30720506"/>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260157" y="1441852"/>
            <a:ext cx="16592074" cy="307205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279985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55597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875" y="23136228"/>
            <a:ext cx="21422678" cy="7150894"/>
          </a:xfrm>
        </p:spPr>
        <p:txBody>
          <a:bodyPr anchor="t"/>
          <a:lstStyle>
            <a:lvl1pPr algn="l">
              <a:defRPr sz="15300" b="1" cap="all"/>
            </a:lvl1pPr>
          </a:lstStyle>
          <a:p>
            <a:r>
              <a:rPr lang="en-US" smtClean="0"/>
              <a:t>Click to edit Master title style</a:t>
            </a:r>
            <a:endParaRPr lang="en-CA"/>
          </a:p>
        </p:txBody>
      </p:sp>
      <p:sp>
        <p:nvSpPr>
          <p:cNvPr id="3" name="Text Placeholder 2"/>
          <p:cNvSpPr>
            <a:spLocks noGrp="1"/>
          </p:cNvSpPr>
          <p:nvPr>
            <p:ph type="body" idx="1"/>
          </p:nvPr>
        </p:nvSpPr>
        <p:spPr>
          <a:xfrm>
            <a:off x="1990875" y="15260246"/>
            <a:ext cx="21422678" cy="7875982"/>
          </a:xfrm>
        </p:spPr>
        <p:txBody>
          <a:bodyPr anchor="b"/>
          <a:lstStyle>
            <a:lvl1pPr marL="0" indent="0">
              <a:buNone/>
              <a:defRPr sz="7700">
                <a:solidFill>
                  <a:schemeClr val="tx1">
                    <a:tint val="75000"/>
                  </a:schemeClr>
                </a:solidFill>
              </a:defRPr>
            </a:lvl1pPr>
            <a:lvl2pPr marL="1748790" indent="0">
              <a:buNone/>
              <a:defRPr sz="6900">
                <a:solidFill>
                  <a:schemeClr val="tx1">
                    <a:tint val="75000"/>
                  </a:schemeClr>
                </a:solidFill>
              </a:defRPr>
            </a:lvl2pPr>
            <a:lvl3pPr marL="3497580" indent="0">
              <a:buNone/>
              <a:defRPr sz="6100">
                <a:solidFill>
                  <a:schemeClr val="tx1">
                    <a:tint val="75000"/>
                  </a:schemeClr>
                </a:solidFill>
              </a:defRPr>
            </a:lvl3pPr>
            <a:lvl4pPr marL="5246370" indent="0">
              <a:buNone/>
              <a:defRPr sz="5400">
                <a:solidFill>
                  <a:schemeClr val="tx1">
                    <a:tint val="75000"/>
                  </a:schemeClr>
                </a:solidFill>
              </a:defRPr>
            </a:lvl4pPr>
            <a:lvl5pPr marL="6995160" indent="0">
              <a:buNone/>
              <a:defRPr sz="5400">
                <a:solidFill>
                  <a:schemeClr val="tx1">
                    <a:tint val="75000"/>
                  </a:schemeClr>
                </a:solidFill>
              </a:defRPr>
            </a:lvl5pPr>
            <a:lvl6pPr marL="8743950" indent="0">
              <a:buNone/>
              <a:defRPr sz="5400">
                <a:solidFill>
                  <a:schemeClr val="tx1">
                    <a:tint val="75000"/>
                  </a:schemeClr>
                </a:solidFill>
              </a:defRPr>
            </a:lvl6pPr>
            <a:lvl7pPr marL="10492740" indent="0">
              <a:buNone/>
              <a:defRPr sz="5400">
                <a:solidFill>
                  <a:schemeClr val="tx1">
                    <a:tint val="75000"/>
                  </a:schemeClr>
                </a:solidFill>
              </a:defRPr>
            </a:lvl7pPr>
            <a:lvl8pPr marL="12241530" indent="0">
              <a:buNone/>
              <a:defRPr sz="5400">
                <a:solidFill>
                  <a:schemeClr val="tx1">
                    <a:tint val="75000"/>
                  </a:schemeClr>
                </a:solidFill>
              </a:defRPr>
            </a:lvl8pPr>
            <a:lvl9pPr marL="13990320" indent="0">
              <a:buNone/>
              <a:defRPr sz="5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B528B6-DD0A-490A-AAD2-0ED7D01D0A4A}" type="datetimeFigureOut">
              <a:rPr lang="en-CA" smtClean="0"/>
              <a:t>2015-03-30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4094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260158" y="8401053"/>
            <a:ext cx="11131391" cy="23761306"/>
          </a:xfrm>
        </p:spPr>
        <p:txBody>
          <a:bodyPr/>
          <a:lstStyle>
            <a:lvl1pPr>
              <a:defRPr sz="10700"/>
            </a:lvl1pPr>
            <a:lvl2pPr>
              <a:defRPr sz="9200"/>
            </a:lvl2pPr>
            <a:lvl3pPr>
              <a:defRPr sz="77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12811601" y="8401053"/>
            <a:ext cx="11131391" cy="23761306"/>
          </a:xfrm>
        </p:spPr>
        <p:txBody>
          <a:bodyPr/>
          <a:lstStyle>
            <a:lvl1pPr>
              <a:defRPr sz="10700"/>
            </a:lvl1pPr>
            <a:lvl2pPr>
              <a:defRPr sz="9200"/>
            </a:lvl2pPr>
            <a:lvl3pPr>
              <a:defRPr sz="77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C5B528B6-DD0A-490A-AAD2-0ED7D01D0A4A}" type="datetimeFigureOut">
              <a:rPr lang="en-CA" smtClean="0"/>
              <a:t>2015-03-30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29038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1260158" y="8059343"/>
            <a:ext cx="11135768" cy="3358751"/>
          </a:xfrm>
        </p:spPr>
        <p:txBody>
          <a:bodyPr anchor="b"/>
          <a:lstStyle>
            <a:lvl1pPr marL="0" indent="0">
              <a:buNone/>
              <a:defRPr sz="9200" b="1"/>
            </a:lvl1pPr>
            <a:lvl2pPr marL="1748790" indent="0">
              <a:buNone/>
              <a:defRPr sz="7700" b="1"/>
            </a:lvl2pPr>
            <a:lvl3pPr marL="3497580" indent="0">
              <a:buNone/>
              <a:defRPr sz="6900" b="1"/>
            </a:lvl3pPr>
            <a:lvl4pPr marL="5246370" indent="0">
              <a:buNone/>
              <a:defRPr sz="6100" b="1"/>
            </a:lvl4pPr>
            <a:lvl5pPr marL="6995160" indent="0">
              <a:buNone/>
              <a:defRPr sz="6100" b="1"/>
            </a:lvl5pPr>
            <a:lvl6pPr marL="8743950" indent="0">
              <a:buNone/>
              <a:defRPr sz="6100" b="1"/>
            </a:lvl6pPr>
            <a:lvl7pPr marL="10492740" indent="0">
              <a:buNone/>
              <a:defRPr sz="6100" b="1"/>
            </a:lvl7pPr>
            <a:lvl8pPr marL="12241530" indent="0">
              <a:buNone/>
              <a:defRPr sz="6100" b="1"/>
            </a:lvl8pPr>
            <a:lvl9pPr marL="13990320" indent="0">
              <a:buNone/>
              <a:defRPr sz="6100" b="1"/>
            </a:lvl9pPr>
          </a:lstStyle>
          <a:p>
            <a:pPr lvl="0"/>
            <a:r>
              <a:rPr lang="en-US" smtClean="0"/>
              <a:t>Click to edit Master text styles</a:t>
            </a:r>
          </a:p>
        </p:txBody>
      </p:sp>
      <p:sp>
        <p:nvSpPr>
          <p:cNvPr id="4" name="Content Placeholder 3"/>
          <p:cNvSpPr>
            <a:spLocks noGrp="1"/>
          </p:cNvSpPr>
          <p:nvPr>
            <p:ph sz="half" idx="2"/>
          </p:nvPr>
        </p:nvSpPr>
        <p:spPr>
          <a:xfrm>
            <a:off x="1260158" y="11418094"/>
            <a:ext cx="11135768" cy="20744262"/>
          </a:xfrm>
        </p:spPr>
        <p:txBody>
          <a:bodyPr/>
          <a:lstStyle>
            <a:lvl1pPr>
              <a:defRPr sz="9200"/>
            </a:lvl1pPr>
            <a:lvl2pPr>
              <a:defRPr sz="77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12802852" y="8059343"/>
            <a:ext cx="11140142" cy="3358751"/>
          </a:xfrm>
        </p:spPr>
        <p:txBody>
          <a:bodyPr anchor="b"/>
          <a:lstStyle>
            <a:lvl1pPr marL="0" indent="0">
              <a:buNone/>
              <a:defRPr sz="9200" b="1"/>
            </a:lvl1pPr>
            <a:lvl2pPr marL="1748790" indent="0">
              <a:buNone/>
              <a:defRPr sz="7700" b="1"/>
            </a:lvl2pPr>
            <a:lvl3pPr marL="3497580" indent="0">
              <a:buNone/>
              <a:defRPr sz="6900" b="1"/>
            </a:lvl3pPr>
            <a:lvl4pPr marL="5246370" indent="0">
              <a:buNone/>
              <a:defRPr sz="6100" b="1"/>
            </a:lvl4pPr>
            <a:lvl5pPr marL="6995160" indent="0">
              <a:buNone/>
              <a:defRPr sz="6100" b="1"/>
            </a:lvl5pPr>
            <a:lvl6pPr marL="8743950" indent="0">
              <a:buNone/>
              <a:defRPr sz="6100" b="1"/>
            </a:lvl6pPr>
            <a:lvl7pPr marL="10492740" indent="0">
              <a:buNone/>
              <a:defRPr sz="6100" b="1"/>
            </a:lvl7pPr>
            <a:lvl8pPr marL="12241530" indent="0">
              <a:buNone/>
              <a:defRPr sz="6100" b="1"/>
            </a:lvl8pPr>
            <a:lvl9pPr marL="13990320" indent="0">
              <a:buNone/>
              <a:defRPr sz="6100" b="1"/>
            </a:lvl9pPr>
          </a:lstStyle>
          <a:p>
            <a:pPr lvl="0"/>
            <a:r>
              <a:rPr lang="en-US" smtClean="0"/>
              <a:t>Click to edit Master text styles</a:t>
            </a:r>
          </a:p>
        </p:txBody>
      </p:sp>
      <p:sp>
        <p:nvSpPr>
          <p:cNvPr id="6" name="Content Placeholder 5"/>
          <p:cNvSpPr>
            <a:spLocks noGrp="1"/>
          </p:cNvSpPr>
          <p:nvPr>
            <p:ph sz="quarter" idx="4"/>
          </p:nvPr>
        </p:nvSpPr>
        <p:spPr>
          <a:xfrm>
            <a:off x="12802852" y="11418094"/>
            <a:ext cx="11140142" cy="20744262"/>
          </a:xfrm>
        </p:spPr>
        <p:txBody>
          <a:bodyPr/>
          <a:lstStyle>
            <a:lvl1pPr>
              <a:defRPr sz="9200"/>
            </a:lvl1pPr>
            <a:lvl2pPr>
              <a:defRPr sz="77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5B528B6-DD0A-490A-AAD2-0ED7D01D0A4A}" type="datetimeFigureOut">
              <a:rPr lang="en-CA" smtClean="0"/>
              <a:t>2015-03-30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22685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C5B528B6-DD0A-490A-AAD2-0ED7D01D0A4A}" type="datetimeFigureOut">
              <a:rPr lang="en-CA" smtClean="0"/>
              <a:t>2015-03-30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34063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528B6-DD0A-490A-AAD2-0ED7D01D0A4A}" type="datetimeFigureOut">
              <a:rPr lang="en-CA" smtClean="0"/>
              <a:t>2015-03-30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4394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159" y="1433512"/>
            <a:ext cx="8291663" cy="6100763"/>
          </a:xfrm>
        </p:spPr>
        <p:txBody>
          <a:bodyPr anchor="b"/>
          <a:lstStyle>
            <a:lvl1pPr algn="l">
              <a:defRPr sz="7700" b="1"/>
            </a:lvl1pPr>
          </a:lstStyle>
          <a:p>
            <a:r>
              <a:rPr lang="en-US" smtClean="0"/>
              <a:t>Click to edit Master title style</a:t>
            </a:r>
            <a:endParaRPr lang="en-CA"/>
          </a:p>
        </p:txBody>
      </p:sp>
      <p:sp>
        <p:nvSpPr>
          <p:cNvPr id="3" name="Content Placeholder 2"/>
          <p:cNvSpPr>
            <a:spLocks noGrp="1"/>
          </p:cNvSpPr>
          <p:nvPr>
            <p:ph idx="1"/>
          </p:nvPr>
        </p:nvSpPr>
        <p:spPr>
          <a:xfrm>
            <a:off x="9853732" y="1433515"/>
            <a:ext cx="14089261" cy="30728843"/>
          </a:xfrm>
        </p:spPr>
        <p:txBody>
          <a:bodyPr/>
          <a:lstStyle>
            <a:lvl1pPr>
              <a:defRPr sz="12200"/>
            </a:lvl1pPr>
            <a:lvl2pPr>
              <a:defRPr sz="10700"/>
            </a:lvl2pPr>
            <a:lvl3pPr>
              <a:defRPr sz="92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1260159" y="7534278"/>
            <a:ext cx="8291663" cy="24628081"/>
          </a:xfrm>
        </p:spPr>
        <p:txBody>
          <a:bodyPr/>
          <a:lstStyle>
            <a:lvl1pPr marL="0" indent="0">
              <a:buNone/>
              <a:defRPr sz="5400"/>
            </a:lvl1pPr>
            <a:lvl2pPr marL="1748790" indent="0">
              <a:buNone/>
              <a:defRPr sz="4600"/>
            </a:lvl2pPr>
            <a:lvl3pPr marL="3497580" indent="0">
              <a:buNone/>
              <a:defRPr sz="3800"/>
            </a:lvl3pPr>
            <a:lvl4pPr marL="5246370" indent="0">
              <a:buNone/>
              <a:defRPr sz="3400"/>
            </a:lvl4pPr>
            <a:lvl5pPr marL="6995160" indent="0">
              <a:buNone/>
              <a:defRPr sz="3400"/>
            </a:lvl5pPr>
            <a:lvl6pPr marL="8743950" indent="0">
              <a:buNone/>
              <a:defRPr sz="3400"/>
            </a:lvl6pPr>
            <a:lvl7pPr marL="10492740" indent="0">
              <a:buNone/>
              <a:defRPr sz="3400"/>
            </a:lvl7pPr>
            <a:lvl8pPr marL="12241530" indent="0">
              <a:buNone/>
              <a:defRPr sz="3400"/>
            </a:lvl8pPr>
            <a:lvl9pPr marL="13990320"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528B6-DD0A-490A-AAD2-0ED7D01D0A4A}" type="datetimeFigureOut">
              <a:rPr lang="en-CA" smtClean="0"/>
              <a:t>2015-03-30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401356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9994" y="25203150"/>
            <a:ext cx="15121890" cy="2975375"/>
          </a:xfrm>
        </p:spPr>
        <p:txBody>
          <a:bodyPr anchor="b"/>
          <a:lstStyle>
            <a:lvl1pPr algn="l">
              <a:defRPr sz="7700" b="1"/>
            </a:lvl1pPr>
          </a:lstStyle>
          <a:p>
            <a:r>
              <a:rPr lang="en-US" smtClean="0"/>
              <a:t>Click to edit Master title style</a:t>
            </a:r>
            <a:endParaRPr lang="en-CA"/>
          </a:p>
        </p:txBody>
      </p:sp>
      <p:sp>
        <p:nvSpPr>
          <p:cNvPr id="3" name="Picture Placeholder 2"/>
          <p:cNvSpPr>
            <a:spLocks noGrp="1"/>
          </p:cNvSpPr>
          <p:nvPr>
            <p:ph type="pic" idx="1"/>
          </p:nvPr>
        </p:nvSpPr>
        <p:spPr>
          <a:xfrm>
            <a:off x="4939994" y="3217069"/>
            <a:ext cx="15121890" cy="21602700"/>
          </a:xfrm>
        </p:spPr>
        <p:txBody>
          <a:bodyPr/>
          <a:lstStyle>
            <a:lvl1pPr marL="0" indent="0">
              <a:buNone/>
              <a:defRPr sz="12200"/>
            </a:lvl1pPr>
            <a:lvl2pPr marL="1748790" indent="0">
              <a:buNone/>
              <a:defRPr sz="10700"/>
            </a:lvl2pPr>
            <a:lvl3pPr marL="3497580" indent="0">
              <a:buNone/>
              <a:defRPr sz="9200"/>
            </a:lvl3pPr>
            <a:lvl4pPr marL="5246370" indent="0">
              <a:buNone/>
              <a:defRPr sz="7700"/>
            </a:lvl4pPr>
            <a:lvl5pPr marL="6995160" indent="0">
              <a:buNone/>
              <a:defRPr sz="7700"/>
            </a:lvl5pPr>
            <a:lvl6pPr marL="8743950" indent="0">
              <a:buNone/>
              <a:defRPr sz="7700"/>
            </a:lvl6pPr>
            <a:lvl7pPr marL="10492740" indent="0">
              <a:buNone/>
              <a:defRPr sz="7700"/>
            </a:lvl7pPr>
            <a:lvl8pPr marL="12241530" indent="0">
              <a:buNone/>
              <a:defRPr sz="7700"/>
            </a:lvl8pPr>
            <a:lvl9pPr marL="13990320" indent="0">
              <a:buNone/>
              <a:defRPr sz="7700"/>
            </a:lvl9pPr>
          </a:lstStyle>
          <a:p>
            <a:endParaRPr lang="en-CA"/>
          </a:p>
        </p:txBody>
      </p:sp>
      <p:sp>
        <p:nvSpPr>
          <p:cNvPr id="4" name="Text Placeholder 3"/>
          <p:cNvSpPr>
            <a:spLocks noGrp="1"/>
          </p:cNvSpPr>
          <p:nvPr>
            <p:ph type="body" sz="half" idx="2"/>
          </p:nvPr>
        </p:nvSpPr>
        <p:spPr>
          <a:xfrm>
            <a:off x="4939994" y="28178524"/>
            <a:ext cx="15121890" cy="4225526"/>
          </a:xfrm>
        </p:spPr>
        <p:txBody>
          <a:bodyPr/>
          <a:lstStyle>
            <a:lvl1pPr marL="0" indent="0">
              <a:buNone/>
              <a:defRPr sz="5400"/>
            </a:lvl1pPr>
            <a:lvl2pPr marL="1748790" indent="0">
              <a:buNone/>
              <a:defRPr sz="4600"/>
            </a:lvl2pPr>
            <a:lvl3pPr marL="3497580" indent="0">
              <a:buNone/>
              <a:defRPr sz="3800"/>
            </a:lvl3pPr>
            <a:lvl4pPr marL="5246370" indent="0">
              <a:buNone/>
              <a:defRPr sz="3400"/>
            </a:lvl4pPr>
            <a:lvl5pPr marL="6995160" indent="0">
              <a:buNone/>
              <a:defRPr sz="3400"/>
            </a:lvl5pPr>
            <a:lvl6pPr marL="8743950" indent="0">
              <a:buNone/>
              <a:defRPr sz="3400"/>
            </a:lvl6pPr>
            <a:lvl7pPr marL="10492740" indent="0">
              <a:buNone/>
              <a:defRPr sz="3400"/>
            </a:lvl7pPr>
            <a:lvl8pPr marL="12241530" indent="0">
              <a:buNone/>
              <a:defRPr sz="3400"/>
            </a:lvl8pPr>
            <a:lvl9pPr marL="13990320"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528B6-DD0A-490A-AAD2-0ED7D01D0A4A}" type="datetimeFigureOut">
              <a:rPr lang="en-CA" smtClean="0"/>
              <a:t>2015-03-30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70405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0158" y="1441850"/>
            <a:ext cx="22682835" cy="6000750"/>
          </a:xfrm>
          <a:prstGeom prst="rect">
            <a:avLst/>
          </a:prstGeom>
        </p:spPr>
        <p:txBody>
          <a:bodyPr vert="horz" lIns="349758" tIns="174879" rIns="349758" bIns="174879"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1260158" y="8401053"/>
            <a:ext cx="22682835" cy="23761306"/>
          </a:xfrm>
          <a:prstGeom prst="rect">
            <a:avLst/>
          </a:prstGeom>
        </p:spPr>
        <p:txBody>
          <a:bodyPr vert="horz" lIns="349758" tIns="174879" rIns="349758" bIns="1748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1260158" y="33370840"/>
            <a:ext cx="5880735" cy="1916906"/>
          </a:xfrm>
          <a:prstGeom prst="rect">
            <a:avLst/>
          </a:prstGeom>
        </p:spPr>
        <p:txBody>
          <a:bodyPr vert="horz" lIns="349758" tIns="174879" rIns="349758" bIns="174879" rtlCol="0" anchor="ctr"/>
          <a:lstStyle>
            <a:lvl1pPr algn="l">
              <a:defRPr sz="4600">
                <a:solidFill>
                  <a:schemeClr val="tx1">
                    <a:tint val="75000"/>
                  </a:schemeClr>
                </a:solidFill>
              </a:defRPr>
            </a:lvl1pPr>
          </a:lstStyle>
          <a:p>
            <a:fld id="{C5B528B6-DD0A-490A-AAD2-0ED7D01D0A4A}" type="datetimeFigureOut">
              <a:rPr lang="en-CA" smtClean="0"/>
              <a:t>2015-03-30</a:t>
            </a:fld>
            <a:endParaRPr lang="en-CA"/>
          </a:p>
        </p:txBody>
      </p:sp>
      <p:sp>
        <p:nvSpPr>
          <p:cNvPr id="5" name="Footer Placeholder 4"/>
          <p:cNvSpPr>
            <a:spLocks noGrp="1"/>
          </p:cNvSpPr>
          <p:nvPr>
            <p:ph type="ftr" sz="quarter" idx="3"/>
          </p:nvPr>
        </p:nvSpPr>
        <p:spPr>
          <a:xfrm>
            <a:off x="8611076" y="33370840"/>
            <a:ext cx="7980998" cy="1916906"/>
          </a:xfrm>
          <a:prstGeom prst="rect">
            <a:avLst/>
          </a:prstGeom>
        </p:spPr>
        <p:txBody>
          <a:bodyPr vert="horz" lIns="349758" tIns="174879" rIns="349758" bIns="174879" rtlCol="0" anchor="ctr"/>
          <a:lstStyle>
            <a:lvl1pPr algn="ctr">
              <a:defRPr sz="46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8062258" y="33370840"/>
            <a:ext cx="5880735" cy="1916906"/>
          </a:xfrm>
          <a:prstGeom prst="rect">
            <a:avLst/>
          </a:prstGeom>
        </p:spPr>
        <p:txBody>
          <a:bodyPr vert="horz" lIns="349758" tIns="174879" rIns="349758" bIns="174879" rtlCol="0" anchor="ctr"/>
          <a:lstStyle>
            <a:lvl1pPr algn="r">
              <a:defRPr sz="4600">
                <a:solidFill>
                  <a:schemeClr val="tx1">
                    <a:tint val="75000"/>
                  </a:schemeClr>
                </a:solidFill>
              </a:defRPr>
            </a:lvl1pPr>
          </a:lstStyle>
          <a:p>
            <a:fld id="{55D32644-C01F-4C04-BC3D-EEC2F99493D8}" type="slidenum">
              <a:rPr lang="en-CA" smtClean="0"/>
              <a:t>‹#›</a:t>
            </a:fld>
            <a:endParaRPr lang="en-CA"/>
          </a:p>
        </p:txBody>
      </p:sp>
    </p:spTree>
    <p:extLst>
      <p:ext uri="{BB962C8B-B14F-4D97-AF65-F5344CB8AC3E}">
        <p14:creationId xmlns:p14="http://schemas.microsoft.com/office/powerpoint/2010/main" val="265086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580" rtl="0" eaLnBrk="1" latinLnBrk="0" hangingPunct="1">
        <a:spcBef>
          <a:spcPct val="0"/>
        </a:spcBef>
        <a:buNone/>
        <a:defRPr sz="16800" kern="1200">
          <a:solidFill>
            <a:schemeClr val="tx1"/>
          </a:solidFill>
          <a:latin typeface="+mj-lt"/>
          <a:ea typeface="+mj-ea"/>
          <a:cs typeface="+mj-cs"/>
        </a:defRPr>
      </a:lvl1pPr>
    </p:titleStyle>
    <p:bodyStyle>
      <a:lvl1pPr marL="1311593" indent="-1311593" algn="l" defTabSz="3497580" rtl="0" eaLnBrk="1" latinLnBrk="0" hangingPunct="1">
        <a:spcBef>
          <a:spcPct val="20000"/>
        </a:spcBef>
        <a:buFont typeface="Arial" panose="020B0604020202020204" pitchFamily="34" charset="0"/>
        <a:buChar char="•"/>
        <a:defRPr sz="12200" kern="1200">
          <a:solidFill>
            <a:schemeClr val="tx1"/>
          </a:solidFill>
          <a:latin typeface="+mn-lt"/>
          <a:ea typeface="+mn-ea"/>
          <a:cs typeface="+mn-cs"/>
        </a:defRPr>
      </a:lvl1pPr>
      <a:lvl2pPr marL="2841784" indent="-1092994" algn="l" defTabSz="3497580" rtl="0" eaLnBrk="1" latinLnBrk="0" hangingPunct="1">
        <a:spcBef>
          <a:spcPct val="20000"/>
        </a:spcBef>
        <a:buFont typeface="Arial" panose="020B0604020202020204" pitchFamily="34" charset="0"/>
        <a:buChar char="–"/>
        <a:defRPr sz="10700" kern="1200">
          <a:solidFill>
            <a:schemeClr val="tx1"/>
          </a:solidFill>
          <a:latin typeface="+mn-lt"/>
          <a:ea typeface="+mn-ea"/>
          <a:cs typeface="+mn-cs"/>
        </a:defRPr>
      </a:lvl2pPr>
      <a:lvl3pPr marL="4371975" indent="-874395" algn="l" defTabSz="3497580"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3pPr>
      <a:lvl4pPr marL="612076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4pPr>
      <a:lvl5pPr marL="786955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5pPr>
      <a:lvl6pPr marL="961834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6pPr>
      <a:lvl7pPr marL="1136713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7pPr>
      <a:lvl8pPr marL="1311592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8pPr>
      <a:lvl9pPr marL="1486471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9pPr>
    </p:bodyStyle>
    <p:otherStyle>
      <a:defPPr>
        <a:defRPr lang="en-US"/>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AutoShape 2"/>
          <p:cNvSpPr>
            <a:spLocks noChangeArrowheads="1"/>
          </p:cNvSpPr>
          <p:nvPr/>
        </p:nvSpPr>
        <p:spPr bwMode="auto">
          <a:xfrm>
            <a:off x="8351398" y="11064857"/>
            <a:ext cx="7850332" cy="11252034"/>
          </a:xfrm>
          <a:prstGeom prst="roundRect">
            <a:avLst>
              <a:gd name="adj" fmla="val 0"/>
            </a:avLst>
          </a:prstGeom>
          <a:solidFill>
            <a:schemeClr val="accent3">
              <a:lumMod val="75000"/>
              <a:alpha val="50000"/>
            </a:schemeClr>
          </a:solidFill>
          <a:ln>
            <a:noFill/>
          </a:ln>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dirty="0">
              <a:latin typeface="Georgia" pitchFamily="18" charset="0"/>
            </a:endParaRPr>
          </a:p>
        </p:txBody>
      </p:sp>
      <p:sp>
        <p:nvSpPr>
          <p:cNvPr id="2051" name="AutoShape 2"/>
          <p:cNvSpPr>
            <a:spLocks noChangeArrowheads="1"/>
          </p:cNvSpPr>
          <p:nvPr/>
        </p:nvSpPr>
        <p:spPr bwMode="auto">
          <a:xfrm>
            <a:off x="351055" y="7030537"/>
            <a:ext cx="24601042" cy="3771527"/>
          </a:xfrm>
          <a:prstGeom prst="roundRect">
            <a:avLst>
              <a:gd name="adj" fmla="val 7602"/>
            </a:avLst>
          </a:prstGeom>
          <a:solidFill>
            <a:srgbClr val="CDE4F6">
              <a:alpha val="38000"/>
            </a:srgbClr>
          </a:solidFill>
          <a:ln>
            <a:noFill/>
          </a:ln>
        </p:spPr>
        <p:style>
          <a:lnRef idx="2">
            <a:schemeClr val="dk1"/>
          </a:lnRef>
          <a:fillRef idx="1">
            <a:schemeClr val="lt1"/>
          </a:fillRef>
          <a:effectRef idx="0">
            <a:schemeClr val="dk1"/>
          </a:effectRef>
          <a:fontRef idx="minor">
            <a:schemeClr val="dk1"/>
          </a:fontRef>
        </p:style>
        <p:txBody>
          <a:bodyPr wrap="none" lIns="79464" tIns="39734" rIns="79464" bIns="39734" anchor="ctr"/>
          <a:lstStyle/>
          <a:p>
            <a:pPr algn="ctr">
              <a:buFont typeface="Times New Roman" charset="0"/>
              <a:buNone/>
              <a:defRPr/>
            </a:pPr>
            <a:endParaRPr lang="en-US" sz="3400" dirty="0">
              <a:latin typeface="Georgia" charset="0"/>
            </a:endParaRPr>
          </a:p>
        </p:txBody>
      </p:sp>
      <p:sp>
        <p:nvSpPr>
          <p:cNvPr id="3075" name="Text Box 15"/>
          <p:cNvSpPr txBox="1">
            <a:spLocks noChangeArrowheads="1"/>
          </p:cNvSpPr>
          <p:nvPr/>
        </p:nvSpPr>
        <p:spPr bwMode="auto">
          <a:xfrm>
            <a:off x="0" y="3516161"/>
            <a:ext cx="25203150" cy="2206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6639" tIns="33476" rIns="66639" bIns="33476">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9pPr>
          </a:lstStyle>
          <a:p>
            <a:pPr algn="ctr" eaLnBrk="1" hangingPunct="1">
              <a:spcBef>
                <a:spcPts val="260"/>
              </a:spcBef>
              <a:spcAft>
                <a:spcPts val="260"/>
              </a:spcAft>
            </a:pPr>
            <a:r>
              <a:rPr lang="en-US" altLang="en-US" sz="7300" dirty="0">
                <a:solidFill>
                  <a:srgbClr val="000000"/>
                </a:solidFill>
                <a:latin typeface="Georgia" pitchFamily="18" charset="0"/>
              </a:rPr>
              <a:t>Facial Expression Recognition System</a:t>
            </a:r>
          </a:p>
          <a:p>
            <a:pPr algn="ctr" eaLnBrk="1" hangingPunct="1">
              <a:spcBef>
                <a:spcPts val="260"/>
              </a:spcBef>
              <a:spcAft>
                <a:spcPts val="260"/>
              </a:spcAft>
            </a:pPr>
            <a:r>
              <a:rPr lang="en-US" altLang="en-US" sz="5700" dirty="0">
                <a:solidFill>
                  <a:srgbClr val="000000"/>
                </a:solidFill>
                <a:latin typeface="Georgia" pitchFamily="18" charset="0"/>
              </a:rPr>
              <a:t>Group</a:t>
            </a:r>
            <a:r>
              <a:rPr lang="en-US" altLang="en-US" sz="5700" dirty="0">
                <a:solidFill>
                  <a:schemeClr val="tx1"/>
                </a:solidFill>
                <a:latin typeface="Georgia" pitchFamily="18" charset="0"/>
              </a:rPr>
              <a:t> 10: </a:t>
            </a:r>
            <a:r>
              <a:rPr lang="en-CA" sz="6100" dirty="0">
                <a:solidFill>
                  <a:schemeClr val="tx1"/>
                </a:solidFill>
              </a:rPr>
              <a:t>Corey </a:t>
            </a:r>
            <a:r>
              <a:rPr lang="en-CA" sz="6100" dirty="0" err="1">
                <a:solidFill>
                  <a:schemeClr val="tx1"/>
                </a:solidFill>
              </a:rPr>
              <a:t>Kirschbaum</a:t>
            </a:r>
            <a:r>
              <a:rPr lang="en-CA" sz="6100" dirty="0">
                <a:solidFill>
                  <a:schemeClr val="tx1"/>
                </a:solidFill>
              </a:rPr>
              <a:t>, Jason Ku, Caleb Yu</a:t>
            </a:r>
            <a:endParaRPr lang="en-GB" altLang="en-US" sz="5700" dirty="0">
              <a:solidFill>
                <a:schemeClr val="tx1"/>
              </a:solidFill>
              <a:latin typeface="Georgia" pitchFamily="18" charset="0"/>
            </a:endParaRPr>
          </a:p>
        </p:txBody>
      </p:sp>
      <p:sp>
        <p:nvSpPr>
          <p:cNvPr id="3076" name="AutoShape 25"/>
          <p:cNvSpPr>
            <a:spLocks noChangeArrowheads="1"/>
          </p:cNvSpPr>
          <p:nvPr/>
        </p:nvSpPr>
        <p:spPr bwMode="auto">
          <a:xfrm>
            <a:off x="-72919" y="35636632"/>
            <a:ext cx="25277111" cy="36965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3077" name="AutoShape 26"/>
          <p:cNvSpPr>
            <a:spLocks noChangeArrowheads="1"/>
          </p:cNvSpPr>
          <p:nvPr/>
        </p:nvSpPr>
        <p:spPr bwMode="auto">
          <a:xfrm>
            <a:off x="-44794" y="-83932"/>
            <a:ext cx="25277111" cy="36965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p>
        </p:txBody>
      </p:sp>
      <p:sp>
        <p:nvSpPr>
          <p:cNvPr id="3078" name="Text Box 57"/>
          <p:cNvSpPr txBox="1">
            <a:spLocks noChangeArrowheads="1"/>
          </p:cNvSpPr>
          <p:nvPr/>
        </p:nvSpPr>
        <p:spPr bwMode="auto">
          <a:xfrm>
            <a:off x="601067" y="7137669"/>
            <a:ext cx="10600449"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Abstract and Overview:</a:t>
            </a:r>
          </a:p>
        </p:txBody>
      </p:sp>
      <p:sp>
        <p:nvSpPr>
          <p:cNvPr id="3079" name="Text Box 58"/>
          <p:cNvSpPr txBox="1">
            <a:spLocks noChangeArrowheads="1"/>
          </p:cNvSpPr>
          <p:nvPr/>
        </p:nvSpPr>
        <p:spPr bwMode="auto">
          <a:xfrm>
            <a:off x="8751415" y="11573515"/>
            <a:ext cx="6669560"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Tools, Algorithms:</a:t>
            </a:r>
          </a:p>
        </p:txBody>
      </p:sp>
      <p:sp>
        <p:nvSpPr>
          <p:cNvPr id="3080" name="Text Box 61"/>
          <p:cNvSpPr txBox="1">
            <a:spLocks noChangeArrowheads="1"/>
          </p:cNvSpPr>
          <p:nvPr/>
        </p:nvSpPr>
        <p:spPr bwMode="auto">
          <a:xfrm>
            <a:off x="3251180" y="382153"/>
            <a:ext cx="18450781" cy="21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spcBef>
                <a:spcPts val="260"/>
              </a:spcBef>
              <a:spcAft>
                <a:spcPts val="260"/>
              </a:spcAft>
            </a:pPr>
            <a:r>
              <a:rPr lang="en-US" altLang="en-US" sz="4200" b="1">
                <a:solidFill>
                  <a:schemeClr val="tx1"/>
                </a:solidFill>
              </a:rPr>
              <a:t>Winter 2015 – ECE457B Computational Intelligence</a:t>
            </a:r>
          </a:p>
          <a:p>
            <a:pPr algn="ctr" eaLnBrk="1" hangingPunct="1">
              <a:spcBef>
                <a:spcPts val="260"/>
              </a:spcBef>
              <a:spcAft>
                <a:spcPts val="260"/>
              </a:spcAft>
            </a:pPr>
            <a:r>
              <a:rPr lang="en-US" altLang="en-US" sz="4200" b="1">
                <a:solidFill>
                  <a:schemeClr val="tx1"/>
                </a:solidFill>
              </a:rPr>
              <a:t>ECE Dept, University of Waterloo</a:t>
            </a:r>
          </a:p>
          <a:p>
            <a:pPr algn="ctr" eaLnBrk="1" hangingPunct="1">
              <a:spcBef>
                <a:spcPts val="260"/>
              </a:spcBef>
              <a:spcAft>
                <a:spcPts val="260"/>
              </a:spcAft>
            </a:pPr>
            <a:r>
              <a:rPr lang="en-US" altLang="en-US" sz="4200" b="1">
                <a:solidFill>
                  <a:schemeClr val="tx1"/>
                </a:solidFill>
              </a:rPr>
              <a:t>Instructor: Fakhri Karray</a:t>
            </a:r>
          </a:p>
        </p:txBody>
      </p:sp>
      <p:sp>
        <p:nvSpPr>
          <p:cNvPr id="3081" name="AutoShape 2"/>
          <p:cNvSpPr>
            <a:spLocks noChangeArrowheads="1"/>
          </p:cNvSpPr>
          <p:nvPr/>
        </p:nvSpPr>
        <p:spPr bwMode="auto">
          <a:xfrm>
            <a:off x="451060" y="10991169"/>
            <a:ext cx="7600321" cy="9839723"/>
          </a:xfrm>
          <a:prstGeom prst="roundRect">
            <a:avLst>
              <a:gd name="adj" fmla="val 0"/>
            </a:avLst>
          </a:prstGeom>
          <a:solidFill>
            <a:srgbClr val="E6F6FE">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r>
              <a:rPr lang="en-US" altLang="en-US" sz="2700">
                <a:latin typeface="Georgia" pitchFamily="18" charset="0"/>
              </a:rPr>
              <a:t>Text Size: 32</a:t>
            </a:r>
          </a:p>
        </p:txBody>
      </p:sp>
      <p:sp>
        <p:nvSpPr>
          <p:cNvPr id="3082" name="Text Box 57"/>
          <p:cNvSpPr txBox="1">
            <a:spLocks noChangeArrowheads="1"/>
          </p:cNvSpPr>
          <p:nvPr/>
        </p:nvSpPr>
        <p:spPr bwMode="auto">
          <a:xfrm>
            <a:off x="651070" y="11158016"/>
            <a:ext cx="7450315"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Problem Formulation:</a:t>
            </a:r>
          </a:p>
        </p:txBody>
      </p:sp>
      <p:sp>
        <p:nvSpPr>
          <p:cNvPr id="3083" name="AutoShape 2"/>
          <p:cNvSpPr>
            <a:spLocks noChangeArrowheads="1"/>
          </p:cNvSpPr>
          <p:nvPr/>
        </p:nvSpPr>
        <p:spPr bwMode="auto">
          <a:xfrm>
            <a:off x="16400565" y="10974972"/>
            <a:ext cx="7951531" cy="19280567"/>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40" name="Oval 10"/>
          <p:cNvSpPr>
            <a:spLocks noChangeArrowheads="1"/>
          </p:cNvSpPr>
          <p:nvPr/>
        </p:nvSpPr>
        <p:spPr bwMode="auto">
          <a:xfrm>
            <a:off x="16551742" y="13459281"/>
            <a:ext cx="300012" cy="428584"/>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46" name="AutoShape 2"/>
          <p:cNvSpPr>
            <a:spLocks noChangeArrowheads="1"/>
          </p:cNvSpPr>
          <p:nvPr/>
        </p:nvSpPr>
        <p:spPr bwMode="auto">
          <a:xfrm>
            <a:off x="522527" y="30575249"/>
            <a:ext cx="24551038" cy="4398873"/>
          </a:xfrm>
          <a:prstGeom prst="roundRect">
            <a:avLst>
              <a:gd name="adj" fmla="val 7602"/>
            </a:avLst>
          </a:prstGeom>
          <a:solidFill>
            <a:schemeClr val="bg1">
              <a:lumMod val="95000"/>
            </a:schemeClr>
          </a:solidFill>
          <a:ln w="72000">
            <a:noFill/>
            <a:round/>
            <a:headEnd/>
            <a:tailEnd/>
          </a:ln>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3088" name="Text Box 57"/>
          <p:cNvSpPr txBox="1">
            <a:spLocks noChangeArrowheads="1"/>
          </p:cNvSpPr>
          <p:nvPr/>
        </p:nvSpPr>
        <p:spPr bwMode="auto">
          <a:xfrm>
            <a:off x="620860" y="30293639"/>
            <a:ext cx="6980504" cy="114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5400" b="1">
                <a:solidFill>
                  <a:schemeClr val="tx1"/>
                </a:solidFill>
                <a:latin typeface="Georgia" pitchFamily="18" charset="0"/>
              </a:rPr>
              <a:t>Conclusion:</a:t>
            </a:r>
            <a:r>
              <a:rPr lang="en-US" altLang="en-US" sz="6900" b="1">
                <a:solidFill>
                  <a:schemeClr val="tx1"/>
                </a:solidFill>
                <a:latin typeface="Georgia" pitchFamily="18" charset="0"/>
              </a:rPr>
              <a:t> </a:t>
            </a:r>
          </a:p>
        </p:txBody>
      </p:sp>
      <p:pic>
        <p:nvPicPr>
          <p:cNvPr id="3089" name="Picture 47" descr="university-of-waterloo-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44652"/>
            <a:ext cx="4111112" cy="313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0" name="AutoShape 2"/>
          <p:cNvSpPr>
            <a:spLocks noChangeArrowheads="1"/>
          </p:cNvSpPr>
          <p:nvPr/>
        </p:nvSpPr>
        <p:spPr bwMode="auto">
          <a:xfrm>
            <a:off x="451060" y="21096695"/>
            <a:ext cx="7650325" cy="9248730"/>
          </a:xfrm>
          <a:prstGeom prst="roundRect">
            <a:avLst>
              <a:gd name="adj" fmla="val 0"/>
            </a:avLst>
          </a:prstGeom>
          <a:solidFill>
            <a:srgbClr val="EFEFFB">
              <a:alpha val="58038"/>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r>
              <a:rPr lang="en-US" altLang="en-US" dirty="0">
                <a:latin typeface="Georgia" pitchFamily="18" charset="0"/>
              </a:rPr>
              <a:t>Text Size: 32</a:t>
            </a:r>
          </a:p>
        </p:txBody>
      </p:sp>
      <p:sp>
        <p:nvSpPr>
          <p:cNvPr id="3091" name="Text Box 57"/>
          <p:cNvSpPr txBox="1">
            <a:spLocks noChangeArrowheads="1"/>
          </p:cNvSpPr>
          <p:nvPr/>
        </p:nvSpPr>
        <p:spPr bwMode="auto">
          <a:xfrm>
            <a:off x="451060" y="21173759"/>
            <a:ext cx="7650325"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Proposed Solution:</a:t>
            </a:r>
          </a:p>
        </p:txBody>
      </p:sp>
      <p:sp>
        <p:nvSpPr>
          <p:cNvPr id="60" name="Oval 10"/>
          <p:cNvSpPr>
            <a:spLocks noChangeArrowheads="1"/>
          </p:cNvSpPr>
          <p:nvPr/>
        </p:nvSpPr>
        <p:spPr bwMode="auto">
          <a:xfrm>
            <a:off x="16551742" y="16287920"/>
            <a:ext cx="300012" cy="421439"/>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3093" name="Text Box 20"/>
          <p:cNvSpPr txBox="1">
            <a:spLocks noChangeArrowheads="1"/>
          </p:cNvSpPr>
          <p:nvPr/>
        </p:nvSpPr>
        <p:spPr bwMode="auto">
          <a:xfrm>
            <a:off x="16597500" y="11544386"/>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Evaluation Metrics</a:t>
            </a:r>
          </a:p>
        </p:txBody>
      </p:sp>
      <p:sp>
        <p:nvSpPr>
          <p:cNvPr id="3094" name="Text Box 20"/>
          <p:cNvSpPr txBox="1">
            <a:spLocks noChangeArrowheads="1"/>
          </p:cNvSpPr>
          <p:nvPr/>
        </p:nvSpPr>
        <p:spPr bwMode="auto">
          <a:xfrm>
            <a:off x="16607025" y="13278292"/>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Analysis</a:t>
            </a:r>
          </a:p>
        </p:txBody>
      </p:sp>
      <p:sp>
        <p:nvSpPr>
          <p:cNvPr id="30" name="Oval 10"/>
          <p:cNvSpPr>
            <a:spLocks noChangeArrowheads="1"/>
          </p:cNvSpPr>
          <p:nvPr/>
        </p:nvSpPr>
        <p:spPr bwMode="auto">
          <a:xfrm>
            <a:off x="16551742" y="19630863"/>
            <a:ext cx="300012" cy="421439"/>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2" name="TextBox 1"/>
          <p:cNvSpPr txBox="1"/>
          <p:nvPr/>
        </p:nvSpPr>
        <p:spPr>
          <a:xfrm>
            <a:off x="630385" y="7961711"/>
            <a:ext cx="24181232" cy="2969274"/>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goal of this project is to explore and evaluate  facial expression detection for the purposes of improving human-machine interfacing through  enabling artificial intelligence to perceive non-verbal cues.  Since the desired application involves analyzing human faces while they are speaking, the implementation will can not rely on any metrics regarding the mouth.  This project will explore whether a reliable facial expression classification system can be created without the use of mouth metrics.</a:t>
            </a:r>
          </a:p>
        </p:txBody>
      </p:sp>
      <p:sp>
        <p:nvSpPr>
          <p:cNvPr id="28" name="TextBox 27"/>
          <p:cNvSpPr txBox="1"/>
          <p:nvPr/>
        </p:nvSpPr>
        <p:spPr>
          <a:xfrm>
            <a:off x="556012" y="11930757"/>
            <a:ext cx="7440420" cy="7755972"/>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application should be able to classify facial expressions using facial data and metrics. The four emotions are </a:t>
            </a:r>
            <a:r>
              <a:rPr lang="en-CA" sz="3400" dirty="0">
                <a:solidFill>
                  <a:prstClr val="black"/>
                </a:solidFill>
                <a:latin typeface="Georgia" charset="0"/>
              </a:rPr>
              <a:t>happiness, sadness, surprise, and anger. The source of facial data is not within the scope of this project, however the source should be able to provide a large set of data for training and testing. The classification should be accurate, correctly identifying 70% of the emotions.  The research should also attempt to maximise the accuracy where possible.</a:t>
            </a:r>
            <a:endParaRPr lang="en-US" sz="3400" dirty="0">
              <a:solidFill>
                <a:prstClr val="black"/>
              </a:solidFill>
              <a:latin typeface="Georgia" charset="0"/>
            </a:endParaRPr>
          </a:p>
        </p:txBody>
      </p:sp>
      <p:sp>
        <p:nvSpPr>
          <p:cNvPr id="29" name="TextBox 28"/>
          <p:cNvSpPr txBox="1"/>
          <p:nvPr/>
        </p:nvSpPr>
        <p:spPr>
          <a:xfrm>
            <a:off x="577572" y="22205899"/>
            <a:ext cx="7440420" cy="8201476"/>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proposed solution is to use facial landmark data provided by the </a:t>
            </a:r>
            <a:r>
              <a:rPr lang="en-CA" sz="3400" dirty="0">
                <a:solidFill>
                  <a:prstClr val="black"/>
                </a:solidFill>
                <a:latin typeface="Georgia" charset="0"/>
              </a:rPr>
              <a:t>Cohn-</a:t>
            </a:r>
            <a:r>
              <a:rPr lang="en-CA" sz="3400" dirty="0" err="1">
                <a:solidFill>
                  <a:prstClr val="black"/>
                </a:solidFill>
                <a:latin typeface="Georgia" charset="0"/>
              </a:rPr>
              <a:t>Kanade</a:t>
            </a:r>
            <a:r>
              <a:rPr lang="en-CA" sz="3400" dirty="0">
                <a:solidFill>
                  <a:prstClr val="black"/>
                </a:solidFill>
                <a:latin typeface="Georgia" charset="0"/>
              </a:rPr>
              <a:t> (CK and CK+) database.  Some of the data will then be used to train a neural network which will be implemented in MATLAB. The remaining unused data will then be used to validate the accuracy of the implementation. In order to improve the accuracy of the system, the code will be run with varying  parameters in order to determine an optimal range of parameters. </a:t>
            </a:r>
            <a:endParaRPr lang="en-US" sz="3400" dirty="0">
              <a:solidFill>
                <a:prstClr val="black"/>
              </a:solidFill>
              <a:latin typeface="Georgia" charset="0"/>
            </a:endParaRPr>
          </a:p>
        </p:txBody>
      </p:sp>
      <p:sp>
        <p:nvSpPr>
          <p:cNvPr id="3" name="TextBox 2"/>
          <p:cNvSpPr txBox="1"/>
          <p:nvPr/>
        </p:nvSpPr>
        <p:spPr>
          <a:xfrm>
            <a:off x="8751415" y="12530349"/>
            <a:ext cx="6930866" cy="9771136"/>
          </a:xfrm>
          <a:prstGeom prst="rect">
            <a:avLst/>
          </a:prstGeom>
          <a:noFill/>
        </p:spPr>
        <p:txBody>
          <a:bodyPr wrap="square" lIns="349758" tIns="174879" rIns="349758" bIns="174879" rtlCol="0">
            <a:spAutoFit/>
          </a:bodyPr>
          <a:lstStyle/>
          <a:p>
            <a:r>
              <a:rPr lang="en-CA" sz="3400" b="1" dirty="0">
                <a:solidFill>
                  <a:prstClr val="black"/>
                </a:solidFill>
                <a:latin typeface="Georgia" charset="0"/>
              </a:rPr>
              <a:t>Database</a:t>
            </a:r>
            <a:r>
              <a:rPr lang="en-CA" sz="3400" dirty="0">
                <a:solidFill>
                  <a:prstClr val="black"/>
                </a:solidFill>
                <a:latin typeface="Georgia" charset="0"/>
              </a:rPr>
              <a:t>: Cohn-</a:t>
            </a:r>
            <a:r>
              <a:rPr lang="en-CA" sz="3400" dirty="0" err="1">
                <a:solidFill>
                  <a:prstClr val="black"/>
                </a:solidFill>
                <a:latin typeface="Georgia" charset="0"/>
              </a:rPr>
              <a:t>Kanade</a:t>
            </a:r>
            <a:r>
              <a:rPr lang="en-CA" sz="3400" dirty="0">
                <a:solidFill>
                  <a:prstClr val="black"/>
                </a:solidFill>
                <a:latin typeface="Georgia" charset="0"/>
              </a:rPr>
              <a:t> AU-Coded Expression</a:t>
            </a:r>
          </a:p>
          <a:p>
            <a:endParaRPr lang="en-CA" sz="3400" dirty="0" smtClean="0">
              <a:solidFill>
                <a:prstClr val="black"/>
              </a:solidFill>
              <a:latin typeface="Georgia" charset="0"/>
            </a:endParaRPr>
          </a:p>
          <a:p>
            <a:endParaRPr lang="en-CA" sz="3400" dirty="0">
              <a:solidFill>
                <a:prstClr val="black"/>
              </a:solidFill>
              <a:latin typeface="Georgia" charset="0"/>
            </a:endParaRPr>
          </a:p>
          <a:p>
            <a:endParaRPr lang="en-CA" sz="3400" dirty="0" smtClean="0">
              <a:solidFill>
                <a:prstClr val="black"/>
              </a:solidFill>
              <a:latin typeface="Georgia" charset="0"/>
            </a:endParaRPr>
          </a:p>
          <a:p>
            <a:endParaRPr lang="en-CA" sz="3400" dirty="0">
              <a:solidFill>
                <a:prstClr val="black"/>
              </a:solidFill>
              <a:latin typeface="Georgia" charset="0"/>
            </a:endParaRPr>
          </a:p>
          <a:p>
            <a:endParaRPr lang="en-CA" sz="3400" dirty="0" smtClean="0">
              <a:solidFill>
                <a:prstClr val="black"/>
              </a:solidFill>
              <a:latin typeface="Georgia" charset="0"/>
            </a:endParaRPr>
          </a:p>
          <a:p>
            <a:r>
              <a:rPr lang="en-CA" sz="3400" b="1" dirty="0" smtClean="0">
                <a:solidFill>
                  <a:prstClr val="black"/>
                </a:solidFill>
                <a:latin typeface="Georgia" charset="0"/>
              </a:rPr>
              <a:t>Method </a:t>
            </a:r>
            <a:r>
              <a:rPr lang="en-CA" sz="3400" b="1" dirty="0">
                <a:solidFill>
                  <a:prstClr val="black"/>
                </a:solidFill>
                <a:latin typeface="Georgia" charset="0"/>
              </a:rPr>
              <a:t>1</a:t>
            </a:r>
            <a:r>
              <a:rPr lang="en-CA" sz="3400" dirty="0">
                <a:solidFill>
                  <a:prstClr val="black"/>
                </a:solidFill>
                <a:latin typeface="Georgia" charset="0"/>
              </a:rPr>
              <a:t>: </a:t>
            </a:r>
            <a:r>
              <a:rPr lang="en-CA" sz="3400" dirty="0" err="1">
                <a:solidFill>
                  <a:prstClr val="black"/>
                </a:solidFill>
                <a:latin typeface="Georgia" charset="0"/>
              </a:rPr>
              <a:t>Matlab</a:t>
            </a:r>
            <a:r>
              <a:rPr lang="en-CA" sz="3400" dirty="0">
                <a:solidFill>
                  <a:prstClr val="black"/>
                </a:solidFill>
                <a:latin typeface="Georgia" charset="0"/>
              </a:rPr>
              <a:t> Neural Network Library (</a:t>
            </a:r>
            <a:r>
              <a:rPr lang="en-CA" sz="3400" dirty="0" err="1">
                <a:solidFill>
                  <a:prstClr val="black"/>
                </a:solidFill>
                <a:latin typeface="Georgia" charset="0"/>
              </a:rPr>
              <a:t>nnstart</a:t>
            </a:r>
            <a:r>
              <a:rPr lang="en-CA" sz="3400" dirty="0">
                <a:solidFill>
                  <a:prstClr val="black"/>
                </a:solidFill>
                <a:latin typeface="Georgia" charset="0"/>
              </a:rPr>
              <a:t>)</a:t>
            </a:r>
            <a:endParaRPr lang="en-CA" sz="3400" dirty="0"/>
          </a:p>
          <a:p>
            <a:endParaRPr lang="en-CA" sz="3400" dirty="0">
              <a:solidFill>
                <a:prstClr val="black"/>
              </a:solidFill>
              <a:latin typeface="Georgia" charset="0"/>
            </a:endParaRPr>
          </a:p>
          <a:p>
            <a:r>
              <a:rPr lang="en-CA" sz="3400" b="1" dirty="0">
                <a:solidFill>
                  <a:prstClr val="black"/>
                </a:solidFill>
                <a:latin typeface="Georgia" charset="0"/>
              </a:rPr>
              <a:t>Method 2: </a:t>
            </a:r>
            <a:r>
              <a:rPr lang="en-CA" sz="3400" dirty="0">
                <a:solidFill>
                  <a:prstClr val="black"/>
                </a:solidFill>
                <a:latin typeface="Georgia" charset="0"/>
              </a:rPr>
              <a:t>Code Implemented of Back Propagation Neural Network with </a:t>
            </a:r>
          </a:p>
          <a:p>
            <a:pPr marL="655796" indent="-655796">
              <a:buFontTx/>
              <a:buChar char="-"/>
            </a:pPr>
            <a:r>
              <a:rPr lang="en-CA" sz="3400" dirty="0">
                <a:solidFill>
                  <a:prstClr val="black"/>
                </a:solidFill>
                <a:latin typeface="Georgia" charset="0"/>
              </a:rPr>
              <a:t>Offline Learning (Cumulative Error)</a:t>
            </a:r>
          </a:p>
          <a:p>
            <a:pPr marL="655796" indent="-655796">
              <a:buFontTx/>
              <a:buChar char="-"/>
            </a:pPr>
            <a:r>
              <a:rPr lang="en-CA" sz="3400" dirty="0" smtClean="0">
                <a:solidFill>
                  <a:prstClr val="black"/>
                </a:solidFill>
                <a:latin typeface="Georgia" charset="0"/>
              </a:rPr>
              <a:t>Momentum</a:t>
            </a:r>
          </a:p>
          <a:p>
            <a:pPr marL="655796" indent="-655796">
              <a:buFontTx/>
              <a:buChar char="-"/>
            </a:pPr>
            <a:r>
              <a:rPr lang="en-CA" sz="3400" dirty="0" smtClean="0">
                <a:solidFill>
                  <a:prstClr val="black"/>
                </a:solidFill>
                <a:latin typeface="Georgia" charset="0"/>
              </a:rPr>
              <a:t>Batch Learning </a:t>
            </a:r>
          </a:p>
          <a:p>
            <a:r>
              <a:rPr lang="en-CA" sz="3400" dirty="0" smtClean="0">
                <a:solidFill>
                  <a:prstClr val="black"/>
                </a:solidFill>
                <a:latin typeface="Georgia" charset="0"/>
              </a:rPr>
              <a:t>      (Updating Weights)</a:t>
            </a:r>
            <a:endParaRPr lang="en-CA" sz="3400" dirty="0">
              <a:solidFill>
                <a:prstClr val="black"/>
              </a:solidFill>
              <a:latin typeface="Georgia" charset="0"/>
            </a:endParaRPr>
          </a:p>
        </p:txBody>
      </p:sp>
      <p:sp>
        <p:nvSpPr>
          <p:cNvPr id="37" name="AutoShape 2"/>
          <p:cNvSpPr>
            <a:spLocks noChangeArrowheads="1"/>
          </p:cNvSpPr>
          <p:nvPr/>
        </p:nvSpPr>
        <p:spPr bwMode="auto">
          <a:xfrm>
            <a:off x="8431539" y="22498050"/>
            <a:ext cx="7930547" cy="7757489"/>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38" name="Text Box 57"/>
          <p:cNvSpPr txBox="1">
            <a:spLocks noChangeArrowheads="1"/>
          </p:cNvSpPr>
          <p:nvPr/>
        </p:nvSpPr>
        <p:spPr bwMode="auto">
          <a:xfrm>
            <a:off x="8572925" y="22725655"/>
            <a:ext cx="7647773"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Experiments, Analysis:</a:t>
            </a:r>
          </a:p>
        </p:txBody>
      </p:sp>
      <p:sp>
        <p:nvSpPr>
          <p:cNvPr id="39" name="Text Box 20"/>
          <p:cNvSpPr txBox="1">
            <a:spLocks noChangeArrowheads="1"/>
          </p:cNvSpPr>
          <p:nvPr/>
        </p:nvSpPr>
        <p:spPr bwMode="auto">
          <a:xfrm>
            <a:off x="8559866" y="23500943"/>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Experiment Setup</a:t>
            </a:r>
          </a:p>
        </p:txBody>
      </p:sp>
      <p:sp>
        <p:nvSpPr>
          <p:cNvPr id="41" name="TextBox 40"/>
          <p:cNvSpPr txBox="1"/>
          <p:nvPr/>
        </p:nvSpPr>
        <p:spPr>
          <a:xfrm>
            <a:off x="8521714" y="24236830"/>
            <a:ext cx="7170092" cy="6108595"/>
          </a:xfrm>
          <a:prstGeom prst="rect">
            <a:avLst/>
          </a:prstGeom>
          <a:noFill/>
        </p:spPr>
        <p:txBody>
          <a:bodyPr wrap="square" lIns="349758" tIns="174879" rIns="349758" bIns="174879" rtlCol="0">
            <a:spAutoFit/>
          </a:bodyPr>
          <a:lstStyle/>
          <a:p>
            <a:r>
              <a:rPr lang="en-CA" sz="3400" b="1" dirty="0" smtClean="0">
                <a:solidFill>
                  <a:prstClr val="black"/>
                </a:solidFill>
                <a:latin typeface="Georgia" charset="0"/>
              </a:rPr>
              <a:t>Input</a:t>
            </a:r>
            <a:r>
              <a:rPr lang="en-CA" sz="3400" dirty="0" smtClean="0">
                <a:solidFill>
                  <a:prstClr val="black"/>
                </a:solidFill>
                <a:latin typeface="Georgia" charset="0"/>
              </a:rPr>
              <a:t>: Face Landmarks (136: x</a:t>
            </a:r>
            <a:r>
              <a:rPr lang="en-CA" sz="3400" baseline="-25000" dirty="0" smtClean="0">
                <a:solidFill>
                  <a:prstClr val="black"/>
                </a:solidFill>
                <a:latin typeface="Georgia" charset="0"/>
              </a:rPr>
              <a:t>1</a:t>
            </a:r>
            <a:r>
              <a:rPr lang="en-CA" sz="3400" dirty="0" smtClean="0">
                <a:solidFill>
                  <a:prstClr val="black"/>
                </a:solidFill>
                <a:latin typeface="Georgia" charset="0"/>
              </a:rPr>
              <a:t>, …, x</a:t>
            </a:r>
            <a:r>
              <a:rPr lang="en-CA" sz="3400" baseline="-25000" dirty="0" smtClean="0">
                <a:solidFill>
                  <a:prstClr val="black"/>
                </a:solidFill>
                <a:latin typeface="Georgia" charset="0"/>
              </a:rPr>
              <a:t>68</a:t>
            </a:r>
            <a:r>
              <a:rPr lang="en-CA" sz="3400" dirty="0" smtClean="0">
                <a:solidFill>
                  <a:prstClr val="black"/>
                </a:solidFill>
                <a:latin typeface="Georgia" charset="0"/>
              </a:rPr>
              <a:t>, y</a:t>
            </a:r>
            <a:r>
              <a:rPr lang="en-CA" sz="3400" baseline="-25000" dirty="0" smtClean="0">
                <a:solidFill>
                  <a:prstClr val="black"/>
                </a:solidFill>
                <a:latin typeface="Georgia" charset="0"/>
              </a:rPr>
              <a:t>1</a:t>
            </a:r>
            <a:r>
              <a:rPr lang="en-CA" sz="3400" dirty="0" smtClean="0">
                <a:solidFill>
                  <a:prstClr val="black"/>
                </a:solidFill>
                <a:latin typeface="Georgia" charset="0"/>
              </a:rPr>
              <a:t>, …, y</a:t>
            </a:r>
            <a:r>
              <a:rPr lang="en-CA" sz="3400" baseline="-25000" dirty="0" smtClean="0">
                <a:solidFill>
                  <a:prstClr val="black"/>
                </a:solidFill>
                <a:latin typeface="Georgia" charset="0"/>
              </a:rPr>
              <a:t>68</a:t>
            </a:r>
            <a:r>
              <a:rPr lang="en-CA" sz="3400" dirty="0" smtClean="0">
                <a:solidFill>
                  <a:prstClr val="black"/>
                </a:solidFill>
                <a:latin typeface="Georgia" charset="0"/>
              </a:rPr>
              <a:t>)</a:t>
            </a:r>
            <a:endParaRPr lang="en-CA" sz="3400" baseline="-25000" dirty="0" smtClean="0">
              <a:solidFill>
                <a:prstClr val="black"/>
              </a:solidFill>
              <a:latin typeface="Georgia" charset="0"/>
            </a:endParaRPr>
          </a:p>
          <a:p>
            <a:endParaRPr lang="en-CA" sz="3400" dirty="0" smtClean="0">
              <a:solidFill>
                <a:prstClr val="black"/>
              </a:solidFill>
              <a:latin typeface="Georgia" charset="0"/>
            </a:endParaRPr>
          </a:p>
          <a:p>
            <a:r>
              <a:rPr lang="en-CA" sz="3400" b="1" dirty="0" smtClean="0">
                <a:solidFill>
                  <a:prstClr val="black"/>
                </a:solidFill>
                <a:latin typeface="Georgia" charset="0"/>
              </a:rPr>
              <a:t>Output</a:t>
            </a:r>
            <a:r>
              <a:rPr lang="en-CA" sz="3400" dirty="0" smtClean="0">
                <a:solidFill>
                  <a:prstClr val="black"/>
                </a:solidFill>
                <a:latin typeface="Georgia" charset="0"/>
              </a:rPr>
              <a:t>: 4 Classes of Emotions</a:t>
            </a:r>
          </a:p>
          <a:p>
            <a:r>
              <a:rPr lang="en-CA" sz="3400" dirty="0" smtClean="0">
                <a:solidFill>
                  <a:prstClr val="black"/>
                </a:solidFill>
                <a:latin typeface="Georgia" charset="0"/>
              </a:rPr>
              <a:t>Happy, Surprise, Anger and Sadness</a:t>
            </a:r>
          </a:p>
          <a:p>
            <a:endParaRPr lang="en-CA" sz="3400" dirty="0" smtClean="0">
              <a:solidFill>
                <a:prstClr val="black"/>
              </a:solidFill>
              <a:latin typeface="Georgia" charset="0"/>
            </a:endParaRPr>
          </a:p>
          <a:p>
            <a:r>
              <a:rPr lang="en-CA" sz="3400" dirty="0" smtClean="0">
                <a:solidFill>
                  <a:prstClr val="black"/>
                </a:solidFill>
                <a:latin typeface="Georgia" charset="0"/>
              </a:rPr>
              <a:t>Exemplars: 225 </a:t>
            </a:r>
            <a:endParaRPr lang="en-CA" sz="3400" dirty="0">
              <a:solidFill>
                <a:prstClr val="black"/>
              </a:solidFill>
              <a:latin typeface="Georgia" charset="0"/>
            </a:endParaRPr>
          </a:p>
          <a:p>
            <a:endParaRPr lang="en-CA" sz="3400" dirty="0" smtClean="0">
              <a:latin typeface="Georgia" panose="02040502050405020303" pitchFamily="18" charset="0"/>
            </a:endParaRPr>
          </a:p>
          <a:p>
            <a:r>
              <a:rPr lang="en-CA" sz="3400" dirty="0" smtClean="0">
                <a:latin typeface="Georgia" panose="02040502050405020303" pitchFamily="18" charset="0"/>
              </a:rPr>
              <a:t>Testing: </a:t>
            </a:r>
            <a:r>
              <a:rPr lang="en-CA" sz="3400" dirty="0" smtClean="0">
                <a:latin typeface="Georgia" panose="02040502050405020303" pitchFamily="18" charset="0"/>
              </a:rPr>
              <a:t>30</a:t>
            </a:r>
            <a:r>
              <a:rPr lang="en-CA" sz="3400" dirty="0" smtClean="0">
                <a:latin typeface="Georgia" panose="02040502050405020303" pitchFamily="18" charset="0"/>
              </a:rPr>
              <a:t>% </a:t>
            </a:r>
            <a:r>
              <a:rPr lang="en-CA" sz="3400" dirty="0" smtClean="0">
                <a:latin typeface="Georgia" panose="02040502050405020303" pitchFamily="18" charset="0"/>
              </a:rPr>
              <a:t>of Exemplars </a:t>
            </a:r>
          </a:p>
          <a:p>
            <a:r>
              <a:rPr lang="en-CA" sz="3400" dirty="0" smtClean="0">
                <a:latin typeface="Georgia" panose="02040502050405020303" pitchFamily="18" charset="0"/>
              </a:rPr>
              <a:t>Training: 65% of Exemplars </a:t>
            </a:r>
            <a:endParaRPr lang="en-CA" sz="3400" dirty="0">
              <a:latin typeface="Georgia" panose="02040502050405020303"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46342112"/>
              </p:ext>
            </p:extLst>
          </p:nvPr>
        </p:nvGraphicFramePr>
        <p:xfrm>
          <a:off x="16643335" y="20675004"/>
          <a:ext cx="6541197" cy="2138172"/>
        </p:xfrm>
        <a:graphic>
          <a:graphicData uri="http://schemas.openxmlformats.org/drawingml/2006/table">
            <a:tbl>
              <a:tblPr firstRow="1" firstCol="1" bandRow="1">
                <a:tableStyleId>{5C22544A-7EE6-4342-B048-85BDC9FD1C3A}</a:tableStyleId>
              </a:tblPr>
              <a:tblGrid>
                <a:gridCol w="1989201"/>
                <a:gridCol w="822960"/>
                <a:gridCol w="694372"/>
                <a:gridCol w="822960"/>
                <a:gridCol w="694372"/>
                <a:gridCol w="822960"/>
                <a:gridCol w="694372"/>
              </a:tblGrid>
              <a:tr h="474980">
                <a:tc rowSpan="2">
                  <a:txBody>
                    <a:bodyPr/>
                    <a:lstStyle/>
                    <a:p>
                      <a:pPr marL="0" marR="0">
                        <a:lnSpc>
                          <a:spcPct val="115000"/>
                        </a:lnSpc>
                        <a:spcBef>
                          <a:spcPts val="0"/>
                        </a:spcBef>
                        <a:spcAft>
                          <a:spcPts val="0"/>
                        </a:spcAft>
                      </a:pPr>
                      <a:r>
                        <a:rPr lang="en-US" sz="2000" dirty="0">
                          <a:effectLst/>
                        </a:rPr>
                        <a:t>                  </a:t>
                      </a:r>
                      <a:r>
                        <a:rPr lang="en-US" sz="1400" dirty="0">
                          <a:effectLst/>
                        </a:rPr>
                        <a:t>Neurons    </a:t>
                      </a:r>
                      <a:endParaRPr lang="en-US" sz="1100" dirty="0">
                        <a:effectLst/>
                      </a:endParaRPr>
                    </a:p>
                    <a:p>
                      <a:pPr marL="0" marR="0">
                        <a:lnSpc>
                          <a:spcPct val="115000"/>
                        </a:lnSpc>
                        <a:spcBef>
                          <a:spcPts val="0"/>
                        </a:spcBef>
                        <a:spcAft>
                          <a:spcPts val="0"/>
                        </a:spcAft>
                      </a:pPr>
                      <a:r>
                        <a:rPr lang="en-US" sz="1400" dirty="0">
                          <a:effectLst/>
                        </a:rPr>
                        <a:t>                          per layer  </a:t>
                      </a:r>
                      <a:endParaRPr lang="en-US" sz="1100" dirty="0">
                        <a:effectLst/>
                      </a:endParaRPr>
                    </a:p>
                    <a:p>
                      <a:pPr marL="0" marR="0">
                        <a:lnSpc>
                          <a:spcPct val="115000"/>
                        </a:lnSpc>
                        <a:spcBef>
                          <a:spcPts val="0"/>
                        </a:spcBef>
                        <a:spcAft>
                          <a:spcPts val="0"/>
                        </a:spcAft>
                      </a:pPr>
                      <a:r>
                        <a:rPr lang="en-US" sz="1400" dirty="0">
                          <a:effectLst/>
                        </a:rPr>
                        <a:t>Number</a:t>
                      </a:r>
                      <a:endParaRPr lang="en-US" sz="1100" dirty="0">
                        <a:effectLst/>
                      </a:endParaRPr>
                    </a:p>
                    <a:p>
                      <a:pPr marL="0" marR="0">
                        <a:lnSpc>
                          <a:spcPct val="115000"/>
                        </a:lnSpc>
                        <a:spcBef>
                          <a:spcPts val="0"/>
                        </a:spcBef>
                        <a:spcAft>
                          <a:spcPts val="0"/>
                        </a:spcAft>
                      </a:pPr>
                      <a:r>
                        <a:rPr lang="en-US" sz="1400" dirty="0">
                          <a:effectLst/>
                        </a:rPr>
                        <a:t>of Hidden Layers</a:t>
                      </a:r>
                      <a:endParaRPr lang="en-US" sz="1100" dirty="0">
                        <a:effectLst/>
                        <a:latin typeface="Calibri"/>
                        <a:ea typeface="Calibri"/>
                        <a:cs typeface="Times New Roman"/>
                      </a:endParaRPr>
                    </a:p>
                  </a:txBody>
                  <a:tcPr marL="68580" marR="68580" marT="0" marB="0"/>
                </a:tc>
                <a:tc gridSpan="2">
                  <a:txBody>
                    <a:bodyPr/>
                    <a:lstStyle/>
                    <a:p>
                      <a:pPr marL="0" marR="0" algn="ctr">
                        <a:lnSpc>
                          <a:spcPct val="115000"/>
                        </a:lnSpc>
                        <a:spcBef>
                          <a:spcPts val="0"/>
                        </a:spcBef>
                        <a:spcAft>
                          <a:spcPts val="0"/>
                        </a:spcAft>
                      </a:pPr>
                      <a:r>
                        <a:rPr lang="en-US" sz="2000" dirty="0">
                          <a:effectLst/>
                        </a:rPr>
                        <a:t>5 Neurons</a:t>
                      </a:r>
                      <a:endParaRPr lang="en-US" sz="1100" dirty="0">
                        <a:effectLst/>
                        <a:latin typeface="Calibri"/>
                        <a:ea typeface="Calibri"/>
                        <a:cs typeface="Times New Roman"/>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20 Neurons</a:t>
                      </a:r>
                      <a:endParaRPr lang="en-US" sz="1100">
                        <a:effectLst/>
                        <a:latin typeface="Calibri"/>
                        <a:ea typeface="Calibri"/>
                        <a:cs typeface="Times New Roman"/>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50 Neurons</a:t>
                      </a:r>
                      <a:endParaRPr lang="en-US" sz="1100">
                        <a:effectLst/>
                        <a:latin typeface="Calibri"/>
                        <a:ea typeface="Calibri"/>
                        <a:cs typeface="Times New Roman"/>
                      </a:endParaRPr>
                    </a:p>
                  </a:txBody>
                  <a:tcPr marL="68580" marR="68580" marT="0" marB="0" anchor="ctr"/>
                </a:tc>
                <a:tc hMerge="1">
                  <a:txBody>
                    <a:bodyPr/>
                    <a:lstStyle/>
                    <a:p>
                      <a:endParaRPr lang="en-US"/>
                    </a:p>
                  </a:txBody>
                  <a:tcPr/>
                </a:tc>
              </a:tr>
              <a:tr h="205105">
                <a:tc vMerge="1">
                  <a:txBody>
                    <a:bodyPr/>
                    <a:lstStyle/>
                    <a:p>
                      <a:endParaRPr lang="en-US"/>
                    </a:p>
                  </a:txBody>
                  <a:tcPr/>
                </a:tc>
                <a:tc>
                  <a:txBody>
                    <a:bodyPr/>
                    <a:lstStyle/>
                    <a:p>
                      <a:pPr marL="0" marR="0" algn="ctr">
                        <a:lnSpc>
                          <a:spcPct val="115000"/>
                        </a:lnSpc>
                        <a:spcBef>
                          <a:spcPts val="0"/>
                        </a:spcBef>
                        <a:spcAft>
                          <a:spcPts val="0"/>
                        </a:spcAft>
                      </a:pPr>
                      <a:r>
                        <a:rPr lang="en-US" sz="1600">
                          <a:effectLst/>
                        </a:rPr>
                        <a:t>Train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Test</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Train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Test</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Train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Test</a:t>
                      </a:r>
                      <a:endParaRPr lang="en-US"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2000">
                          <a:effectLst/>
                        </a:rPr>
                        <a:t>1</a:t>
                      </a:r>
                      <a:endParaRPr lang="en-US" sz="11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b="1" dirty="0">
                          <a:effectLst/>
                        </a:rPr>
                        <a:t>88 %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87 %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b="1" dirty="0">
                          <a:effectLst/>
                        </a:rPr>
                        <a:t>91 %</a:t>
                      </a:r>
                      <a:endParaRPr lang="en-US" sz="1100" b="1" dirty="0">
                        <a:effectLst/>
                        <a:latin typeface="Calibri"/>
                        <a:ea typeface="Calibri"/>
                        <a:cs typeface="Times New Roman"/>
                      </a:endParaRPr>
                    </a:p>
                  </a:txBody>
                  <a:tcPr marL="68580" marR="68580" marT="0" marB="0" anchor="ctr">
                    <a:solidFill>
                      <a:srgbClr val="FFFF00"/>
                    </a:solidFill>
                  </a:tcPr>
                </a:tc>
              </a:tr>
              <a:tr h="0">
                <a:tc>
                  <a:txBody>
                    <a:bodyPr/>
                    <a:lstStyle/>
                    <a:p>
                      <a:pPr marL="0" marR="0" algn="ctr">
                        <a:lnSpc>
                          <a:spcPct val="115000"/>
                        </a:lnSpc>
                        <a:spcBef>
                          <a:spcPts val="0"/>
                        </a:spcBef>
                        <a:spcAft>
                          <a:spcPts val="0"/>
                        </a:spcAft>
                      </a:pPr>
                      <a:r>
                        <a:rPr lang="en-US" sz="2000">
                          <a:effectLst/>
                        </a:rPr>
                        <a:t>2</a:t>
                      </a:r>
                      <a:endParaRPr lang="en-US" sz="11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a:effectLst/>
                        </a:rPr>
                        <a:t>91 %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76 %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b="1" dirty="0">
                          <a:effectLst/>
                        </a:rPr>
                        <a:t>89 %</a:t>
                      </a:r>
                      <a:endParaRPr lang="en-US" sz="1100" b="1" dirty="0">
                        <a:effectLst/>
                        <a:latin typeface="Calibri"/>
                        <a:ea typeface="Calibri"/>
                        <a:cs typeface="Times New Roman"/>
                      </a:endParaRPr>
                    </a:p>
                  </a:txBody>
                  <a:tcPr marL="68580" marR="68580" marT="0" marB="0" anchor="ctr">
                    <a:solidFill>
                      <a:srgbClr val="FFFF00"/>
                    </a:solidFill>
                  </a:tcP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88 %</a:t>
                      </a:r>
                      <a:endParaRPr lang="en-US"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2000">
                          <a:effectLst/>
                        </a:rPr>
                        <a:t>3</a:t>
                      </a:r>
                      <a:endParaRPr lang="en-US" sz="11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a:effectLst/>
                        </a:rPr>
                        <a:t>91 %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75 %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83 %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87 %</a:t>
                      </a:r>
                      <a:endParaRPr lang="en-US" sz="1100" dirty="0">
                        <a:effectLst/>
                        <a:latin typeface="Calibri"/>
                        <a:ea typeface="Calibri"/>
                        <a:cs typeface="Times New Roman"/>
                      </a:endParaRPr>
                    </a:p>
                  </a:txBody>
                  <a:tcPr marL="68580" marR="68580" marT="0" marB="0" anchor="ctr"/>
                </a:tc>
              </a:tr>
            </a:tbl>
          </a:graphicData>
        </a:graphic>
      </p:graphicFrame>
      <p:cxnSp>
        <p:nvCxnSpPr>
          <p:cNvPr id="7" name="Straight Connector 6"/>
          <p:cNvCxnSpPr/>
          <p:nvPr/>
        </p:nvCxnSpPr>
        <p:spPr>
          <a:xfrm flipH="1" flipV="1">
            <a:off x="16400565" y="20405427"/>
            <a:ext cx="2330971" cy="11547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25" name="Picture 1" descr="C:\Users\Jason\Documents\Waterloo\4B\ECE 457B\Project\Cohn-Kanade\CK+\ECE457B-Project\Poster Plots\Neurons vs Accuracy Matla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3565" y="17878647"/>
            <a:ext cx="3582765" cy="22863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Jason\Documents\Waterloo\4B\ECE 457B\Project\Cohn-Kanade\CK+\ECE457B-Project\Poster Plots\Neurons vs Accurac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34638" y="17878648"/>
            <a:ext cx="3582764" cy="2286324"/>
          </a:xfrm>
          <a:prstGeom prst="rect">
            <a:avLst/>
          </a:prstGeom>
          <a:noFill/>
          <a:extLst>
            <a:ext uri="{909E8E84-426E-40DD-AFC4-6F175D3DCCD1}">
              <a14:hiddenFill xmlns:a14="http://schemas.microsoft.com/office/drawing/2010/main">
                <a:solidFill>
                  <a:srgbClr val="FFFFFF"/>
                </a:solidFill>
              </a14:hiddenFill>
            </a:ext>
          </a:extLst>
        </p:spPr>
      </p:pic>
      <p:sp>
        <p:nvSpPr>
          <p:cNvPr id="43" name="Text Box 20"/>
          <p:cNvSpPr txBox="1">
            <a:spLocks noChangeArrowheads="1"/>
          </p:cNvSpPr>
          <p:nvPr/>
        </p:nvSpPr>
        <p:spPr bwMode="auto">
          <a:xfrm>
            <a:off x="16815370" y="19571334"/>
            <a:ext cx="3406205"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err="1" smtClean="0">
                <a:solidFill>
                  <a:srgbClr val="000000"/>
                </a:solidFill>
                <a:latin typeface="Georgia" pitchFamily="18" charset="0"/>
              </a:rPr>
              <a:t>Matlab</a:t>
            </a:r>
            <a:endParaRPr lang="en-GB" altLang="en-US" sz="3400" b="1" dirty="0">
              <a:solidFill>
                <a:srgbClr val="000000"/>
              </a:solidFill>
              <a:latin typeface="Georgia" pitchFamily="18" charset="0"/>
            </a:endParaRPr>
          </a:p>
        </p:txBody>
      </p:sp>
      <p:sp>
        <p:nvSpPr>
          <p:cNvPr id="44" name="Text Box 20"/>
          <p:cNvSpPr txBox="1">
            <a:spLocks noChangeArrowheads="1"/>
          </p:cNvSpPr>
          <p:nvPr/>
        </p:nvSpPr>
        <p:spPr bwMode="auto">
          <a:xfrm>
            <a:off x="20456859" y="19547161"/>
            <a:ext cx="3429000"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smtClean="0">
                <a:solidFill>
                  <a:srgbClr val="000000"/>
                </a:solidFill>
                <a:latin typeface="Georgia" pitchFamily="18" charset="0"/>
              </a:rPr>
              <a:t>Our Solution</a:t>
            </a:r>
            <a:endParaRPr lang="en-GB" altLang="en-US" sz="2800" b="1" dirty="0">
              <a:solidFill>
                <a:srgbClr val="000000"/>
              </a:solidFill>
              <a:latin typeface="Georgia" pitchFamily="18" charset="0"/>
            </a:endParaRPr>
          </a:p>
        </p:txBody>
      </p:sp>
      <p:sp>
        <p:nvSpPr>
          <p:cNvPr id="45" name="Text Box 20"/>
          <p:cNvSpPr txBox="1">
            <a:spLocks noChangeArrowheads="1"/>
          </p:cNvSpPr>
          <p:nvPr/>
        </p:nvSpPr>
        <p:spPr bwMode="auto">
          <a:xfrm>
            <a:off x="16815370" y="17428796"/>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of Number of Neurons</a:t>
            </a:r>
            <a:endParaRPr lang="en-GB" altLang="en-US" sz="3200" b="1" dirty="0">
              <a:solidFill>
                <a:srgbClr val="000000"/>
              </a:solidFill>
              <a:latin typeface="Georgia" pitchFamily="18" charset="0"/>
            </a:endParaRPr>
          </a:p>
        </p:txBody>
      </p:sp>
      <p:sp>
        <p:nvSpPr>
          <p:cNvPr id="47" name="Text Box 20"/>
          <p:cNvSpPr txBox="1">
            <a:spLocks noChangeArrowheads="1"/>
          </p:cNvSpPr>
          <p:nvPr/>
        </p:nvSpPr>
        <p:spPr bwMode="auto">
          <a:xfrm>
            <a:off x="16793565" y="20288250"/>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of Number of Hidden Layers</a:t>
            </a:r>
            <a:endParaRPr lang="en-GB" altLang="en-US" sz="3200" b="1" dirty="0">
              <a:solidFill>
                <a:srgbClr val="000000"/>
              </a:solidFill>
              <a:latin typeface="Georgia" pitchFamily="18" charset="0"/>
            </a:endParaRPr>
          </a:p>
        </p:txBody>
      </p:sp>
      <p:sp>
        <p:nvSpPr>
          <p:cNvPr id="49" name="Text Box 20"/>
          <p:cNvSpPr txBox="1">
            <a:spLocks noChangeArrowheads="1"/>
          </p:cNvSpPr>
          <p:nvPr/>
        </p:nvSpPr>
        <p:spPr bwMode="auto">
          <a:xfrm>
            <a:off x="16701748" y="13900844"/>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Best Result</a:t>
            </a:r>
            <a:endParaRPr lang="en-GB" altLang="en-US" sz="3200" b="1" dirty="0">
              <a:solidFill>
                <a:srgbClr val="000000"/>
              </a:solidFill>
              <a:latin typeface="Georgia" pitchFamily="18" charset="0"/>
            </a:endParaRPr>
          </a:p>
        </p:txBody>
      </p:sp>
      <p:pic>
        <p:nvPicPr>
          <p:cNvPr id="1030" name="Picture 6" descr="C:\Users\Jason\Documents\Waterloo\4B\ECE 457B\Project\Cohn-Kanade\CK+\ECE457B-Project\Custom Results\Neurons\Plots\Matlab\Matlab20v3.png"/>
          <p:cNvPicPr>
            <a:picLocks noChangeAspect="1" noChangeArrowheads="1"/>
          </p:cNvPicPr>
          <p:nvPr/>
        </p:nvPicPr>
        <p:blipFill rotWithShape="1">
          <a:blip r:embed="rId6">
            <a:extLst>
              <a:ext uri="{28A0092B-C50C-407E-A947-70E740481C1C}">
                <a14:useLocalDpi xmlns:a14="http://schemas.microsoft.com/office/drawing/2010/main" val="0"/>
              </a:ext>
            </a:extLst>
          </a:blip>
          <a:srcRect l="6937" t="50485" r="50000" b="5223"/>
          <a:stretch/>
        </p:blipFill>
        <p:spPr bwMode="auto">
          <a:xfrm>
            <a:off x="17001030" y="14312063"/>
            <a:ext cx="2763346" cy="2842243"/>
          </a:xfrm>
          <a:prstGeom prst="rect">
            <a:avLst/>
          </a:prstGeom>
          <a:noFill/>
          <a:extLst>
            <a:ext uri="{909E8E84-426E-40DD-AFC4-6F175D3DCCD1}">
              <a14:hiddenFill xmlns:a14="http://schemas.microsoft.com/office/drawing/2010/main">
                <a:solidFill>
                  <a:srgbClr val="FFFFFF"/>
                </a:solidFill>
              </a14:hiddenFill>
            </a:ext>
          </a:extLst>
        </p:spPr>
      </p:pic>
      <p:sp>
        <p:nvSpPr>
          <p:cNvPr id="52" name="Text Box 20"/>
          <p:cNvSpPr txBox="1">
            <a:spLocks noChangeArrowheads="1"/>
          </p:cNvSpPr>
          <p:nvPr/>
        </p:nvSpPr>
        <p:spPr bwMode="auto">
          <a:xfrm>
            <a:off x="17050654" y="17134375"/>
            <a:ext cx="3406205"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err="1" smtClean="0">
                <a:solidFill>
                  <a:srgbClr val="000000"/>
                </a:solidFill>
                <a:latin typeface="Georgia" pitchFamily="18" charset="0"/>
              </a:rPr>
              <a:t>Matlab</a:t>
            </a:r>
            <a:r>
              <a:rPr lang="en-GB" altLang="en-US" sz="1400" b="1" dirty="0" smtClean="0">
                <a:solidFill>
                  <a:srgbClr val="000000"/>
                </a:solidFill>
                <a:latin typeface="Georgia" pitchFamily="18" charset="0"/>
              </a:rPr>
              <a:t> – 20 Neurons (95.6%)</a:t>
            </a:r>
          </a:p>
        </p:txBody>
      </p:sp>
      <p:sp>
        <p:nvSpPr>
          <p:cNvPr id="53" name="Text Box 20"/>
          <p:cNvSpPr txBox="1">
            <a:spLocks noChangeArrowheads="1"/>
          </p:cNvSpPr>
          <p:nvPr/>
        </p:nvSpPr>
        <p:spPr bwMode="auto">
          <a:xfrm>
            <a:off x="20526375" y="17134375"/>
            <a:ext cx="3429000"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smtClean="0">
                <a:solidFill>
                  <a:srgbClr val="000000"/>
                </a:solidFill>
                <a:latin typeface="Georgia" pitchFamily="18" charset="0"/>
              </a:rPr>
              <a:t>Our Solution – 50 Neurons (90.7%)</a:t>
            </a:r>
            <a:endParaRPr lang="en-GB" altLang="en-US" sz="2800" b="1" dirty="0">
              <a:solidFill>
                <a:srgbClr val="000000"/>
              </a:solidFill>
              <a:latin typeface="Georgia" pitchFamily="18" charset="0"/>
            </a:endParaRPr>
          </a:p>
        </p:txBody>
      </p:sp>
      <p:pic>
        <p:nvPicPr>
          <p:cNvPr id="1031" name="Picture 7" descr="C:\Users\Jason\Documents\Waterloo\4B\ECE 457B\Project\Cohn-Kanade\CK+\ECE457B-Project\Poster Plots\Neurons50-Confusion.png"/>
          <p:cNvPicPr>
            <a:picLocks noChangeAspect="1" noChangeArrowheads="1"/>
          </p:cNvPicPr>
          <p:nvPr/>
        </p:nvPicPr>
        <p:blipFill rotWithShape="1">
          <a:blip r:embed="rId7">
            <a:extLst>
              <a:ext uri="{28A0092B-C50C-407E-A947-70E740481C1C}">
                <a14:useLocalDpi xmlns:a14="http://schemas.microsoft.com/office/drawing/2010/main" val="0"/>
              </a:ext>
            </a:extLst>
          </a:blip>
          <a:srcRect b="1844"/>
          <a:stretch/>
        </p:blipFill>
        <p:spPr bwMode="auto">
          <a:xfrm>
            <a:off x="20526375" y="14287598"/>
            <a:ext cx="2804757" cy="28888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748045175"/>
              </p:ext>
            </p:extLst>
          </p:nvPr>
        </p:nvGraphicFramePr>
        <p:xfrm>
          <a:off x="16551742" y="23324452"/>
          <a:ext cx="7731171" cy="2194560"/>
        </p:xfrm>
        <a:graphic>
          <a:graphicData uri="http://schemas.openxmlformats.org/drawingml/2006/table">
            <a:tbl>
              <a:tblPr firstRow="1" bandRow="1">
                <a:effectLst/>
                <a:tableStyleId>{5C22544A-7EE6-4342-B048-85BDC9FD1C3A}</a:tableStyleId>
              </a:tblPr>
              <a:tblGrid>
                <a:gridCol w="970471"/>
                <a:gridCol w="640080"/>
                <a:gridCol w="809752"/>
                <a:gridCol w="1098868"/>
                <a:gridCol w="792000"/>
                <a:gridCol w="864000"/>
                <a:gridCol w="756000"/>
                <a:gridCol w="864000"/>
                <a:gridCol w="936000"/>
              </a:tblGrid>
              <a:tr h="0">
                <a:tc>
                  <a:txBody>
                    <a:bodyPr/>
                    <a:lstStyle/>
                    <a:p>
                      <a:endParaRPr lang="en-CA" sz="1800" dirty="0">
                        <a:latin typeface="+mn-lt"/>
                      </a:endParaRPr>
                    </a:p>
                  </a:txBody>
                  <a:tcPr>
                    <a:noFill/>
                  </a:tcPr>
                </a:tc>
                <a:tc>
                  <a:txBody>
                    <a:bodyPr/>
                    <a:lstStyle/>
                    <a:p>
                      <a:r>
                        <a:rPr lang="en-CA" sz="1800" dirty="0" smtClean="0">
                          <a:latin typeface="+mn-lt"/>
                        </a:rPr>
                        <a:t>!( )</a:t>
                      </a:r>
                      <a:endParaRPr lang="en-CA" sz="1800" dirty="0">
                        <a:latin typeface="+mn-lt"/>
                      </a:endParaRPr>
                    </a:p>
                  </a:txBody>
                  <a:tcPr>
                    <a:solidFill>
                      <a:schemeClr val="accent1"/>
                    </a:solidFill>
                  </a:tcPr>
                </a:tc>
                <a:tc>
                  <a:txBody>
                    <a:bodyPr/>
                    <a:lstStyle/>
                    <a:p>
                      <a:r>
                        <a:rPr lang="en-CA" sz="1800" baseline="0" dirty="0" smtClean="0">
                          <a:latin typeface="+mn-lt"/>
                        </a:rPr>
                        <a:t>!(Jaw)</a:t>
                      </a:r>
                      <a:endParaRPr lang="en-CA" sz="1800" dirty="0">
                        <a:latin typeface="+mn-lt"/>
                      </a:endParaRPr>
                    </a:p>
                  </a:txBody>
                  <a:tcPr/>
                </a:tc>
                <a:tc>
                  <a:txBody>
                    <a:bodyPr/>
                    <a:lstStyle/>
                    <a:p>
                      <a:pPr marL="0" marR="0" indent="0" algn="l" defTabSz="3497580" rtl="0" eaLnBrk="1" fontAlgn="auto" latinLnBrk="0" hangingPunct="1">
                        <a:lnSpc>
                          <a:spcPct val="100000"/>
                        </a:lnSpc>
                        <a:spcBef>
                          <a:spcPts val="0"/>
                        </a:spcBef>
                        <a:spcAft>
                          <a:spcPts val="0"/>
                        </a:spcAft>
                        <a:buClrTx/>
                        <a:buSzTx/>
                        <a:buFontTx/>
                        <a:buNone/>
                        <a:tabLst/>
                        <a:defRPr/>
                      </a:pPr>
                      <a:r>
                        <a:rPr lang="en-CA" sz="1800" dirty="0" smtClean="0">
                          <a:latin typeface="+mn-lt"/>
                        </a:rPr>
                        <a:t>!(</a:t>
                      </a:r>
                      <a:r>
                        <a:rPr lang="en-CA" sz="1800" baseline="0" dirty="0" smtClean="0">
                          <a:latin typeface="+mn-lt"/>
                        </a:rPr>
                        <a:t>Mouth)</a:t>
                      </a:r>
                      <a:endParaRPr lang="en-CA" sz="1800" dirty="0" smtClean="0">
                        <a:latin typeface="+mn-lt"/>
                      </a:endParaRPr>
                    </a:p>
                  </a:txBody>
                  <a:tcPr/>
                </a:tc>
                <a:tc>
                  <a:txBody>
                    <a:bodyPr/>
                    <a:lstStyle/>
                    <a:p>
                      <a:r>
                        <a:rPr lang="en-CA" sz="1800" dirty="0" smtClean="0">
                          <a:latin typeface="+mn-lt"/>
                        </a:rPr>
                        <a:t>!(Jaw, Nose)</a:t>
                      </a:r>
                      <a:endParaRPr lang="en-CA" sz="1800" dirty="0">
                        <a:latin typeface="+mn-lt"/>
                      </a:endParaRPr>
                    </a:p>
                  </a:txBody>
                  <a:tcPr/>
                </a:tc>
                <a:tc>
                  <a:txBody>
                    <a:bodyPr/>
                    <a:lstStyle/>
                    <a:p>
                      <a:r>
                        <a:rPr lang="en-CA" sz="1800" dirty="0" smtClean="0">
                          <a:latin typeface="+mn-lt"/>
                        </a:rPr>
                        <a:t>!(Jaw, Nose, Eye</a:t>
                      </a:r>
                      <a:r>
                        <a:rPr lang="en-CA" sz="1800" baseline="0" dirty="0" smtClean="0">
                          <a:latin typeface="+mn-lt"/>
                        </a:rPr>
                        <a:t> Brows)</a:t>
                      </a:r>
                      <a:endParaRPr lang="en-CA" sz="1800" dirty="0">
                        <a:latin typeface="+mn-lt"/>
                      </a:endParaRPr>
                    </a:p>
                  </a:txBody>
                  <a:tcPr/>
                </a:tc>
                <a:tc>
                  <a:txBody>
                    <a:bodyPr/>
                    <a:lstStyle/>
                    <a:p>
                      <a:pPr marL="0" marR="0" indent="0" algn="l" defTabSz="3497580" rtl="0" eaLnBrk="1" fontAlgn="auto" latinLnBrk="0" hangingPunct="1">
                        <a:lnSpc>
                          <a:spcPct val="100000"/>
                        </a:lnSpc>
                        <a:spcBef>
                          <a:spcPts val="0"/>
                        </a:spcBef>
                        <a:spcAft>
                          <a:spcPts val="0"/>
                        </a:spcAft>
                        <a:buClrTx/>
                        <a:buSzTx/>
                        <a:buFontTx/>
                        <a:buNone/>
                        <a:tabLst/>
                        <a:defRPr/>
                      </a:pPr>
                      <a:r>
                        <a:rPr lang="en-CA" sz="1800" dirty="0" smtClean="0">
                          <a:latin typeface="+mn-lt"/>
                        </a:rPr>
                        <a:t>!(Jaw, Nose, Eyes</a:t>
                      </a:r>
                      <a:r>
                        <a:rPr lang="en-CA" sz="1800" baseline="0" dirty="0" smtClean="0">
                          <a:latin typeface="+mn-lt"/>
                        </a:rPr>
                        <a:t>)</a:t>
                      </a:r>
                      <a:endParaRPr lang="en-CA" sz="1800" dirty="0" smtClean="0">
                        <a:latin typeface="+mn-lt"/>
                      </a:endParaRPr>
                    </a:p>
                    <a:p>
                      <a:endParaRPr lang="en-CA" sz="1800" dirty="0">
                        <a:latin typeface="+mn-lt"/>
                      </a:endParaRPr>
                    </a:p>
                  </a:txBody>
                  <a:tcPr/>
                </a:tc>
                <a:tc>
                  <a:txBody>
                    <a:bodyPr/>
                    <a:lstStyle/>
                    <a:p>
                      <a:r>
                        <a:rPr lang="en-CA" sz="1800" dirty="0" smtClean="0">
                          <a:latin typeface="+mn-lt"/>
                        </a:rPr>
                        <a:t>!(Jaw, Nose, Eye</a:t>
                      </a:r>
                      <a:r>
                        <a:rPr lang="en-CA" sz="1800" baseline="0" dirty="0" smtClean="0">
                          <a:latin typeface="+mn-lt"/>
                        </a:rPr>
                        <a:t> Brows, Eyes)</a:t>
                      </a:r>
                      <a:endParaRPr lang="en-CA" sz="1800" dirty="0">
                        <a:latin typeface="+mn-lt"/>
                      </a:endParaRPr>
                    </a:p>
                  </a:txBody>
                  <a:tcPr/>
                </a:tc>
                <a:tc>
                  <a:txBody>
                    <a:bodyPr/>
                    <a:lstStyle/>
                    <a:p>
                      <a:pPr marL="0" marR="0" indent="0" algn="l" defTabSz="3497580" rtl="0" eaLnBrk="1" fontAlgn="auto" latinLnBrk="0" hangingPunct="1">
                        <a:lnSpc>
                          <a:spcPct val="100000"/>
                        </a:lnSpc>
                        <a:spcBef>
                          <a:spcPts val="0"/>
                        </a:spcBef>
                        <a:spcAft>
                          <a:spcPts val="0"/>
                        </a:spcAft>
                        <a:buClrTx/>
                        <a:buSzTx/>
                        <a:buFontTx/>
                        <a:buNone/>
                        <a:tabLst/>
                        <a:defRPr/>
                      </a:pPr>
                      <a:r>
                        <a:rPr lang="en-CA" sz="1800" dirty="0" smtClean="0">
                          <a:latin typeface="+mn-lt"/>
                        </a:rPr>
                        <a:t>!(Jaw, Nose,</a:t>
                      </a:r>
                      <a:r>
                        <a:rPr lang="en-CA" sz="1800" baseline="0" dirty="0" smtClean="0">
                          <a:latin typeface="+mn-lt"/>
                        </a:rPr>
                        <a:t> Mouth)</a:t>
                      </a:r>
                      <a:endParaRPr lang="en-CA" sz="1800" dirty="0" smtClean="0">
                        <a:latin typeface="+mn-lt"/>
                      </a:endParaRPr>
                    </a:p>
                  </a:txBody>
                  <a:tcPr/>
                </a:tc>
              </a:tr>
              <a:tr h="0">
                <a:tc>
                  <a:txBody>
                    <a:bodyPr/>
                    <a:lstStyle/>
                    <a:p>
                      <a:r>
                        <a:rPr lang="en-CA" sz="1800" dirty="0" smtClean="0">
                          <a:latin typeface="+mn-lt"/>
                        </a:rPr>
                        <a:t>Training</a:t>
                      </a:r>
                      <a:endParaRPr lang="en-CA" sz="1800" dirty="0">
                        <a:latin typeface="+mn-lt"/>
                      </a:endParaRPr>
                    </a:p>
                  </a:txBody>
                  <a:tcPr/>
                </a:tc>
                <a:tc>
                  <a:txBody>
                    <a:bodyPr/>
                    <a:lstStyle/>
                    <a:p>
                      <a:r>
                        <a:rPr lang="en-CA" sz="1800" dirty="0" smtClean="0">
                          <a:latin typeface="+mn-lt"/>
                        </a:rPr>
                        <a:t>100</a:t>
                      </a:r>
                      <a:endParaRPr lang="en-CA" sz="1800" dirty="0">
                        <a:latin typeface="+mn-lt"/>
                      </a:endParaRPr>
                    </a:p>
                  </a:txBody>
                  <a:tcPr/>
                </a:tc>
                <a:tc>
                  <a:txBody>
                    <a:bodyPr/>
                    <a:lstStyle/>
                    <a:p>
                      <a:r>
                        <a:rPr lang="en-CA" sz="1800" dirty="0" smtClean="0">
                          <a:latin typeface="+mn-lt"/>
                        </a:rPr>
                        <a:t>100</a:t>
                      </a:r>
                      <a:endParaRPr lang="en-CA" sz="1800" dirty="0">
                        <a:latin typeface="+mn-lt"/>
                      </a:endParaRPr>
                    </a:p>
                  </a:txBody>
                  <a:tcPr/>
                </a:tc>
                <a:tc>
                  <a:txBody>
                    <a:bodyPr/>
                    <a:lstStyle/>
                    <a:p>
                      <a:r>
                        <a:rPr lang="en-CA" sz="1800" dirty="0" smtClean="0">
                          <a:latin typeface="+mn-lt"/>
                        </a:rPr>
                        <a:t>84.2</a:t>
                      </a:r>
                      <a:endParaRPr lang="en-CA" sz="1800" dirty="0">
                        <a:latin typeface="+mn-lt"/>
                      </a:endParaRPr>
                    </a:p>
                  </a:txBody>
                  <a:tcPr/>
                </a:tc>
                <a:tc>
                  <a:txBody>
                    <a:bodyPr/>
                    <a:lstStyle/>
                    <a:p>
                      <a:r>
                        <a:rPr lang="en-CA" sz="1800" dirty="0" smtClean="0">
                          <a:latin typeface="+mn-lt"/>
                        </a:rPr>
                        <a:t>100</a:t>
                      </a:r>
                      <a:endParaRPr lang="en-CA" sz="1800" dirty="0">
                        <a:latin typeface="+mn-lt"/>
                      </a:endParaRPr>
                    </a:p>
                  </a:txBody>
                  <a:tcPr/>
                </a:tc>
                <a:tc>
                  <a:txBody>
                    <a:bodyPr/>
                    <a:lstStyle/>
                    <a:p>
                      <a:r>
                        <a:rPr lang="en-CA" sz="1800" dirty="0" smtClean="0">
                          <a:latin typeface="+mn-lt"/>
                        </a:rPr>
                        <a:t>100</a:t>
                      </a:r>
                      <a:endParaRPr lang="en-CA" sz="1800" dirty="0">
                        <a:latin typeface="+mn-lt"/>
                      </a:endParaRPr>
                    </a:p>
                  </a:txBody>
                  <a:tcPr/>
                </a:tc>
                <a:tc>
                  <a:txBody>
                    <a:bodyPr/>
                    <a:lstStyle/>
                    <a:p>
                      <a:r>
                        <a:rPr lang="en-CA" sz="1800" dirty="0" smtClean="0">
                          <a:latin typeface="+mn-lt"/>
                        </a:rPr>
                        <a:t>97.3</a:t>
                      </a:r>
                      <a:endParaRPr lang="en-CA" sz="1800" dirty="0">
                        <a:latin typeface="+mn-lt"/>
                      </a:endParaRPr>
                    </a:p>
                  </a:txBody>
                  <a:tcPr/>
                </a:tc>
                <a:tc>
                  <a:txBody>
                    <a:bodyPr/>
                    <a:lstStyle/>
                    <a:p>
                      <a:r>
                        <a:rPr lang="en-CA" sz="1800" dirty="0" smtClean="0">
                          <a:latin typeface="+mn-lt"/>
                        </a:rPr>
                        <a:t>100</a:t>
                      </a:r>
                      <a:endParaRPr lang="en-CA" sz="1800" dirty="0">
                        <a:latin typeface="+mn-lt"/>
                      </a:endParaRPr>
                    </a:p>
                  </a:txBody>
                  <a:tcPr/>
                </a:tc>
                <a:tc>
                  <a:txBody>
                    <a:bodyPr/>
                    <a:lstStyle/>
                    <a:p>
                      <a:r>
                        <a:rPr lang="en-CA" sz="1800" dirty="0" smtClean="0">
                          <a:latin typeface="+mn-lt"/>
                        </a:rPr>
                        <a:t>95.9</a:t>
                      </a:r>
                      <a:endParaRPr lang="en-CA" sz="1800" dirty="0">
                        <a:latin typeface="+mn-lt"/>
                      </a:endParaRPr>
                    </a:p>
                  </a:txBody>
                  <a:tcPr/>
                </a:tc>
              </a:tr>
              <a:tr h="0">
                <a:tc>
                  <a:txBody>
                    <a:bodyPr/>
                    <a:lstStyle/>
                    <a:p>
                      <a:r>
                        <a:rPr lang="en-CA" sz="1800" dirty="0" smtClean="0">
                          <a:latin typeface="+mn-lt"/>
                        </a:rPr>
                        <a:t>Testing</a:t>
                      </a:r>
                      <a:endParaRPr lang="en-CA" sz="1800" dirty="0">
                        <a:latin typeface="+mn-lt"/>
                      </a:endParaRPr>
                    </a:p>
                  </a:txBody>
                  <a:tcPr/>
                </a:tc>
                <a:tc>
                  <a:txBody>
                    <a:bodyPr/>
                    <a:lstStyle/>
                    <a:p>
                      <a:r>
                        <a:rPr lang="en-CA" sz="1800" dirty="0" smtClean="0">
                          <a:latin typeface="+mn-lt"/>
                        </a:rPr>
                        <a:t>89.9</a:t>
                      </a:r>
                      <a:endParaRPr lang="en-CA" sz="1800" dirty="0">
                        <a:latin typeface="+mn-lt"/>
                      </a:endParaRPr>
                    </a:p>
                  </a:txBody>
                  <a:tcPr/>
                </a:tc>
                <a:tc>
                  <a:txBody>
                    <a:bodyPr/>
                    <a:lstStyle/>
                    <a:p>
                      <a:r>
                        <a:rPr lang="en-CA" sz="1800" dirty="0" smtClean="0">
                          <a:latin typeface="+mn-lt"/>
                        </a:rPr>
                        <a:t>89.9</a:t>
                      </a:r>
                      <a:endParaRPr lang="en-CA" sz="1800" dirty="0">
                        <a:latin typeface="+mn-lt"/>
                      </a:endParaRPr>
                    </a:p>
                  </a:txBody>
                  <a:tcPr/>
                </a:tc>
                <a:tc>
                  <a:txBody>
                    <a:bodyPr/>
                    <a:lstStyle/>
                    <a:p>
                      <a:r>
                        <a:rPr lang="en-CA" sz="1800" dirty="0" smtClean="0">
                          <a:latin typeface="+mn-lt"/>
                        </a:rPr>
                        <a:t>60.8</a:t>
                      </a:r>
                      <a:endParaRPr lang="en-CA" sz="1800" dirty="0">
                        <a:latin typeface="+mn-lt"/>
                      </a:endParaRPr>
                    </a:p>
                  </a:txBody>
                  <a:tcPr/>
                </a:tc>
                <a:tc>
                  <a:txBody>
                    <a:bodyPr/>
                    <a:lstStyle/>
                    <a:p>
                      <a:r>
                        <a:rPr lang="en-CA" sz="1800" dirty="0" smtClean="0">
                          <a:latin typeface="+mn-lt"/>
                        </a:rPr>
                        <a:t>91.1</a:t>
                      </a:r>
                      <a:endParaRPr lang="en-CA" sz="1800" dirty="0">
                        <a:latin typeface="+mn-lt"/>
                      </a:endParaRPr>
                    </a:p>
                  </a:txBody>
                  <a:tcPr/>
                </a:tc>
                <a:tc>
                  <a:txBody>
                    <a:bodyPr/>
                    <a:lstStyle/>
                    <a:p>
                      <a:r>
                        <a:rPr lang="en-CA" sz="1800" dirty="0" smtClean="0">
                          <a:latin typeface="+mn-lt"/>
                        </a:rPr>
                        <a:t>93.7</a:t>
                      </a:r>
                    </a:p>
                  </a:txBody>
                  <a:tcPr/>
                </a:tc>
                <a:tc>
                  <a:txBody>
                    <a:bodyPr/>
                    <a:lstStyle/>
                    <a:p>
                      <a:r>
                        <a:rPr lang="en-CA" sz="1800" dirty="0" smtClean="0">
                          <a:latin typeface="+mn-lt"/>
                        </a:rPr>
                        <a:t>87.3</a:t>
                      </a:r>
                      <a:endParaRPr lang="en-CA" sz="1800" dirty="0">
                        <a:latin typeface="+mn-lt"/>
                      </a:endParaRPr>
                    </a:p>
                  </a:txBody>
                  <a:tcPr/>
                </a:tc>
                <a:tc>
                  <a:txBody>
                    <a:bodyPr/>
                    <a:lstStyle/>
                    <a:p>
                      <a:r>
                        <a:rPr lang="en-CA" sz="1800" b="1" dirty="0" smtClean="0">
                          <a:latin typeface="+mn-lt"/>
                        </a:rPr>
                        <a:t>93.7</a:t>
                      </a:r>
                    </a:p>
                  </a:txBody>
                  <a:tcPr>
                    <a:solidFill>
                      <a:srgbClr val="FFFF00"/>
                    </a:solidFill>
                  </a:tcPr>
                </a:tc>
                <a:tc>
                  <a:txBody>
                    <a:bodyPr/>
                    <a:lstStyle/>
                    <a:p>
                      <a:r>
                        <a:rPr lang="en-CA" sz="1800" dirty="0" smtClean="0">
                          <a:latin typeface="+mn-lt"/>
                        </a:rPr>
                        <a:t>65.8</a:t>
                      </a:r>
                      <a:endParaRPr lang="en-CA" sz="1800" dirty="0">
                        <a:latin typeface="+mn-lt"/>
                      </a:endParaRPr>
                    </a:p>
                  </a:txBody>
                  <a:tcPr/>
                </a:tc>
              </a:tr>
            </a:tbl>
          </a:graphicData>
        </a:graphic>
      </p:graphicFrame>
      <p:sp>
        <p:nvSpPr>
          <p:cNvPr id="50" name="Text Box 20"/>
          <p:cNvSpPr txBox="1">
            <a:spLocks noChangeArrowheads="1"/>
          </p:cNvSpPr>
          <p:nvPr/>
        </p:nvSpPr>
        <p:spPr bwMode="auto">
          <a:xfrm>
            <a:off x="16767761" y="22918648"/>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of Size of Input</a:t>
            </a:r>
            <a:endParaRPr lang="en-GB" altLang="en-US" sz="3200" b="1" dirty="0">
              <a:solidFill>
                <a:srgbClr val="000000"/>
              </a:solidFill>
              <a:latin typeface="Georgia" pitchFamily="18" charset="0"/>
            </a:endParaRPr>
          </a:p>
        </p:txBody>
      </p:sp>
      <p:sp>
        <p:nvSpPr>
          <p:cNvPr id="51" name="TextBox 50"/>
          <p:cNvSpPr txBox="1"/>
          <p:nvPr/>
        </p:nvSpPr>
        <p:spPr>
          <a:xfrm>
            <a:off x="16871546" y="12146584"/>
            <a:ext cx="7940071" cy="1138773"/>
          </a:xfrm>
          <a:prstGeom prst="rect">
            <a:avLst/>
          </a:prstGeom>
          <a:noFill/>
        </p:spPr>
        <p:txBody>
          <a:bodyPr wrap="square" rtlCol="0">
            <a:spAutoFit/>
          </a:bodyPr>
          <a:lstStyle/>
          <a:p>
            <a:pPr marL="457200" indent="-457200">
              <a:buFontTx/>
              <a:buChar char="-"/>
            </a:pPr>
            <a:r>
              <a:rPr lang="en-CA" sz="3400" dirty="0" smtClean="0">
                <a:latin typeface="Georgia" pitchFamily="18" charset="0"/>
              </a:rPr>
              <a:t>Classification Accuracy vs Neurons, Layers, Input Size</a:t>
            </a:r>
            <a:endParaRPr lang="en-CA" sz="3400" dirty="0">
              <a:latin typeface="Georgia" pitchFamily="18" charset="0"/>
            </a:endParaRPr>
          </a:p>
        </p:txBody>
      </p:sp>
      <p:pic>
        <p:nvPicPr>
          <p:cNvPr id="11" name="Picture 2" descr="F:\Code\ECE457B-Project\Anger.png"/>
          <p:cNvPicPr>
            <a:picLocks noChangeAspect="1" noChangeArrowheads="1"/>
          </p:cNvPicPr>
          <p:nvPr/>
        </p:nvPicPr>
        <p:blipFill rotWithShape="1">
          <a:blip r:embed="rId8">
            <a:extLst>
              <a:ext uri="{28A0092B-C50C-407E-A947-70E740481C1C}">
                <a14:useLocalDpi xmlns:a14="http://schemas.microsoft.com/office/drawing/2010/main" val="0"/>
              </a:ext>
            </a:extLst>
          </a:blip>
          <a:srcRect l="29338" r="13684" b="18566"/>
          <a:stretch/>
        </p:blipFill>
        <p:spPr bwMode="auto">
          <a:xfrm>
            <a:off x="8486775" y="13805324"/>
            <a:ext cx="2493070" cy="25532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F:\Code\ECE457B-Project\Happy.png"/>
          <p:cNvPicPr>
            <a:picLocks noChangeAspect="1" noChangeArrowheads="1"/>
          </p:cNvPicPr>
          <p:nvPr/>
        </p:nvPicPr>
        <p:blipFill rotWithShape="1">
          <a:blip r:embed="rId9">
            <a:extLst>
              <a:ext uri="{28A0092B-C50C-407E-A947-70E740481C1C}">
                <a14:useLocalDpi xmlns:a14="http://schemas.microsoft.com/office/drawing/2010/main" val="0"/>
              </a:ext>
            </a:extLst>
          </a:blip>
          <a:srcRect l="28204" r="15959" b="19052"/>
          <a:stretch/>
        </p:blipFill>
        <p:spPr bwMode="auto">
          <a:xfrm>
            <a:off x="11030029" y="13805324"/>
            <a:ext cx="2493070" cy="2589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F:\Code\ECE457B-Project\Surprise.png"/>
          <p:cNvPicPr>
            <a:picLocks noChangeAspect="1" noChangeArrowheads="1"/>
          </p:cNvPicPr>
          <p:nvPr/>
        </p:nvPicPr>
        <p:blipFill rotWithShape="1">
          <a:blip r:embed="rId10">
            <a:extLst>
              <a:ext uri="{28A0092B-C50C-407E-A947-70E740481C1C}">
                <a14:useLocalDpi xmlns:a14="http://schemas.microsoft.com/office/drawing/2010/main" val="0"/>
              </a:ext>
            </a:extLst>
          </a:blip>
          <a:srcRect l="25933" r="17417" b="10673"/>
          <a:stretch/>
        </p:blipFill>
        <p:spPr bwMode="auto">
          <a:xfrm>
            <a:off x="13637373" y="13809604"/>
            <a:ext cx="2288347" cy="258558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996008" y="31435712"/>
            <a:ext cx="23356087" cy="1399614"/>
          </a:xfrm>
          <a:prstGeom prst="rect">
            <a:avLst/>
          </a:prstGeom>
          <a:noFill/>
        </p:spPr>
        <p:txBody>
          <a:bodyPr wrap="square" lIns="349758" tIns="174879" rIns="349758" bIns="174879" rtlCol="0">
            <a:spAutoFit/>
          </a:bodyPr>
          <a:lstStyle/>
          <a:p>
            <a:pPr lvl="0">
              <a:defRPr/>
            </a:pPr>
            <a:r>
              <a:rPr lang="en-CA" sz="3400" dirty="0" smtClean="0">
                <a:solidFill>
                  <a:prstClr val="black"/>
                </a:solidFill>
                <a:latin typeface="Georgia" charset="0"/>
              </a:rPr>
              <a:t>The team was able to achieve a fairly high overall classification rate of over 90% for the 4 emotions. A single hidden layer with 50 neurons provided the best classification results.</a:t>
            </a:r>
            <a:endParaRPr lang="en-US" sz="3400" dirty="0">
              <a:solidFill>
                <a:prstClr val="black"/>
              </a:solidFill>
              <a:latin typeface="Georgia" charset="0"/>
            </a:endParaRPr>
          </a:p>
        </p:txBody>
      </p:sp>
    </p:spTree>
    <p:extLst>
      <p:ext uri="{BB962C8B-B14F-4D97-AF65-F5344CB8AC3E}">
        <p14:creationId xmlns:p14="http://schemas.microsoft.com/office/powerpoint/2010/main" val="10098819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769</TotalTime>
  <Words>597</Words>
  <Application>Microsoft Office PowerPoint</Application>
  <PresentationFormat>Custom</PresentationFormat>
  <Paragraphs>111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Yu</dc:creator>
  <cp:lastModifiedBy>Jason Ku</cp:lastModifiedBy>
  <cp:revision>80</cp:revision>
  <dcterms:created xsi:type="dcterms:W3CDTF">2015-03-23T20:52:18Z</dcterms:created>
  <dcterms:modified xsi:type="dcterms:W3CDTF">2015-03-30T05:01:55Z</dcterms:modified>
</cp:coreProperties>
</file>