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6" r:id="rId2"/>
    <p:sldId id="278" r:id="rId3"/>
    <p:sldId id="257" r:id="rId4"/>
    <p:sldId id="301" r:id="rId5"/>
    <p:sldId id="298" r:id="rId6"/>
    <p:sldId id="258" r:id="rId7"/>
    <p:sldId id="263" r:id="rId8"/>
    <p:sldId id="264" r:id="rId9"/>
    <p:sldId id="283" r:id="rId10"/>
    <p:sldId id="316" r:id="rId11"/>
    <p:sldId id="302" r:id="rId12"/>
    <p:sldId id="303" r:id="rId13"/>
    <p:sldId id="265" r:id="rId14"/>
    <p:sldId id="294" r:id="rId15"/>
    <p:sldId id="308" r:id="rId16"/>
    <p:sldId id="295" r:id="rId17"/>
    <p:sldId id="315" r:id="rId18"/>
    <p:sldId id="286" r:id="rId19"/>
    <p:sldId id="288" r:id="rId20"/>
    <p:sldId id="305" r:id="rId21"/>
    <p:sldId id="317" r:id="rId22"/>
    <p:sldId id="309" r:id="rId23"/>
    <p:sldId id="304" r:id="rId24"/>
    <p:sldId id="310" r:id="rId25"/>
    <p:sldId id="319" r:id="rId26"/>
    <p:sldId id="293" r:id="rId27"/>
    <p:sldId id="318" r:id="rId28"/>
    <p:sldId id="276" r:id="rId29"/>
    <p:sldId id="311" r:id="rId30"/>
    <p:sldId id="312" r:id="rId31"/>
    <p:sldId id="313" r:id="rId32"/>
    <p:sldId id="297" r:id="rId33"/>
    <p:sldId id="279" r:id="rId34"/>
    <p:sldId id="299" r:id="rId35"/>
    <p:sldId id="300" r:id="rId36"/>
    <p:sldId id="292" r:id="rId37"/>
    <p:sldId id="281" r:id="rId38"/>
    <p:sldId id="284" r:id="rId3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478FD1"/>
    <a:srgbClr val="5ADEEC"/>
    <a:srgbClr val="FF655D"/>
    <a:srgbClr val="D2D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8" autoAdjust="0"/>
    <p:restoredTop sz="94118" autoAdjust="0"/>
  </p:normalViewPr>
  <p:slideViewPr>
    <p:cSldViewPr snapToGrid="0">
      <p:cViewPr varScale="1">
        <p:scale>
          <a:sx n="66" d="100"/>
          <a:sy n="66" d="100"/>
        </p:scale>
        <p:origin x="756" y="48"/>
      </p:cViewPr>
      <p:guideLst>
        <p:guide pos="3840"/>
        <p:guide orient="horz" pos="2160"/>
      </p:guideLst>
    </p:cSldViewPr>
  </p:slideViewPr>
  <p:notesTextViewPr>
    <p:cViewPr>
      <p:scale>
        <a:sx n="1" d="1"/>
        <a:sy n="1" d="1"/>
      </p:scale>
      <p:origin x="0" y="0"/>
    </p:cViewPr>
  </p:notesTextViewPr>
  <p:sorterViewPr>
    <p:cViewPr>
      <p:scale>
        <a:sx n="40" d="100"/>
        <a:sy n="40" d="100"/>
      </p:scale>
      <p:origin x="0" y="-268"/>
    </p:cViewPr>
  </p:sorterViewPr>
  <p:notesViewPr>
    <p:cSldViewPr snapToGrid="0">
      <p:cViewPr varScale="1">
        <p:scale>
          <a:sx n="53" d="100"/>
          <a:sy n="53" d="100"/>
        </p:scale>
        <p:origin x="264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0227D16D-48CC-41D1-BC0D-F94887D80520}" type="datetimeFigureOut">
              <a:rPr lang="en-US" smtClean="0"/>
              <a:t>6/17/2016</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8991523C-919D-4D2B-A24C-AABB50017024}" type="slidenum">
              <a:rPr lang="en-US" smtClean="0"/>
              <a:t>‹#›</a:t>
            </a:fld>
            <a:endParaRPr lang="en-US"/>
          </a:p>
        </p:txBody>
      </p:sp>
    </p:spTree>
    <p:extLst>
      <p:ext uri="{BB962C8B-B14F-4D97-AF65-F5344CB8AC3E}">
        <p14:creationId xmlns:p14="http://schemas.microsoft.com/office/powerpoint/2010/main" val="1450097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5BDB2D22-EE2E-4648-97E7-D2361CCA415B}" type="datetimeFigureOut">
              <a:rPr lang="en-US" smtClean="0"/>
              <a:t>6/17/2016</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B8A4EEB-5159-4D16-BB66-D7F6CA7BFB06}" type="slidenum">
              <a:rPr lang="en-US" smtClean="0"/>
              <a:t>‹#›</a:t>
            </a:fld>
            <a:endParaRPr lang="en-US"/>
          </a:p>
        </p:txBody>
      </p:sp>
    </p:spTree>
    <p:extLst>
      <p:ext uri="{BB962C8B-B14F-4D97-AF65-F5344CB8AC3E}">
        <p14:creationId xmlns:p14="http://schemas.microsoft.com/office/powerpoint/2010/main" val="2910854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Names,</a:t>
            </a:r>
            <a:r>
              <a:rPr lang="en-US" baseline="0" dirty="0" smtClean="0"/>
              <a:t> project, BECR(Center for Behavioral Economics and Healthy Food Choice Research)</a:t>
            </a:r>
            <a:endParaRPr lang="en-US" dirty="0" smtClean="0"/>
          </a:p>
        </p:txBody>
      </p:sp>
      <p:sp>
        <p:nvSpPr>
          <p:cNvPr id="4" name="Slide Number Placeholder 3"/>
          <p:cNvSpPr>
            <a:spLocks noGrp="1"/>
          </p:cNvSpPr>
          <p:nvPr>
            <p:ph type="sldNum" sz="quarter" idx="10"/>
          </p:nvPr>
        </p:nvSpPr>
        <p:spPr/>
        <p:txBody>
          <a:bodyPr/>
          <a:lstStyle/>
          <a:p>
            <a:fld id="{FB8A4EEB-5159-4D16-BB66-D7F6CA7BFB06}" type="slidenum">
              <a:rPr lang="en-US" smtClean="0"/>
              <a:t>1</a:t>
            </a:fld>
            <a:endParaRPr lang="en-US"/>
          </a:p>
        </p:txBody>
      </p:sp>
    </p:spTree>
    <p:extLst>
      <p:ext uri="{BB962C8B-B14F-4D97-AF65-F5344CB8AC3E}">
        <p14:creationId xmlns:p14="http://schemas.microsoft.com/office/powerpoint/2010/main" val="1371289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Decrease the</a:t>
            </a:r>
            <a:r>
              <a:rPr lang="en-US" baseline="0" dirty="0" smtClean="0"/>
              <a:t> variance</a:t>
            </a:r>
            <a:endParaRPr lang="en-US" dirty="0"/>
          </a:p>
        </p:txBody>
      </p:sp>
      <p:sp>
        <p:nvSpPr>
          <p:cNvPr id="4" name="Slide Number Placeholder 3"/>
          <p:cNvSpPr>
            <a:spLocks noGrp="1"/>
          </p:cNvSpPr>
          <p:nvPr>
            <p:ph type="sldNum" sz="quarter" idx="10"/>
          </p:nvPr>
        </p:nvSpPr>
        <p:spPr/>
        <p:txBody>
          <a:bodyPr/>
          <a:lstStyle/>
          <a:p>
            <a:fld id="{FB8A4EEB-5159-4D16-BB66-D7F6CA7BFB06}" type="slidenum">
              <a:rPr lang="en-US" smtClean="0"/>
              <a:t>26</a:t>
            </a:fld>
            <a:endParaRPr lang="en-US"/>
          </a:p>
        </p:txBody>
      </p:sp>
    </p:spTree>
    <p:extLst>
      <p:ext uri="{BB962C8B-B14F-4D97-AF65-F5344CB8AC3E}">
        <p14:creationId xmlns:p14="http://schemas.microsoft.com/office/powerpoint/2010/main" val="1862486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8A4EEB-5159-4D16-BB66-D7F6CA7BFB06}" type="slidenum">
              <a:rPr lang="en-US" smtClean="0"/>
              <a:t>28</a:t>
            </a:fld>
            <a:endParaRPr lang="en-US"/>
          </a:p>
        </p:txBody>
      </p:sp>
    </p:spTree>
    <p:extLst>
      <p:ext uri="{BB962C8B-B14F-4D97-AF65-F5344CB8AC3E}">
        <p14:creationId xmlns:p14="http://schemas.microsoft.com/office/powerpoint/2010/main" val="738839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def</a:t>
            </a:r>
            <a:r>
              <a:rPr lang="en-US" dirty="0" smtClean="0"/>
              <a:t> of control group</a:t>
            </a:r>
            <a:endParaRPr lang="en-US" dirty="0"/>
          </a:p>
        </p:txBody>
      </p:sp>
      <p:sp>
        <p:nvSpPr>
          <p:cNvPr id="4" name="Slide Number Placeholder 3"/>
          <p:cNvSpPr>
            <a:spLocks noGrp="1"/>
          </p:cNvSpPr>
          <p:nvPr>
            <p:ph type="sldNum" sz="quarter" idx="10"/>
          </p:nvPr>
        </p:nvSpPr>
        <p:spPr/>
        <p:txBody>
          <a:bodyPr/>
          <a:lstStyle/>
          <a:p>
            <a:fld id="{FB8A4EEB-5159-4D16-BB66-D7F6CA7BFB06}" type="slidenum">
              <a:rPr lang="en-US" smtClean="0"/>
              <a:t>32</a:t>
            </a:fld>
            <a:endParaRPr lang="en-US"/>
          </a:p>
        </p:txBody>
      </p:sp>
    </p:spTree>
    <p:extLst>
      <p:ext uri="{BB962C8B-B14F-4D97-AF65-F5344CB8AC3E}">
        <p14:creationId xmlns:p14="http://schemas.microsoft.com/office/powerpoint/2010/main" val="1800689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8A4EEB-5159-4D16-BB66-D7F6CA7BFB06}" type="slidenum">
              <a:rPr lang="en-US" smtClean="0"/>
              <a:t>33</a:t>
            </a:fld>
            <a:endParaRPr lang="en-US"/>
          </a:p>
        </p:txBody>
      </p:sp>
    </p:spTree>
    <p:extLst>
      <p:ext uri="{BB962C8B-B14F-4D97-AF65-F5344CB8AC3E}">
        <p14:creationId xmlns:p14="http://schemas.microsoft.com/office/powerpoint/2010/main" val="454716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en-US" dirty="0" smtClean="0"/>
              <a:t>Dataset comes from grocery shopping</a:t>
            </a:r>
          </a:p>
          <a:p>
            <a:pPr marL="0" indent="0">
              <a:buNone/>
            </a:pPr>
            <a:r>
              <a:rPr lang="en-US" dirty="0" smtClean="0"/>
              <a:t>(Not including food consumption in restaurants, free food, etc.)</a:t>
            </a:r>
          </a:p>
          <a:p>
            <a:endParaRPr lang="en-US" altLang="zh-TW" dirty="0" smtClean="0"/>
          </a:p>
          <a:p>
            <a:pPr marL="228600" indent="-228600">
              <a:buAutoNum type="arabicPeriod" startAt="2"/>
            </a:pPr>
            <a:r>
              <a:rPr lang="en-US" altLang="zh-TW" baseline="0" dirty="0" smtClean="0"/>
              <a:t>Besides Metformin(Type II Diabetes drug), we have been working on antidepressants and we may be working on other drugs in the future. But we will only focus on diabetes in this presentation.</a:t>
            </a:r>
          </a:p>
          <a:p>
            <a:pPr marL="228600" indent="-228600">
              <a:buAutoNum type="arabicPeriod" startAt="2"/>
            </a:pPr>
            <a:endParaRPr lang="en-US" altLang="zh-TW" baseline="0" dirty="0" smtClean="0"/>
          </a:p>
          <a:p>
            <a:pPr marL="0" indent="0">
              <a:buNone/>
            </a:pPr>
            <a:r>
              <a:rPr lang="en-US" altLang="zh-TW" baseline="0" dirty="0" smtClean="0"/>
              <a:t>p.s. we also start looking at SSRI(</a:t>
            </a:r>
            <a:r>
              <a:rPr lang="en-US" sz="1200" b="0" i="0" kern="1200" dirty="0" smtClean="0">
                <a:solidFill>
                  <a:schemeClr val="tx1"/>
                </a:solidFill>
                <a:effectLst/>
                <a:latin typeface="+mn-lt"/>
                <a:ea typeface="+mn-ea"/>
                <a:cs typeface="+mn-cs"/>
              </a:rPr>
              <a:t>Selective serotonin reuptake inhibitors), which is a common antidepressants</a:t>
            </a:r>
            <a:r>
              <a:rPr lang="en-US" sz="1200" b="0" i="0" kern="1200" baseline="0" dirty="0" smtClean="0">
                <a:solidFill>
                  <a:schemeClr val="tx1"/>
                </a:solidFill>
                <a:effectLst/>
                <a:latin typeface="+mn-lt"/>
                <a:ea typeface="+mn-ea"/>
                <a:cs typeface="+mn-cs"/>
              </a:rPr>
              <a:t> for the treatment of depression and anxiety.</a:t>
            </a:r>
            <a:endParaRPr lang="en-US" altLang="zh-TW" dirty="0" smtClean="0"/>
          </a:p>
        </p:txBody>
      </p:sp>
      <p:sp>
        <p:nvSpPr>
          <p:cNvPr id="4" name="投影片編號版面配置區 3"/>
          <p:cNvSpPr>
            <a:spLocks noGrp="1"/>
          </p:cNvSpPr>
          <p:nvPr>
            <p:ph type="sldNum" sz="quarter" idx="10"/>
          </p:nvPr>
        </p:nvSpPr>
        <p:spPr/>
        <p:txBody>
          <a:bodyPr/>
          <a:lstStyle/>
          <a:p>
            <a:fld id="{FB8A4EEB-5159-4D16-BB66-D7F6CA7BFB06}" type="slidenum">
              <a:rPr lang="en-US" smtClean="0"/>
              <a:t>3</a:t>
            </a:fld>
            <a:endParaRPr lang="en-US"/>
          </a:p>
        </p:txBody>
      </p:sp>
    </p:spTree>
    <p:extLst>
      <p:ext uri="{BB962C8B-B14F-4D97-AF65-F5344CB8AC3E}">
        <p14:creationId xmlns:p14="http://schemas.microsoft.com/office/powerpoint/2010/main" val="1382580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8A4EEB-5159-4D16-BB66-D7F6CA7BFB06}" type="slidenum">
              <a:rPr lang="en-US" smtClean="0"/>
              <a:t>4</a:t>
            </a:fld>
            <a:endParaRPr lang="en-US"/>
          </a:p>
        </p:txBody>
      </p:sp>
    </p:spTree>
    <p:extLst>
      <p:ext uri="{BB962C8B-B14F-4D97-AF65-F5344CB8AC3E}">
        <p14:creationId xmlns:p14="http://schemas.microsoft.com/office/powerpoint/2010/main" val="310781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Missing data</a:t>
            </a:r>
          </a:p>
          <a:p>
            <a:r>
              <a:rPr lang="en-US" dirty="0" smtClean="0"/>
              <a:t>2. Transactions we don’t observe</a:t>
            </a:r>
            <a:r>
              <a:rPr lang="en-US" baseline="0" dirty="0" smtClean="0"/>
              <a:t> within the time period(for example, 2000 calories)</a:t>
            </a:r>
          </a:p>
          <a:p>
            <a:r>
              <a:rPr lang="en-US" dirty="0" smtClean="0"/>
              <a:t>3. Data which we don’t observe off the window</a:t>
            </a:r>
          </a:p>
        </p:txBody>
      </p:sp>
      <p:sp>
        <p:nvSpPr>
          <p:cNvPr id="4" name="Slide Number Placeholder 3"/>
          <p:cNvSpPr>
            <a:spLocks noGrp="1"/>
          </p:cNvSpPr>
          <p:nvPr>
            <p:ph type="sldNum" sz="quarter" idx="10"/>
          </p:nvPr>
        </p:nvSpPr>
        <p:spPr/>
        <p:txBody>
          <a:bodyPr/>
          <a:lstStyle/>
          <a:p>
            <a:fld id="{FB8A4EEB-5159-4D16-BB66-D7F6CA7BFB06}" type="slidenum">
              <a:rPr lang="en-US" smtClean="0"/>
              <a:t>5</a:t>
            </a:fld>
            <a:endParaRPr lang="en-US"/>
          </a:p>
        </p:txBody>
      </p:sp>
    </p:spTree>
    <p:extLst>
      <p:ext uri="{BB962C8B-B14F-4D97-AF65-F5344CB8AC3E}">
        <p14:creationId xmlns:p14="http://schemas.microsoft.com/office/powerpoint/2010/main" val="1836690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en-US" dirty="0" smtClean="0"/>
              <a:t>Study period:</a:t>
            </a:r>
            <a:r>
              <a:rPr lang="en-US" baseline="0" dirty="0" smtClean="0"/>
              <a:t> 2010-2012</a:t>
            </a:r>
          </a:p>
          <a:p>
            <a:pPr marL="228600" indent="-228600">
              <a:buAutoNum type="arabicPeriod"/>
            </a:pPr>
            <a:r>
              <a:rPr lang="en-US" baseline="0" dirty="0" smtClean="0"/>
              <a:t>Single person household: actual food intake</a:t>
            </a:r>
          </a:p>
          <a:p>
            <a:pPr marL="228600" indent="-228600">
              <a:buAutoNum type="arabicPeriod"/>
            </a:pPr>
            <a:r>
              <a:rPr lang="en-US" baseline="0" dirty="0" smtClean="0"/>
              <a:t>Time window: 2010-2012</a:t>
            </a:r>
            <a:endParaRPr lang="en-US" dirty="0"/>
          </a:p>
        </p:txBody>
      </p:sp>
      <p:sp>
        <p:nvSpPr>
          <p:cNvPr id="4" name="投影片編號版面配置區 3"/>
          <p:cNvSpPr>
            <a:spLocks noGrp="1"/>
          </p:cNvSpPr>
          <p:nvPr>
            <p:ph type="sldNum" sz="quarter" idx="10"/>
          </p:nvPr>
        </p:nvSpPr>
        <p:spPr/>
        <p:txBody>
          <a:bodyPr/>
          <a:lstStyle/>
          <a:p>
            <a:fld id="{FB8A4EEB-5159-4D16-BB66-D7F6CA7BFB06}" type="slidenum">
              <a:rPr lang="en-US" smtClean="0"/>
              <a:t>13</a:t>
            </a:fld>
            <a:endParaRPr lang="en-US"/>
          </a:p>
        </p:txBody>
      </p:sp>
    </p:spTree>
    <p:extLst>
      <p:ext uri="{BB962C8B-B14F-4D97-AF65-F5344CB8AC3E}">
        <p14:creationId xmlns:p14="http://schemas.microsoft.com/office/powerpoint/2010/main" val="354017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101 sample size</a:t>
            </a:r>
          </a:p>
          <a:p>
            <a:r>
              <a:rPr lang="en-US" dirty="0" smtClean="0"/>
              <a:t>Average</a:t>
            </a:r>
            <a:r>
              <a:rPr lang="en-US" baseline="0" dirty="0" smtClean="0"/>
              <a:t> grams of carbohydrates consumed in per time unit from 12 </a:t>
            </a:r>
            <a:r>
              <a:rPr lang="en-US" baseline="0" dirty="0" err="1" smtClean="0"/>
              <a:t>timeunits</a:t>
            </a:r>
            <a:r>
              <a:rPr lang="en-US" baseline="0" dirty="0" smtClean="0"/>
              <a:t> before the first prescription to 12 </a:t>
            </a:r>
            <a:r>
              <a:rPr lang="en-US" baseline="0" dirty="0" err="1" smtClean="0"/>
              <a:t>timeunits</a:t>
            </a:r>
            <a:r>
              <a:rPr lang="en-US" baseline="0" dirty="0" smtClean="0"/>
              <a:t> after the first </a:t>
            </a:r>
            <a:r>
              <a:rPr lang="en-US" baseline="0" dirty="0" err="1" smtClean="0"/>
              <a:t>prescripion</a:t>
            </a:r>
            <a:endParaRPr lang="en-US" dirty="0"/>
          </a:p>
        </p:txBody>
      </p:sp>
      <p:sp>
        <p:nvSpPr>
          <p:cNvPr id="4" name="Slide Number Placeholder 3"/>
          <p:cNvSpPr>
            <a:spLocks noGrp="1"/>
          </p:cNvSpPr>
          <p:nvPr>
            <p:ph type="sldNum" sz="quarter" idx="10"/>
          </p:nvPr>
        </p:nvSpPr>
        <p:spPr/>
        <p:txBody>
          <a:bodyPr/>
          <a:lstStyle/>
          <a:p>
            <a:fld id="{FB8A4EEB-5159-4D16-BB66-D7F6CA7BFB06}" type="slidenum">
              <a:rPr lang="en-US" smtClean="0"/>
              <a:t>18</a:t>
            </a:fld>
            <a:endParaRPr lang="en-US"/>
          </a:p>
        </p:txBody>
      </p:sp>
    </p:spTree>
    <p:extLst>
      <p:ext uri="{BB962C8B-B14F-4D97-AF65-F5344CB8AC3E}">
        <p14:creationId xmlns:p14="http://schemas.microsoft.com/office/powerpoint/2010/main" val="812457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Sample size: 101</a:t>
            </a:r>
            <a:endParaRPr lang="en-US" dirty="0"/>
          </a:p>
        </p:txBody>
      </p:sp>
      <p:sp>
        <p:nvSpPr>
          <p:cNvPr id="4" name="Slide Number Placeholder 3"/>
          <p:cNvSpPr>
            <a:spLocks noGrp="1"/>
          </p:cNvSpPr>
          <p:nvPr>
            <p:ph type="sldNum" sz="quarter" idx="10"/>
          </p:nvPr>
        </p:nvSpPr>
        <p:spPr/>
        <p:txBody>
          <a:bodyPr/>
          <a:lstStyle/>
          <a:p>
            <a:fld id="{FB8A4EEB-5159-4D16-BB66-D7F6CA7BFB06}" type="slidenum">
              <a:rPr lang="en-US" smtClean="0"/>
              <a:t>19</a:t>
            </a:fld>
            <a:endParaRPr lang="en-US"/>
          </a:p>
        </p:txBody>
      </p:sp>
    </p:spTree>
    <p:extLst>
      <p:ext uri="{BB962C8B-B14F-4D97-AF65-F5344CB8AC3E}">
        <p14:creationId xmlns:p14="http://schemas.microsoft.com/office/powerpoint/2010/main" val="692092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smtClean="0"/>
              <a:t>Decrease variance</a:t>
            </a:r>
            <a:endParaRPr lang="en-US" dirty="0"/>
          </a:p>
        </p:txBody>
      </p:sp>
      <p:sp>
        <p:nvSpPr>
          <p:cNvPr id="4" name="投影片編號版面配置區 3"/>
          <p:cNvSpPr>
            <a:spLocks noGrp="1"/>
          </p:cNvSpPr>
          <p:nvPr>
            <p:ph type="sldNum" sz="quarter" idx="10"/>
          </p:nvPr>
        </p:nvSpPr>
        <p:spPr/>
        <p:txBody>
          <a:bodyPr/>
          <a:lstStyle/>
          <a:p>
            <a:fld id="{FB8A4EEB-5159-4D16-BB66-D7F6CA7BFB06}" type="slidenum">
              <a:rPr lang="en-US" smtClean="0"/>
              <a:t>20</a:t>
            </a:fld>
            <a:endParaRPr lang="en-US"/>
          </a:p>
        </p:txBody>
      </p:sp>
    </p:spTree>
    <p:extLst>
      <p:ext uri="{BB962C8B-B14F-4D97-AF65-F5344CB8AC3E}">
        <p14:creationId xmlns:p14="http://schemas.microsoft.com/office/powerpoint/2010/main" val="448532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8A4EEB-5159-4D16-BB66-D7F6CA7BFB06}" type="slidenum">
              <a:rPr lang="en-US" smtClean="0"/>
              <a:t>24</a:t>
            </a:fld>
            <a:endParaRPr lang="en-US"/>
          </a:p>
        </p:txBody>
      </p:sp>
    </p:spTree>
    <p:extLst>
      <p:ext uri="{BB962C8B-B14F-4D97-AF65-F5344CB8AC3E}">
        <p14:creationId xmlns:p14="http://schemas.microsoft.com/office/powerpoint/2010/main" val="1926485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35AB13-CD10-494D-AF15-1482BEE2374E}" type="datetimeFigureOut">
              <a:rPr lang="en-US" smtClean="0"/>
              <a:t>6/17/2016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E319A-E33A-4F36-A0B6-607B3915E810}" type="slidenum">
              <a:rPr lang="en-US" smtClean="0"/>
              <a:t>‹#›</a:t>
            </a:fld>
            <a:endParaRPr lang="en-US"/>
          </a:p>
        </p:txBody>
      </p:sp>
    </p:spTree>
    <p:extLst>
      <p:ext uri="{BB962C8B-B14F-4D97-AF65-F5344CB8AC3E}">
        <p14:creationId xmlns:p14="http://schemas.microsoft.com/office/powerpoint/2010/main" val="3181502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35AB13-CD10-494D-AF15-1482BEE2374E}" type="datetimeFigureOut">
              <a:rPr lang="en-US" smtClean="0"/>
              <a:t>6/17/2016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E319A-E33A-4F36-A0B6-607B3915E810}" type="slidenum">
              <a:rPr lang="en-US" smtClean="0"/>
              <a:t>‹#›</a:t>
            </a:fld>
            <a:endParaRPr lang="en-US"/>
          </a:p>
        </p:txBody>
      </p:sp>
    </p:spTree>
    <p:extLst>
      <p:ext uri="{BB962C8B-B14F-4D97-AF65-F5344CB8AC3E}">
        <p14:creationId xmlns:p14="http://schemas.microsoft.com/office/powerpoint/2010/main" val="1062031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35AB13-CD10-494D-AF15-1482BEE2374E}" type="datetimeFigureOut">
              <a:rPr lang="en-US" smtClean="0"/>
              <a:t>6/17/2016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E319A-E33A-4F36-A0B6-607B3915E810}" type="slidenum">
              <a:rPr lang="en-US" smtClean="0"/>
              <a:t>‹#›</a:t>
            </a:fld>
            <a:endParaRPr lang="en-US"/>
          </a:p>
        </p:txBody>
      </p:sp>
    </p:spTree>
    <p:extLst>
      <p:ext uri="{BB962C8B-B14F-4D97-AF65-F5344CB8AC3E}">
        <p14:creationId xmlns:p14="http://schemas.microsoft.com/office/powerpoint/2010/main" val="578416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35AB13-CD10-494D-AF15-1482BEE2374E}" type="datetimeFigureOut">
              <a:rPr lang="en-US" smtClean="0"/>
              <a:t>6/17/2016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E319A-E33A-4F36-A0B6-607B3915E810}" type="slidenum">
              <a:rPr lang="en-US" smtClean="0"/>
              <a:t>‹#›</a:t>
            </a:fld>
            <a:endParaRPr lang="en-US"/>
          </a:p>
        </p:txBody>
      </p:sp>
    </p:spTree>
    <p:extLst>
      <p:ext uri="{BB962C8B-B14F-4D97-AF65-F5344CB8AC3E}">
        <p14:creationId xmlns:p14="http://schemas.microsoft.com/office/powerpoint/2010/main" val="2488822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35AB13-CD10-494D-AF15-1482BEE2374E}" type="datetimeFigureOut">
              <a:rPr lang="en-US" smtClean="0"/>
              <a:t>6/17/2016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E319A-E33A-4F36-A0B6-607B3915E810}" type="slidenum">
              <a:rPr lang="en-US" smtClean="0"/>
              <a:t>‹#›</a:t>
            </a:fld>
            <a:endParaRPr lang="en-US"/>
          </a:p>
        </p:txBody>
      </p:sp>
    </p:spTree>
    <p:extLst>
      <p:ext uri="{BB962C8B-B14F-4D97-AF65-F5344CB8AC3E}">
        <p14:creationId xmlns:p14="http://schemas.microsoft.com/office/powerpoint/2010/main" val="2479718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35AB13-CD10-494D-AF15-1482BEE2374E}" type="datetimeFigureOut">
              <a:rPr lang="en-US" smtClean="0"/>
              <a:t>6/17/2016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E319A-E33A-4F36-A0B6-607B3915E810}" type="slidenum">
              <a:rPr lang="en-US" smtClean="0"/>
              <a:t>‹#›</a:t>
            </a:fld>
            <a:endParaRPr lang="en-US"/>
          </a:p>
        </p:txBody>
      </p:sp>
    </p:spTree>
    <p:extLst>
      <p:ext uri="{BB962C8B-B14F-4D97-AF65-F5344CB8AC3E}">
        <p14:creationId xmlns:p14="http://schemas.microsoft.com/office/powerpoint/2010/main" val="2547557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35AB13-CD10-494D-AF15-1482BEE2374E}" type="datetimeFigureOut">
              <a:rPr lang="en-US" smtClean="0"/>
              <a:t>6/17/2016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0E319A-E33A-4F36-A0B6-607B3915E810}" type="slidenum">
              <a:rPr lang="en-US" smtClean="0"/>
              <a:t>‹#›</a:t>
            </a:fld>
            <a:endParaRPr lang="en-US"/>
          </a:p>
        </p:txBody>
      </p:sp>
    </p:spTree>
    <p:extLst>
      <p:ext uri="{BB962C8B-B14F-4D97-AF65-F5344CB8AC3E}">
        <p14:creationId xmlns:p14="http://schemas.microsoft.com/office/powerpoint/2010/main" val="312399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35AB13-CD10-494D-AF15-1482BEE2374E}" type="datetimeFigureOut">
              <a:rPr lang="en-US" smtClean="0"/>
              <a:t>6/17/2016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0E319A-E33A-4F36-A0B6-607B3915E810}" type="slidenum">
              <a:rPr lang="en-US" smtClean="0"/>
              <a:t>‹#›</a:t>
            </a:fld>
            <a:endParaRPr lang="en-US"/>
          </a:p>
        </p:txBody>
      </p:sp>
    </p:spTree>
    <p:extLst>
      <p:ext uri="{BB962C8B-B14F-4D97-AF65-F5344CB8AC3E}">
        <p14:creationId xmlns:p14="http://schemas.microsoft.com/office/powerpoint/2010/main" val="3071332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35AB13-CD10-494D-AF15-1482BEE2374E}" type="datetimeFigureOut">
              <a:rPr lang="en-US" smtClean="0"/>
              <a:t>6/17/2016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0E319A-E33A-4F36-A0B6-607B3915E810}" type="slidenum">
              <a:rPr lang="en-US" smtClean="0"/>
              <a:t>‹#›</a:t>
            </a:fld>
            <a:endParaRPr lang="en-US"/>
          </a:p>
        </p:txBody>
      </p:sp>
    </p:spTree>
    <p:extLst>
      <p:ext uri="{BB962C8B-B14F-4D97-AF65-F5344CB8AC3E}">
        <p14:creationId xmlns:p14="http://schemas.microsoft.com/office/powerpoint/2010/main" val="729062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35AB13-CD10-494D-AF15-1482BEE2374E}" type="datetimeFigureOut">
              <a:rPr lang="en-US" smtClean="0"/>
              <a:t>6/17/2016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E319A-E33A-4F36-A0B6-607B3915E810}" type="slidenum">
              <a:rPr lang="en-US" smtClean="0"/>
              <a:t>‹#›</a:t>
            </a:fld>
            <a:endParaRPr lang="en-US"/>
          </a:p>
        </p:txBody>
      </p:sp>
    </p:spTree>
    <p:extLst>
      <p:ext uri="{BB962C8B-B14F-4D97-AF65-F5344CB8AC3E}">
        <p14:creationId xmlns:p14="http://schemas.microsoft.com/office/powerpoint/2010/main" val="1665199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35AB13-CD10-494D-AF15-1482BEE2374E}" type="datetimeFigureOut">
              <a:rPr lang="en-US" smtClean="0"/>
              <a:t>6/17/2016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E319A-E33A-4F36-A0B6-607B3915E810}" type="slidenum">
              <a:rPr lang="en-US" smtClean="0"/>
              <a:t>‹#›</a:t>
            </a:fld>
            <a:endParaRPr lang="en-US"/>
          </a:p>
        </p:txBody>
      </p:sp>
    </p:spTree>
    <p:extLst>
      <p:ext uri="{BB962C8B-B14F-4D97-AF65-F5344CB8AC3E}">
        <p14:creationId xmlns:p14="http://schemas.microsoft.com/office/powerpoint/2010/main" val="362128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35AB13-CD10-494D-AF15-1482BEE2374E}" type="datetimeFigureOut">
              <a:rPr lang="en-US" smtClean="0"/>
              <a:t>6/17/2016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0E319A-E33A-4F36-A0B6-607B3915E810}" type="slidenum">
              <a:rPr lang="en-US" smtClean="0"/>
              <a:t>‹#›</a:t>
            </a:fld>
            <a:endParaRPr lang="en-US"/>
          </a:p>
        </p:txBody>
      </p:sp>
    </p:spTree>
    <p:extLst>
      <p:ext uri="{BB962C8B-B14F-4D97-AF65-F5344CB8AC3E}">
        <p14:creationId xmlns:p14="http://schemas.microsoft.com/office/powerpoint/2010/main" val="1479530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81398"/>
            <a:ext cx="9144000" cy="1205201"/>
          </a:xfrm>
        </p:spPr>
        <p:txBody>
          <a:bodyPr/>
          <a:lstStyle/>
          <a:p>
            <a:r>
              <a:rPr lang="en-US" dirty="0" smtClean="0"/>
              <a:t>Drugs and Gluttony</a:t>
            </a:r>
            <a:endParaRPr lang="en-US" dirty="0"/>
          </a:p>
        </p:txBody>
      </p:sp>
      <p:sp>
        <p:nvSpPr>
          <p:cNvPr id="3" name="Subtitle 2"/>
          <p:cNvSpPr>
            <a:spLocks noGrp="1"/>
          </p:cNvSpPr>
          <p:nvPr>
            <p:ph type="subTitle" idx="1"/>
          </p:nvPr>
        </p:nvSpPr>
        <p:spPr>
          <a:xfrm>
            <a:off x="1225685" y="4166379"/>
            <a:ext cx="9442315" cy="1926077"/>
          </a:xfrm>
        </p:spPr>
        <p:txBody>
          <a:bodyPr>
            <a:normAutofit/>
          </a:bodyPr>
          <a:lstStyle/>
          <a:p>
            <a:endParaRPr lang="en-US" dirty="0" smtClean="0"/>
          </a:p>
          <a:p>
            <a:r>
              <a:rPr lang="en-US" dirty="0" smtClean="0"/>
              <a:t>Nathaniel Brown</a:t>
            </a:r>
          </a:p>
          <a:p>
            <a:r>
              <a:rPr lang="en-US" dirty="0" smtClean="0"/>
              <a:t>Guan-Wun Hao</a:t>
            </a:r>
          </a:p>
          <a:p>
            <a:r>
              <a:rPr lang="en-US" dirty="0" smtClean="0"/>
              <a:t>Corey </a:t>
            </a:r>
            <a:r>
              <a:rPr lang="en-US" dirty="0" err="1" smtClean="0"/>
              <a:t>Vernot</a:t>
            </a:r>
            <a:endParaRPr lang="en-US" dirty="0"/>
          </a:p>
        </p:txBody>
      </p:sp>
    </p:spTree>
    <p:extLst>
      <p:ext uri="{BB962C8B-B14F-4D97-AF65-F5344CB8AC3E}">
        <p14:creationId xmlns:p14="http://schemas.microsoft.com/office/powerpoint/2010/main" val="1758341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p:cNvGrpSpPr/>
          <p:nvPr/>
        </p:nvGrpSpPr>
        <p:grpSpPr>
          <a:xfrm>
            <a:off x="398844" y="1185097"/>
            <a:ext cx="11263313" cy="4752975"/>
            <a:chOff x="364554" y="1688017"/>
            <a:chExt cx="11263313" cy="4752975"/>
          </a:xfrm>
        </p:grpSpPr>
        <p:sp>
          <p:nvSpPr>
            <p:cNvPr id="6" name="Rectangle 5"/>
            <p:cNvSpPr/>
            <p:nvPr/>
          </p:nvSpPr>
          <p:spPr>
            <a:xfrm>
              <a:off x="364554" y="1690688"/>
              <a:ext cx="2875684" cy="1713706"/>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Drug Selection</a:t>
              </a:r>
              <a:endParaRPr lang="en-US" sz="2400" dirty="0">
                <a:solidFill>
                  <a:schemeClr val="tx1"/>
                </a:solidFill>
              </a:endParaRPr>
            </a:p>
          </p:txBody>
        </p:sp>
        <p:cxnSp>
          <p:nvCxnSpPr>
            <p:cNvPr id="8" name="Straight Arrow Connector 7"/>
            <p:cNvCxnSpPr/>
            <p:nvPr/>
          </p:nvCxnSpPr>
          <p:spPr>
            <a:xfrm flipV="1">
              <a:off x="3477279" y="2546205"/>
              <a:ext cx="810491" cy="1"/>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7676508" y="2623198"/>
              <a:ext cx="810491" cy="1"/>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8677717" y="1688017"/>
              <a:ext cx="2950150" cy="1716377"/>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Exploratory Analysis</a:t>
              </a:r>
              <a:endParaRPr lang="en-US" sz="2400" dirty="0">
                <a:solidFill>
                  <a:schemeClr val="tx1"/>
                </a:solidFill>
              </a:endParaRPr>
            </a:p>
          </p:txBody>
        </p:sp>
        <p:sp>
          <p:nvSpPr>
            <p:cNvPr id="15" name="Rectangle 14"/>
            <p:cNvSpPr/>
            <p:nvPr/>
          </p:nvSpPr>
          <p:spPr>
            <a:xfrm>
              <a:off x="364554" y="4727286"/>
              <a:ext cx="2875684" cy="1713706"/>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Modeling</a:t>
              </a:r>
              <a:endParaRPr lang="en-US" sz="2400" dirty="0">
                <a:solidFill>
                  <a:schemeClr val="tx1"/>
                </a:solidFill>
              </a:endParaRPr>
            </a:p>
          </p:txBody>
        </p:sp>
        <p:cxnSp>
          <p:nvCxnSpPr>
            <p:cNvPr id="16" name="Straight Arrow Connector 15"/>
            <p:cNvCxnSpPr/>
            <p:nvPr/>
          </p:nvCxnSpPr>
          <p:spPr>
            <a:xfrm flipV="1">
              <a:off x="3477279" y="5582803"/>
              <a:ext cx="810491" cy="1"/>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426099" y="4724615"/>
              <a:ext cx="2945825" cy="1716377"/>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Future Work</a:t>
              </a:r>
              <a:endParaRPr lang="en-US" sz="2400" dirty="0">
                <a:solidFill>
                  <a:schemeClr val="tx1"/>
                </a:solidFill>
              </a:endParaRPr>
            </a:p>
          </p:txBody>
        </p:sp>
        <p:cxnSp>
          <p:nvCxnSpPr>
            <p:cNvPr id="18" name="Straight Arrow Connector 17"/>
            <p:cNvCxnSpPr/>
            <p:nvPr/>
          </p:nvCxnSpPr>
          <p:spPr>
            <a:xfrm flipV="1">
              <a:off x="7676508" y="5659796"/>
              <a:ext cx="810491" cy="1"/>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8677717" y="4724615"/>
              <a:ext cx="2950150" cy="1716377"/>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Q &amp; A</a:t>
              </a:r>
            </a:p>
          </p:txBody>
        </p:sp>
        <p:sp>
          <p:nvSpPr>
            <p:cNvPr id="22" name="Rectangle 5"/>
            <p:cNvSpPr/>
            <p:nvPr/>
          </p:nvSpPr>
          <p:spPr>
            <a:xfrm>
              <a:off x="4521135" y="1690688"/>
              <a:ext cx="2875684" cy="1713706"/>
            </a:xfrm>
            <a:prstGeom prst="rect">
              <a:avLst/>
            </a:prstGeom>
            <a:pattFill prst="pct90">
              <a:fgClr>
                <a:srgbClr val="5ADEEC"/>
              </a:fgClr>
              <a:bgClr>
                <a:schemeClr val="bg1"/>
              </a:bgClr>
            </a:patt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Clean Relevant Data</a:t>
              </a:r>
              <a:endParaRPr lang="en-US" sz="2400" dirty="0">
                <a:solidFill>
                  <a:schemeClr val="tx1"/>
                </a:solidFill>
              </a:endParaRPr>
            </a:p>
          </p:txBody>
        </p:sp>
        <p:cxnSp>
          <p:nvCxnSpPr>
            <p:cNvPr id="23" name="肘形接點 22"/>
            <p:cNvCxnSpPr/>
            <p:nvPr/>
          </p:nvCxnSpPr>
          <p:spPr>
            <a:xfrm rot="5400000">
              <a:off x="5316148" y="-109358"/>
              <a:ext cx="1322892" cy="8350396"/>
            </a:xfrm>
            <a:prstGeom prst="bentConnector3">
              <a:avLst>
                <a:gd name="adj1" fmla="val 50000"/>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23824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7890" y="2913447"/>
            <a:ext cx="10515600" cy="1325563"/>
          </a:xfrm>
        </p:spPr>
        <p:txBody>
          <a:bodyPr>
            <a:normAutofit/>
          </a:bodyPr>
          <a:lstStyle/>
          <a:p>
            <a:r>
              <a:rPr lang="en-US" sz="7000" dirty="0" smtClean="0"/>
              <a:t>Which Individuals to Use?</a:t>
            </a:r>
            <a:endParaRPr lang="en-US" sz="7000" dirty="0"/>
          </a:p>
        </p:txBody>
      </p:sp>
    </p:spTree>
    <p:extLst>
      <p:ext uri="{BB962C8B-B14F-4D97-AF65-F5344CB8AC3E}">
        <p14:creationId xmlns:p14="http://schemas.microsoft.com/office/powerpoint/2010/main" val="4063048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Recall…</a:t>
            </a:r>
            <a:endParaRPr lang="en-US" dirty="0"/>
          </a:p>
        </p:txBody>
      </p:sp>
      <p:sp>
        <p:nvSpPr>
          <p:cNvPr id="3" name="Content Placeholder 2"/>
          <p:cNvSpPr>
            <a:spLocks noGrp="1"/>
          </p:cNvSpPr>
          <p:nvPr>
            <p:ph idx="1"/>
          </p:nvPr>
        </p:nvSpPr>
        <p:spPr/>
        <p:txBody>
          <a:bodyPr/>
          <a:lstStyle/>
          <a:p>
            <a:pPr marL="0" indent="0">
              <a:buNone/>
            </a:pPr>
            <a:r>
              <a:rPr lang="en-US" dirty="0" smtClean="0"/>
              <a:t>We are initially trying to measure the following:</a:t>
            </a:r>
          </a:p>
          <a:p>
            <a:r>
              <a:rPr lang="en-US" dirty="0" smtClean="0"/>
              <a:t>Change in nutrition decisions after starting a new prescription as the first type II diabetes drug</a:t>
            </a:r>
          </a:p>
          <a:p>
            <a:pPr lvl="1"/>
            <a:r>
              <a:rPr lang="en-US" dirty="0" smtClean="0"/>
              <a:t>effect </a:t>
            </a:r>
            <a:r>
              <a:rPr lang="en-US" dirty="0"/>
              <a:t>of drug</a:t>
            </a:r>
          </a:p>
          <a:p>
            <a:pPr lvl="1"/>
            <a:r>
              <a:rPr lang="en-US" dirty="0"/>
              <a:t>e</a:t>
            </a:r>
            <a:r>
              <a:rPr lang="en-US" dirty="0" smtClean="0"/>
              <a:t>ffect </a:t>
            </a:r>
            <a:r>
              <a:rPr lang="en-US" dirty="0"/>
              <a:t>of </a:t>
            </a:r>
            <a:r>
              <a:rPr lang="en-US" dirty="0" smtClean="0"/>
              <a:t>visit to doctor</a:t>
            </a:r>
            <a:endParaRPr lang="en-US" dirty="0"/>
          </a:p>
          <a:p>
            <a:pPr lvl="1"/>
            <a:r>
              <a:rPr lang="en-US" dirty="0"/>
              <a:t>s</a:t>
            </a:r>
            <a:r>
              <a:rPr lang="en-US" dirty="0" smtClean="0"/>
              <a:t>ometimes </a:t>
            </a:r>
            <a:r>
              <a:rPr lang="en-US" dirty="0"/>
              <a:t>effect of </a:t>
            </a:r>
            <a:r>
              <a:rPr lang="en-US" dirty="0" smtClean="0"/>
              <a:t>diagnosis</a:t>
            </a:r>
            <a:endParaRPr lang="en-US" dirty="0"/>
          </a:p>
        </p:txBody>
      </p:sp>
    </p:spTree>
    <p:extLst>
      <p:ext uri="{BB962C8B-B14F-4D97-AF65-F5344CB8AC3E}">
        <p14:creationId xmlns:p14="http://schemas.microsoft.com/office/powerpoint/2010/main" val="37580331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Which individuals to use?</a:t>
            </a:r>
            <a:endParaRPr lang="en-US" dirty="0"/>
          </a:p>
        </p:txBody>
      </p:sp>
      <p:sp>
        <p:nvSpPr>
          <p:cNvPr id="3" name="Content Placeholder 2"/>
          <p:cNvSpPr>
            <a:spLocks noGrp="1"/>
          </p:cNvSpPr>
          <p:nvPr>
            <p:ph idx="1"/>
          </p:nvPr>
        </p:nvSpPr>
        <p:spPr>
          <a:xfrm>
            <a:off x="838200" y="1825624"/>
            <a:ext cx="10515600" cy="4681855"/>
          </a:xfrm>
        </p:spPr>
        <p:txBody>
          <a:bodyPr>
            <a:normAutofit/>
          </a:bodyPr>
          <a:lstStyle/>
          <a:p>
            <a:r>
              <a:rPr lang="en-US" dirty="0" smtClean="0"/>
              <a:t>Keep individuals who:</a:t>
            </a:r>
          </a:p>
          <a:p>
            <a:pPr lvl="1"/>
            <a:r>
              <a:rPr lang="en-US" dirty="0"/>
              <a:t>u</a:t>
            </a:r>
            <a:r>
              <a:rPr lang="en-US" dirty="0" smtClean="0"/>
              <a:t>sed metformin during the study period 				3,600</a:t>
            </a:r>
          </a:p>
          <a:p>
            <a:pPr lvl="1"/>
            <a:r>
              <a:rPr lang="en-US" dirty="0"/>
              <a:t>a</a:t>
            </a:r>
            <a:r>
              <a:rPr lang="en-US" dirty="0" smtClean="0"/>
              <a:t>re in a single person household					752</a:t>
            </a:r>
          </a:p>
          <a:p>
            <a:pPr lvl="1"/>
            <a:r>
              <a:rPr lang="en-US" dirty="0"/>
              <a:t>s</a:t>
            </a:r>
            <a:r>
              <a:rPr lang="en-US" dirty="0" smtClean="0"/>
              <a:t>tarted their Metformin prescription in time window			213</a:t>
            </a:r>
          </a:p>
          <a:p>
            <a:pPr lvl="1"/>
            <a:r>
              <a:rPr lang="en-US" dirty="0"/>
              <a:t>d</a:t>
            </a:r>
            <a:r>
              <a:rPr lang="en-US" dirty="0" smtClean="0"/>
              <a:t>idn’t use other diabetes drugs first in time window			</a:t>
            </a:r>
            <a:r>
              <a:rPr lang="en-US" b="1" dirty="0" smtClean="0">
                <a:solidFill>
                  <a:srgbClr val="C00000"/>
                </a:solidFill>
              </a:rPr>
              <a:t>101</a:t>
            </a:r>
          </a:p>
          <a:p>
            <a:r>
              <a:rPr lang="en-US" dirty="0" smtClean="0"/>
              <a:t>Doesn’t eliminate possibility of using other diabetes drugs before the time window – not perfect</a:t>
            </a:r>
          </a:p>
        </p:txBody>
      </p:sp>
    </p:spTree>
    <p:extLst>
      <p:ext uri="{BB962C8B-B14F-4D97-AF65-F5344CB8AC3E}">
        <p14:creationId xmlns:p14="http://schemas.microsoft.com/office/powerpoint/2010/main" val="25228528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Aggregating Data</a:t>
            </a:r>
            <a:endParaRPr lang="en-US" dirty="0"/>
          </a:p>
        </p:txBody>
      </p:sp>
      <p:sp>
        <p:nvSpPr>
          <p:cNvPr id="3" name="Content Placeholder 2"/>
          <p:cNvSpPr>
            <a:spLocks noGrp="1"/>
          </p:cNvSpPr>
          <p:nvPr>
            <p:ph idx="1"/>
          </p:nvPr>
        </p:nvSpPr>
        <p:spPr/>
        <p:txBody>
          <a:bodyPr/>
          <a:lstStyle/>
          <a:p>
            <a:pPr lvl="1"/>
            <a:r>
              <a:rPr lang="en-US" dirty="0" smtClean="0"/>
              <a:t>Time-unit </a:t>
            </a:r>
            <a:r>
              <a:rPr lang="en-US" dirty="0"/>
              <a:t>(</a:t>
            </a:r>
            <a:r>
              <a:rPr lang="en-US" dirty="0" smtClean="0"/>
              <a:t>4 weeks</a:t>
            </a:r>
            <a:r>
              <a:rPr lang="en-US" dirty="0"/>
              <a:t>) instead </a:t>
            </a:r>
            <a:r>
              <a:rPr lang="en-US" dirty="0" smtClean="0"/>
              <a:t>of months</a:t>
            </a:r>
          </a:p>
          <a:p>
            <a:pPr lvl="2"/>
            <a:r>
              <a:rPr lang="en-US" dirty="0" smtClean="0"/>
              <a:t>Equal </a:t>
            </a:r>
            <a:r>
              <a:rPr lang="en-US" dirty="0"/>
              <a:t>number of </a:t>
            </a:r>
            <a:r>
              <a:rPr lang="en-US" dirty="0" smtClean="0"/>
              <a:t>weekends / week-days</a:t>
            </a:r>
            <a:endParaRPr lang="en-US" dirty="0"/>
          </a:p>
          <a:p>
            <a:pPr lvl="1"/>
            <a:r>
              <a:rPr lang="en-US" dirty="0" smtClean="0"/>
              <a:t>Aggregated by summing mass purchased of each nutrient during each time-unit</a:t>
            </a:r>
          </a:p>
          <a:p>
            <a:pPr lvl="1"/>
            <a:r>
              <a:rPr lang="en-US" dirty="0" smtClean="0"/>
              <a:t>Defined K to be the number of time-units after the start of prescription</a:t>
            </a:r>
          </a:p>
          <a:p>
            <a:pPr lvl="1"/>
            <a:r>
              <a:rPr lang="en-US" dirty="0" smtClean="0">
                <a:solidFill>
                  <a:srgbClr val="C00000"/>
                </a:solidFill>
              </a:rPr>
              <a:t>Problem: Only observe about 2,000 calories per day (not 2,700 US average)</a:t>
            </a:r>
            <a:endParaRPr lang="en-US" dirty="0"/>
          </a:p>
          <a:p>
            <a:endParaRPr lang="en-US" dirty="0"/>
          </a:p>
        </p:txBody>
      </p:sp>
      <p:grpSp>
        <p:nvGrpSpPr>
          <p:cNvPr id="4" name="Group 15"/>
          <p:cNvGrpSpPr/>
          <p:nvPr/>
        </p:nvGrpSpPr>
        <p:grpSpPr>
          <a:xfrm>
            <a:off x="576417" y="4562167"/>
            <a:ext cx="11477932" cy="1523591"/>
            <a:chOff x="394854" y="2138205"/>
            <a:chExt cx="11284527" cy="2378514"/>
          </a:xfrm>
        </p:grpSpPr>
        <p:sp>
          <p:nvSpPr>
            <p:cNvPr id="5" name="TextBox 16"/>
            <p:cNvSpPr txBox="1"/>
            <p:nvPr/>
          </p:nvSpPr>
          <p:spPr>
            <a:xfrm>
              <a:off x="3232221" y="3461633"/>
              <a:ext cx="862446" cy="369332"/>
            </a:xfrm>
            <a:prstGeom prst="rect">
              <a:avLst/>
            </a:prstGeom>
            <a:noFill/>
          </p:spPr>
          <p:txBody>
            <a:bodyPr wrap="square" rtlCol="0">
              <a:spAutoFit/>
            </a:bodyPr>
            <a:lstStyle/>
            <a:p>
              <a:r>
                <a:rPr lang="en-US" dirty="0" smtClean="0"/>
                <a:t>K = -12</a:t>
              </a:r>
              <a:endParaRPr lang="en-US" dirty="0"/>
            </a:p>
          </p:txBody>
        </p:sp>
        <p:sp>
          <p:nvSpPr>
            <p:cNvPr id="6" name="TextBox 17"/>
            <p:cNvSpPr txBox="1"/>
            <p:nvPr/>
          </p:nvSpPr>
          <p:spPr>
            <a:xfrm>
              <a:off x="8556913" y="3461633"/>
              <a:ext cx="862446" cy="369332"/>
            </a:xfrm>
            <a:prstGeom prst="rect">
              <a:avLst/>
            </a:prstGeom>
            <a:noFill/>
          </p:spPr>
          <p:txBody>
            <a:bodyPr wrap="square" rtlCol="0">
              <a:spAutoFit/>
            </a:bodyPr>
            <a:lstStyle/>
            <a:p>
              <a:r>
                <a:rPr lang="en-US" dirty="0" smtClean="0"/>
                <a:t>K = 12</a:t>
              </a:r>
              <a:endParaRPr lang="en-US" dirty="0"/>
            </a:p>
          </p:txBody>
        </p:sp>
        <p:grpSp>
          <p:nvGrpSpPr>
            <p:cNvPr id="7" name="Group 18"/>
            <p:cNvGrpSpPr/>
            <p:nvPr/>
          </p:nvGrpSpPr>
          <p:grpSpPr>
            <a:xfrm>
              <a:off x="394854" y="2138205"/>
              <a:ext cx="11284527" cy="2378514"/>
              <a:chOff x="394854" y="2138205"/>
              <a:chExt cx="11284527" cy="2378514"/>
            </a:xfrm>
          </p:grpSpPr>
          <p:grpSp>
            <p:nvGrpSpPr>
              <p:cNvPr id="8" name="Group 19"/>
              <p:cNvGrpSpPr/>
              <p:nvPr/>
            </p:nvGrpSpPr>
            <p:grpSpPr>
              <a:xfrm>
                <a:off x="394854" y="2663401"/>
                <a:ext cx="11149446" cy="1853318"/>
                <a:chOff x="394854" y="2660072"/>
                <a:chExt cx="11149446" cy="1853318"/>
              </a:xfrm>
            </p:grpSpPr>
            <p:sp>
              <p:nvSpPr>
                <p:cNvPr id="14" name="Double Bracket 25"/>
                <p:cNvSpPr/>
                <p:nvPr/>
              </p:nvSpPr>
              <p:spPr>
                <a:xfrm>
                  <a:off x="3605646" y="2660072"/>
                  <a:ext cx="5382490" cy="768927"/>
                </a:xfrm>
                <a:prstGeom prst="bracketPair">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26"/>
                <p:cNvSpPr txBox="1"/>
                <p:nvPr/>
              </p:nvSpPr>
              <p:spPr>
                <a:xfrm>
                  <a:off x="5579917" y="3590060"/>
                  <a:ext cx="1330038" cy="923330"/>
                </a:xfrm>
                <a:prstGeom prst="rect">
                  <a:avLst/>
                </a:prstGeom>
                <a:noFill/>
              </p:spPr>
              <p:txBody>
                <a:bodyPr wrap="square" rtlCol="0">
                  <a:spAutoFit/>
                </a:bodyPr>
                <a:lstStyle/>
                <a:p>
                  <a:pPr algn="ctr"/>
                  <a:r>
                    <a:rPr lang="en-US" dirty="0" smtClean="0"/>
                    <a:t>Prescription Start Date:</a:t>
                  </a:r>
                </a:p>
                <a:p>
                  <a:pPr algn="ctr"/>
                  <a:r>
                    <a:rPr lang="en-US" dirty="0" smtClean="0"/>
                    <a:t> K = 0</a:t>
                  </a:r>
                </a:p>
              </p:txBody>
            </p:sp>
            <p:cxnSp>
              <p:nvCxnSpPr>
                <p:cNvPr id="16" name="Straight Arrow Connector 27"/>
                <p:cNvCxnSpPr/>
                <p:nvPr/>
              </p:nvCxnSpPr>
              <p:spPr>
                <a:xfrm>
                  <a:off x="394854" y="3018558"/>
                  <a:ext cx="11149446" cy="51954"/>
                </a:xfrm>
                <a:prstGeom prst="straightConnector1">
                  <a:avLst/>
                </a:prstGeom>
                <a:ln w="76200" cmpd="sng">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Up Arrow 28"/>
                <p:cNvSpPr/>
                <p:nvPr/>
              </p:nvSpPr>
              <p:spPr>
                <a:xfrm>
                  <a:off x="6144924" y="3190008"/>
                  <a:ext cx="303934" cy="426028"/>
                </a:xfrm>
                <a:prstGeom prst="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20"/>
              <p:cNvSpPr txBox="1"/>
              <p:nvPr/>
            </p:nvSpPr>
            <p:spPr>
              <a:xfrm>
                <a:off x="394854" y="2138205"/>
                <a:ext cx="862446" cy="369332"/>
              </a:xfrm>
              <a:prstGeom prst="rect">
                <a:avLst/>
              </a:prstGeom>
              <a:noFill/>
            </p:spPr>
            <p:txBody>
              <a:bodyPr wrap="square" rtlCol="0">
                <a:spAutoFit/>
              </a:bodyPr>
              <a:lstStyle/>
              <a:p>
                <a:r>
                  <a:rPr lang="en-US" dirty="0" smtClean="0"/>
                  <a:t>T = 30</a:t>
                </a:r>
                <a:endParaRPr lang="en-US" dirty="0"/>
              </a:p>
            </p:txBody>
          </p:sp>
          <p:sp>
            <p:nvSpPr>
              <p:cNvPr id="10" name="TextBox 21"/>
              <p:cNvSpPr txBox="1"/>
              <p:nvPr/>
            </p:nvSpPr>
            <p:spPr>
              <a:xfrm>
                <a:off x="3232221" y="2138205"/>
                <a:ext cx="862446" cy="369332"/>
              </a:xfrm>
              <a:prstGeom prst="rect">
                <a:avLst/>
              </a:prstGeom>
              <a:noFill/>
            </p:spPr>
            <p:txBody>
              <a:bodyPr wrap="square" rtlCol="0">
                <a:spAutoFit/>
              </a:bodyPr>
              <a:lstStyle/>
              <a:p>
                <a:r>
                  <a:rPr lang="en-US" dirty="0" smtClean="0"/>
                  <a:t>T = 50</a:t>
                </a:r>
                <a:endParaRPr lang="en-US" dirty="0"/>
              </a:p>
            </p:txBody>
          </p:sp>
          <p:sp>
            <p:nvSpPr>
              <p:cNvPr id="11" name="TextBox 22"/>
              <p:cNvSpPr txBox="1"/>
              <p:nvPr/>
            </p:nvSpPr>
            <p:spPr>
              <a:xfrm>
                <a:off x="8556913" y="2140440"/>
                <a:ext cx="862446" cy="369332"/>
              </a:xfrm>
              <a:prstGeom prst="rect">
                <a:avLst/>
              </a:prstGeom>
              <a:noFill/>
            </p:spPr>
            <p:txBody>
              <a:bodyPr wrap="square" rtlCol="0">
                <a:spAutoFit/>
              </a:bodyPr>
              <a:lstStyle/>
              <a:p>
                <a:r>
                  <a:rPr lang="en-US" dirty="0" smtClean="0"/>
                  <a:t>T = 74</a:t>
                </a:r>
                <a:endParaRPr lang="en-US" dirty="0"/>
              </a:p>
            </p:txBody>
          </p:sp>
          <p:sp>
            <p:nvSpPr>
              <p:cNvPr id="12" name="TextBox 23"/>
              <p:cNvSpPr txBox="1"/>
              <p:nvPr/>
            </p:nvSpPr>
            <p:spPr>
              <a:xfrm>
                <a:off x="5865668" y="2140440"/>
                <a:ext cx="862446" cy="369332"/>
              </a:xfrm>
              <a:prstGeom prst="rect">
                <a:avLst/>
              </a:prstGeom>
              <a:noFill/>
            </p:spPr>
            <p:txBody>
              <a:bodyPr wrap="square" rtlCol="0">
                <a:spAutoFit/>
              </a:bodyPr>
              <a:lstStyle/>
              <a:p>
                <a:r>
                  <a:rPr lang="en-US" dirty="0" smtClean="0"/>
                  <a:t>T = 62</a:t>
                </a:r>
                <a:endParaRPr lang="en-US" dirty="0"/>
              </a:p>
            </p:txBody>
          </p:sp>
          <p:sp>
            <p:nvSpPr>
              <p:cNvPr id="13" name="TextBox 24"/>
              <p:cNvSpPr txBox="1"/>
              <p:nvPr/>
            </p:nvSpPr>
            <p:spPr>
              <a:xfrm>
                <a:off x="10816935" y="2148596"/>
                <a:ext cx="862446" cy="369332"/>
              </a:xfrm>
              <a:prstGeom prst="rect">
                <a:avLst/>
              </a:prstGeom>
              <a:noFill/>
            </p:spPr>
            <p:txBody>
              <a:bodyPr wrap="square" rtlCol="0">
                <a:spAutoFit/>
              </a:bodyPr>
              <a:lstStyle/>
              <a:p>
                <a:r>
                  <a:rPr lang="en-US" dirty="0" smtClean="0"/>
                  <a:t>T = 90</a:t>
                </a:r>
                <a:endParaRPr lang="en-US" dirty="0"/>
              </a:p>
            </p:txBody>
          </p:sp>
        </p:grpSp>
      </p:grpSp>
    </p:spTree>
    <p:extLst>
      <p:ext uri="{BB962C8B-B14F-4D97-AF65-F5344CB8AC3E}">
        <p14:creationId xmlns:p14="http://schemas.microsoft.com/office/powerpoint/2010/main" val="14005481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453736" y="4309904"/>
            <a:ext cx="11284527" cy="2378514"/>
            <a:chOff x="394854" y="2138205"/>
            <a:chExt cx="11284527" cy="2378514"/>
          </a:xfrm>
        </p:grpSpPr>
        <p:sp>
          <p:nvSpPr>
            <p:cNvPr id="17" name="TextBox 16"/>
            <p:cNvSpPr txBox="1"/>
            <p:nvPr/>
          </p:nvSpPr>
          <p:spPr>
            <a:xfrm>
              <a:off x="3232221" y="3461633"/>
              <a:ext cx="862446" cy="369332"/>
            </a:xfrm>
            <a:prstGeom prst="rect">
              <a:avLst/>
            </a:prstGeom>
            <a:noFill/>
          </p:spPr>
          <p:txBody>
            <a:bodyPr wrap="square" rtlCol="0">
              <a:spAutoFit/>
            </a:bodyPr>
            <a:lstStyle/>
            <a:p>
              <a:r>
                <a:rPr lang="en-US" dirty="0" smtClean="0"/>
                <a:t>K = -12</a:t>
              </a:r>
              <a:endParaRPr lang="en-US" dirty="0"/>
            </a:p>
          </p:txBody>
        </p:sp>
        <p:sp>
          <p:nvSpPr>
            <p:cNvPr id="18" name="TextBox 17"/>
            <p:cNvSpPr txBox="1"/>
            <p:nvPr/>
          </p:nvSpPr>
          <p:spPr>
            <a:xfrm>
              <a:off x="8556913" y="3461633"/>
              <a:ext cx="862446" cy="369332"/>
            </a:xfrm>
            <a:prstGeom prst="rect">
              <a:avLst/>
            </a:prstGeom>
            <a:noFill/>
          </p:spPr>
          <p:txBody>
            <a:bodyPr wrap="square" rtlCol="0">
              <a:spAutoFit/>
            </a:bodyPr>
            <a:lstStyle/>
            <a:p>
              <a:r>
                <a:rPr lang="en-US" dirty="0" smtClean="0"/>
                <a:t>K = 12</a:t>
              </a:r>
              <a:endParaRPr lang="en-US" dirty="0"/>
            </a:p>
          </p:txBody>
        </p:sp>
        <p:grpSp>
          <p:nvGrpSpPr>
            <p:cNvPr id="19" name="Group 18"/>
            <p:cNvGrpSpPr/>
            <p:nvPr/>
          </p:nvGrpSpPr>
          <p:grpSpPr>
            <a:xfrm>
              <a:off x="394854" y="2138205"/>
              <a:ext cx="11284527" cy="2378514"/>
              <a:chOff x="394854" y="2138205"/>
              <a:chExt cx="11284527" cy="2378514"/>
            </a:xfrm>
          </p:grpSpPr>
          <p:grpSp>
            <p:nvGrpSpPr>
              <p:cNvPr id="20" name="Group 19"/>
              <p:cNvGrpSpPr/>
              <p:nvPr/>
            </p:nvGrpSpPr>
            <p:grpSpPr>
              <a:xfrm>
                <a:off x="394854" y="2663401"/>
                <a:ext cx="11149446" cy="1853318"/>
                <a:chOff x="394854" y="2660072"/>
                <a:chExt cx="11149446" cy="1853318"/>
              </a:xfrm>
            </p:grpSpPr>
            <p:sp>
              <p:nvSpPr>
                <p:cNvPr id="26" name="Double Bracket 25"/>
                <p:cNvSpPr/>
                <p:nvPr/>
              </p:nvSpPr>
              <p:spPr>
                <a:xfrm>
                  <a:off x="3605646" y="2660072"/>
                  <a:ext cx="5382490" cy="768927"/>
                </a:xfrm>
                <a:prstGeom prst="bracketPair">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5579917" y="3590060"/>
                  <a:ext cx="1330038" cy="923330"/>
                </a:xfrm>
                <a:prstGeom prst="rect">
                  <a:avLst/>
                </a:prstGeom>
                <a:noFill/>
              </p:spPr>
              <p:txBody>
                <a:bodyPr wrap="square" rtlCol="0">
                  <a:spAutoFit/>
                </a:bodyPr>
                <a:lstStyle/>
                <a:p>
                  <a:pPr algn="ctr"/>
                  <a:r>
                    <a:rPr lang="en-US" dirty="0" smtClean="0"/>
                    <a:t>Prescription Start Date:</a:t>
                  </a:r>
                </a:p>
                <a:p>
                  <a:pPr algn="ctr"/>
                  <a:r>
                    <a:rPr lang="en-US" dirty="0" smtClean="0"/>
                    <a:t> K = 0</a:t>
                  </a:r>
                </a:p>
              </p:txBody>
            </p:sp>
            <p:cxnSp>
              <p:nvCxnSpPr>
                <p:cNvPr id="28" name="Straight Arrow Connector 27"/>
                <p:cNvCxnSpPr/>
                <p:nvPr/>
              </p:nvCxnSpPr>
              <p:spPr>
                <a:xfrm>
                  <a:off x="394854" y="3018558"/>
                  <a:ext cx="11149446" cy="51954"/>
                </a:xfrm>
                <a:prstGeom prst="straightConnector1">
                  <a:avLst/>
                </a:prstGeom>
                <a:ln w="76200" cmpd="sng">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Up Arrow 28"/>
                <p:cNvSpPr/>
                <p:nvPr/>
              </p:nvSpPr>
              <p:spPr>
                <a:xfrm>
                  <a:off x="6144924" y="3190008"/>
                  <a:ext cx="303934" cy="426028"/>
                </a:xfrm>
                <a:prstGeom prst="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394854" y="2138205"/>
                <a:ext cx="862446" cy="369332"/>
              </a:xfrm>
              <a:prstGeom prst="rect">
                <a:avLst/>
              </a:prstGeom>
              <a:noFill/>
            </p:spPr>
            <p:txBody>
              <a:bodyPr wrap="square" rtlCol="0">
                <a:spAutoFit/>
              </a:bodyPr>
              <a:lstStyle/>
              <a:p>
                <a:r>
                  <a:rPr lang="en-US" dirty="0" smtClean="0"/>
                  <a:t>T = 30</a:t>
                </a:r>
                <a:endParaRPr lang="en-US" dirty="0"/>
              </a:p>
            </p:txBody>
          </p:sp>
          <p:sp>
            <p:nvSpPr>
              <p:cNvPr id="22" name="TextBox 21"/>
              <p:cNvSpPr txBox="1"/>
              <p:nvPr/>
            </p:nvSpPr>
            <p:spPr>
              <a:xfrm>
                <a:off x="3232221" y="2138205"/>
                <a:ext cx="862446" cy="369332"/>
              </a:xfrm>
              <a:prstGeom prst="rect">
                <a:avLst/>
              </a:prstGeom>
              <a:noFill/>
            </p:spPr>
            <p:txBody>
              <a:bodyPr wrap="square" rtlCol="0">
                <a:spAutoFit/>
              </a:bodyPr>
              <a:lstStyle/>
              <a:p>
                <a:r>
                  <a:rPr lang="en-US" dirty="0" smtClean="0"/>
                  <a:t>T = 50</a:t>
                </a:r>
                <a:endParaRPr lang="en-US" dirty="0"/>
              </a:p>
            </p:txBody>
          </p:sp>
          <p:sp>
            <p:nvSpPr>
              <p:cNvPr id="23" name="TextBox 22"/>
              <p:cNvSpPr txBox="1"/>
              <p:nvPr/>
            </p:nvSpPr>
            <p:spPr>
              <a:xfrm>
                <a:off x="8556913" y="2140440"/>
                <a:ext cx="862446" cy="369332"/>
              </a:xfrm>
              <a:prstGeom prst="rect">
                <a:avLst/>
              </a:prstGeom>
              <a:noFill/>
            </p:spPr>
            <p:txBody>
              <a:bodyPr wrap="square" rtlCol="0">
                <a:spAutoFit/>
              </a:bodyPr>
              <a:lstStyle/>
              <a:p>
                <a:r>
                  <a:rPr lang="en-US" dirty="0" smtClean="0"/>
                  <a:t>T = 74</a:t>
                </a:r>
                <a:endParaRPr lang="en-US" dirty="0"/>
              </a:p>
            </p:txBody>
          </p:sp>
          <p:sp>
            <p:nvSpPr>
              <p:cNvPr id="24" name="TextBox 23"/>
              <p:cNvSpPr txBox="1"/>
              <p:nvPr/>
            </p:nvSpPr>
            <p:spPr>
              <a:xfrm>
                <a:off x="5865668" y="2140440"/>
                <a:ext cx="862446" cy="369332"/>
              </a:xfrm>
              <a:prstGeom prst="rect">
                <a:avLst/>
              </a:prstGeom>
              <a:noFill/>
            </p:spPr>
            <p:txBody>
              <a:bodyPr wrap="square" rtlCol="0">
                <a:spAutoFit/>
              </a:bodyPr>
              <a:lstStyle/>
              <a:p>
                <a:r>
                  <a:rPr lang="en-US" dirty="0" smtClean="0"/>
                  <a:t>T = 62</a:t>
                </a:r>
                <a:endParaRPr lang="en-US" dirty="0"/>
              </a:p>
            </p:txBody>
          </p:sp>
          <p:sp>
            <p:nvSpPr>
              <p:cNvPr id="25" name="TextBox 24"/>
              <p:cNvSpPr txBox="1"/>
              <p:nvPr/>
            </p:nvSpPr>
            <p:spPr>
              <a:xfrm>
                <a:off x="10816935" y="2148596"/>
                <a:ext cx="862446" cy="369332"/>
              </a:xfrm>
              <a:prstGeom prst="rect">
                <a:avLst/>
              </a:prstGeom>
              <a:noFill/>
            </p:spPr>
            <p:txBody>
              <a:bodyPr wrap="square" rtlCol="0">
                <a:spAutoFit/>
              </a:bodyPr>
              <a:lstStyle/>
              <a:p>
                <a:r>
                  <a:rPr lang="en-US" dirty="0" smtClean="0"/>
                  <a:t>T = 90</a:t>
                </a:r>
                <a:endParaRPr lang="en-US" dirty="0"/>
              </a:p>
            </p:txBody>
          </p:sp>
        </p:grpSp>
      </p:grpSp>
      <p:pic>
        <p:nvPicPr>
          <p:cNvPr id="71" name="Content Placeholder 7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9002" y="344601"/>
            <a:ext cx="9453996" cy="3566411"/>
          </a:xfrm>
        </p:spPr>
      </p:pic>
      <p:sp>
        <p:nvSpPr>
          <p:cNvPr id="3" name="文字方塊 2"/>
          <p:cNvSpPr txBox="1"/>
          <p:nvPr/>
        </p:nvSpPr>
        <p:spPr>
          <a:xfrm>
            <a:off x="1868129" y="363228"/>
            <a:ext cx="993058" cy="307777"/>
          </a:xfrm>
          <a:prstGeom prst="rect">
            <a:avLst/>
          </a:prstGeom>
          <a:solidFill>
            <a:srgbClr val="5B9BD5"/>
          </a:solidFill>
        </p:spPr>
        <p:txBody>
          <a:bodyPr wrap="square" rtlCol="0">
            <a:spAutoFit/>
          </a:bodyPr>
          <a:lstStyle/>
          <a:p>
            <a:r>
              <a:rPr lang="en-US" sz="1400" b="1" dirty="0" smtClean="0">
                <a:solidFill>
                  <a:schemeClr val="bg1"/>
                </a:solidFill>
              </a:rPr>
              <a:t>Individual</a:t>
            </a:r>
            <a:endParaRPr lang="en-US" sz="1400" b="1" dirty="0">
              <a:solidFill>
                <a:schemeClr val="bg1"/>
              </a:solidFill>
            </a:endParaRPr>
          </a:p>
        </p:txBody>
      </p:sp>
    </p:spTree>
    <p:extLst>
      <p:ext uri="{BB962C8B-B14F-4D97-AF65-F5344CB8AC3E}">
        <p14:creationId xmlns:p14="http://schemas.microsoft.com/office/powerpoint/2010/main" val="8510572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4182" y="3151554"/>
            <a:ext cx="6665058" cy="3796417"/>
          </a:xfrm>
          <a:prstGeom prst="rect">
            <a:avLst/>
          </a:prstGeom>
        </p:spPr>
      </p:pic>
      <p:sp>
        <p:nvSpPr>
          <p:cNvPr id="2" name="Title 1"/>
          <p:cNvSpPr>
            <a:spLocks noGrp="1"/>
          </p:cNvSpPr>
          <p:nvPr>
            <p:ph type="title"/>
          </p:nvPr>
        </p:nvSpPr>
        <p:spPr/>
        <p:txBody>
          <a:bodyPr/>
          <a:lstStyle/>
          <a:p>
            <a:pPr algn="ctr"/>
            <a:r>
              <a:rPr lang="en-US" dirty="0"/>
              <a:t>Trimming </a:t>
            </a:r>
            <a:r>
              <a:rPr lang="en-US" dirty="0" smtClean="0"/>
              <a:t>Outliers</a:t>
            </a:r>
            <a:endParaRPr lang="en-US" dirty="0"/>
          </a:p>
        </p:txBody>
      </p:sp>
      <p:sp>
        <p:nvSpPr>
          <p:cNvPr id="3" name="Content Placeholder 2"/>
          <p:cNvSpPr>
            <a:spLocks noGrp="1"/>
          </p:cNvSpPr>
          <p:nvPr>
            <p:ph idx="1"/>
          </p:nvPr>
        </p:nvSpPr>
        <p:spPr/>
        <p:txBody>
          <a:bodyPr/>
          <a:lstStyle/>
          <a:p>
            <a:pPr lvl="1"/>
            <a:r>
              <a:rPr lang="en-US" altLang="zh-TW" dirty="0"/>
              <a:t>800 &lt; calories / day &lt; 7000 (before analysis</a:t>
            </a:r>
            <a:r>
              <a:rPr lang="en-US" altLang="zh-TW" dirty="0" smtClean="0"/>
              <a:t>)</a:t>
            </a:r>
            <a:endParaRPr lang="en-US" dirty="0" smtClean="0"/>
          </a:p>
          <a:p>
            <a:pPr lvl="1"/>
            <a:r>
              <a:rPr lang="en-US" dirty="0" smtClean="0"/>
              <a:t>2 </a:t>
            </a:r>
            <a:r>
              <a:rPr lang="en-US" dirty="0" err="1" smtClean="0"/>
              <a:t>s.d.</a:t>
            </a:r>
            <a:r>
              <a:rPr lang="en-US" dirty="0" smtClean="0"/>
              <a:t> above or below average nutrition consumption for individual over the time period (during plotting / modeling specific nutrients)</a:t>
            </a:r>
          </a:p>
          <a:p>
            <a:pPr lvl="1"/>
            <a:r>
              <a:rPr lang="en-US" dirty="0" smtClean="0"/>
              <a:t>These are parameters within our package</a:t>
            </a:r>
            <a:endParaRPr lang="en-US" dirty="0"/>
          </a:p>
          <a:p>
            <a:endParaRPr lang="en-US" dirty="0" smtClean="0"/>
          </a:p>
        </p:txBody>
      </p:sp>
    </p:spTree>
    <p:extLst>
      <p:ext uri="{BB962C8B-B14F-4D97-AF65-F5344CB8AC3E}">
        <p14:creationId xmlns:p14="http://schemas.microsoft.com/office/powerpoint/2010/main" val="28352701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p:cNvGrpSpPr/>
          <p:nvPr/>
        </p:nvGrpSpPr>
        <p:grpSpPr>
          <a:xfrm>
            <a:off x="524574" y="1162237"/>
            <a:ext cx="11263313" cy="4752975"/>
            <a:chOff x="364554" y="1688017"/>
            <a:chExt cx="11263313" cy="4752975"/>
          </a:xfrm>
        </p:grpSpPr>
        <p:sp>
          <p:nvSpPr>
            <p:cNvPr id="6" name="Rectangle 5"/>
            <p:cNvSpPr/>
            <p:nvPr/>
          </p:nvSpPr>
          <p:spPr>
            <a:xfrm>
              <a:off x="364554" y="1690688"/>
              <a:ext cx="2875684" cy="1713706"/>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Drug Selection</a:t>
              </a:r>
              <a:endParaRPr lang="en-US" sz="2400" dirty="0">
                <a:solidFill>
                  <a:schemeClr val="tx1"/>
                </a:solidFill>
              </a:endParaRPr>
            </a:p>
          </p:txBody>
        </p:sp>
        <p:cxnSp>
          <p:nvCxnSpPr>
            <p:cNvPr id="8" name="Straight Arrow Connector 7"/>
            <p:cNvCxnSpPr/>
            <p:nvPr/>
          </p:nvCxnSpPr>
          <p:spPr>
            <a:xfrm flipV="1">
              <a:off x="3477279" y="2546205"/>
              <a:ext cx="810491" cy="1"/>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426099" y="1688017"/>
              <a:ext cx="2945825" cy="1716377"/>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Clean </a:t>
              </a:r>
              <a:r>
                <a:rPr lang="en-US" sz="2400" dirty="0">
                  <a:solidFill>
                    <a:schemeClr val="tx1"/>
                  </a:solidFill>
                </a:rPr>
                <a:t>R</a:t>
              </a:r>
              <a:r>
                <a:rPr lang="en-US" sz="2400" dirty="0" smtClean="0">
                  <a:solidFill>
                    <a:schemeClr val="tx1"/>
                  </a:solidFill>
                </a:rPr>
                <a:t>elevant Data</a:t>
              </a:r>
              <a:endParaRPr lang="en-US" sz="2400" dirty="0">
                <a:solidFill>
                  <a:schemeClr val="tx1"/>
                </a:solidFill>
              </a:endParaRPr>
            </a:p>
          </p:txBody>
        </p:sp>
        <p:cxnSp>
          <p:nvCxnSpPr>
            <p:cNvPr id="11" name="Straight Arrow Connector 10"/>
            <p:cNvCxnSpPr/>
            <p:nvPr/>
          </p:nvCxnSpPr>
          <p:spPr>
            <a:xfrm flipV="1">
              <a:off x="7676508" y="2623198"/>
              <a:ext cx="810491" cy="1"/>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64554" y="4727286"/>
              <a:ext cx="2875684" cy="1713706"/>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Modeling</a:t>
              </a:r>
              <a:endParaRPr lang="en-US" sz="2400" dirty="0">
                <a:solidFill>
                  <a:schemeClr val="tx1"/>
                </a:solidFill>
              </a:endParaRPr>
            </a:p>
          </p:txBody>
        </p:sp>
        <p:cxnSp>
          <p:nvCxnSpPr>
            <p:cNvPr id="16" name="Straight Arrow Connector 15"/>
            <p:cNvCxnSpPr/>
            <p:nvPr/>
          </p:nvCxnSpPr>
          <p:spPr>
            <a:xfrm flipV="1">
              <a:off x="3477279" y="5582803"/>
              <a:ext cx="810491" cy="1"/>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426099" y="4724615"/>
              <a:ext cx="2945825" cy="1716377"/>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Future Work</a:t>
              </a:r>
              <a:endParaRPr lang="en-US" sz="2400" dirty="0">
                <a:solidFill>
                  <a:schemeClr val="tx1"/>
                </a:solidFill>
              </a:endParaRPr>
            </a:p>
          </p:txBody>
        </p:sp>
        <p:cxnSp>
          <p:nvCxnSpPr>
            <p:cNvPr id="18" name="Straight Arrow Connector 17"/>
            <p:cNvCxnSpPr/>
            <p:nvPr/>
          </p:nvCxnSpPr>
          <p:spPr>
            <a:xfrm flipV="1">
              <a:off x="7676508" y="5659796"/>
              <a:ext cx="810491" cy="1"/>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8677717" y="4724615"/>
              <a:ext cx="2950150" cy="1716377"/>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Q &amp; A</a:t>
              </a:r>
            </a:p>
          </p:txBody>
        </p:sp>
        <p:sp>
          <p:nvSpPr>
            <p:cNvPr id="22" name="Rectangle 5"/>
            <p:cNvSpPr/>
            <p:nvPr/>
          </p:nvSpPr>
          <p:spPr>
            <a:xfrm>
              <a:off x="8715157" y="1688017"/>
              <a:ext cx="2875684" cy="1713706"/>
            </a:xfrm>
            <a:prstGeom prst="rect">
              <a:avLst/>
            </a:prstGeom>
            <a:pattFill prst="pct90">
              <a:fgClr>
                <a:srgbClr val="5ADEEC"/>
              </a:fgClr>
              <a:bgClr>
                <a:schemeClr val="bg1"/>
              </a:bgClr>
            </a:patt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Exploratory Analysis</a:t>
              </a:r>
              <a:endParaRPr lang="en-US" sz="2400" dirty="0">
                <a:solidFill>
                  <a:schemeClr val="tx1"/>
                </a:solidFill>
              </a:endParaRPr>
            </a:p>
          </p:txBody>
        </p:sp>
        <p:cxnSp>
          <p:nvCxnSpPr>
            <p:cNvPr id="23" name="肘形接點 22"/>
            <p:cNvCxnSpPr/>
            <p:nvPr/>
          </p:nvCxnSpPr>
          <p:spPr>
            <a:xfrm rot="5400000">
              <a:off x="5316148" y="-109358"/>
              <a:ext cx="1322892" cy="8350396"/>
            </a:xfrm>
            <a:prstGeom prst="bentConnector3">
              <a:avLst>
                <a:gd name="adj1" fmla="val 50000"/>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151345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3349" y="-228600"/>
            <a:ext cx="4587800" cy="4069079"/>
          </a:xfrm>
          <a:prstGeom prst="rect">
            <a:avLst/>
          </a:prstGeom>
        </p:spPr>
      </p:pic>
      <p:pic>
        <p:nvPicPr>
          <p:cNvPr id="7" name="Content Placeholder 6"/>
          <p:cNvPicPr>
            <a:picLocks noGrp="1" noChangeAspect="1"/>
          </p:cNvPicPr>
          <p:nvPr>
            <p:ph idx="1"/>
          </p:nvPr>
        </p:nvPicPr>
        <p:blipFill rotWithShape="1">
          <a:blip r:embed="rId4">
            <a:extLst>
              <a:ext uri="{28A0092B-C50C-407E-A947-70E740481C1C}">
                <a14:useLocalDpi xmlns:a14="http://schemas.microsoft.com/office/drawing/2010/main" val="0"/>
              </a:ext>
            </a:extLst>
          </a:blip>
          <a:srcRect t="8505" r="8959"/>
          <a:stretch/>
        </p:blipFill>
        <p:spPr>
          <a:xfrm>
            <a:off x="3779398" y="3082247"/>
            <a:ext cx="4080331" cy="3637025"/>
          </a:xfr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5832" y="-95421"/>
            <a:ext cx="4251960" cy="3771210"/>
          </a:xfrm>
          <a:prstGeom prst="rect">
            <a:avLst/>
          </a:prstGeom>
        </p:spPr>
      </p:pic>
      <p:sp>
        <p:nvSpPr>
          <p:cNvPr id="2" name="文字方塊 1"/>
          <p:cNvSpPr txBox="1"/>
          <p:nvPr/>
        </p:nvSpPr>
        <p:spPr>
          <a:xfrm>
            <a:off x="227978" y="6349940"/>
            <a:ext cx="2715768" cy="369332"/>
          </a:xfrm>
          <a:prstGeom prst="rect">
            <a:avLst/>
          </a:prstGeom>
          <a:noFill/>
        </p:spPr>
        <p:txBody>
          <a:bodyPr wrap="square" rtlCol="0">
            <a:spAutoFit/>
          </a:bodyPr>
          <a:lstStyle/>
          <a:p>
            <a:r>
              <a:rPr lang="en-US" dirty="0" smtClean="0"/>
              <a:t>101 individuals</a:t>
            </a:r>
            <a:endParaRPr lang="en-US" dirty="0"/>
          </a:p>
        </p:txBody>
      </p:sp>
    </p:spTree>
    <p:extLst>
      <p:ext uri="{BB962C8B-B14F-4D97-AF65-F5344CB8AC3E}">
        <p14:creationId xmlns:p14="http://schemas.microsoft.com/office/powerpoint/2010/main" val="3766528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Calories vs. Time</a:t>
            </a:r>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92" b="33722"/>
          <a:stretch/>
        </p:blipFill>
        <p:spPr>
          <a:xfrm>
            <a:off x="2304097" y="1855197"/>
            <a:ext cx="7583806" cy="4779519"/>
          </a:xfrm>
          <a:prstGeom prst="rect">
            <a:avLst/>
          </a:prstGeom>
        </p:spPr>
      </p:pic>
      <p:sp>
        <p:nvSpPr>
          <p:cNvPr id="4" name="矩形 3"/>
          <p:cNvSpPr/>
          <p:nvPr/>
        </p:nvSpPr>
        <p:spPr>
          <a:xfrm>
            <a:off x="115300" y="6335006"/>
            <a:ext cx="1592103" cy="369332"/>
          </a:xfrm>
          <a:prstGeom prst="rect">
            <a:avLst/>
          </a:prstGeom>
        </p:spPr>
        <p:txBody>
          <a:bodyPr wrap="none">
            <a:spAutoFit/>
          </a:bodyPr>
          <a:lstStyle/>
          <a:p>
            <a:r>
              <a:rPr lang="en-US" dirty="0"/>
              <a:t>101 individuals</a:t>
            </a:r>
            <a:endParaRPr lang="en-US" dirty="0"/>
          </a:p>
        </p:txBody>
      </p:sp>
    </p:spTree>
    <p:extLst>
      <p:ext uri="{BB962C8B-B14F-4D97-AF65-F5344CB8AC3E}">
        <p14:creationId xmlns:p14="http://schemas.microsoft.com/office/powerpoint/2010/main" val="2705198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842"/>
            <a:ext cx="10515600" cy="1325563"/>
          </a:xfrm>
        </p:spPr>
        <p:txBody>
          <a:bodyPr/>
          <a:lstStyle/>
          <a:p>
            <a:pPr algn="ctr"/>
            <a:r>
              <a:rPr lang="en-US" dirty="0" smtClean="0"/>
              <a:t>Outline</a:t>
            </a:r>
            <a:endParaRPr lang="en-US" dirty="0"/>
          </a:p>
        </p:txBody>
      </p:sp>
      <p:sp>
        <p:nvSpPr>
          <p:cNvPr id="3" name="Content Placeholder 2"/>
          <p:cNvSpPr>
            <a:spLocks noGrp="1"/>
          </p:cNvSpPr>
          <p:nvPr>
            <p:ph idx="1"/>
          </p:nvPr>
        </p:nvSpPr>
        <p:spPr>
          <a:xfrm>
            <a:off x="838200" y="1699546"/>
            <a:ext cx="10515600" cy="4946367"/>
          </a:xfrm>
        </p:spPr>
        <p:txBody>
          <a:bodyPr>
            <a:noAutofit/>
          </a:bodyPr>
          <a:lstStyle/>
          <a:p>
            <a:r>
              <a:rPr lang="en-US" dirty="0" smtClean="0"/>
              <a:t>Introduction</a:t>
            </a:r>
          </a:p>
          <a:p>
            <a:pPr lvl="1"/>
            <a:r>
              <a:rPr lang="en-US" dirty="0" smtClean="0"/>
              <a:t>Motivation / Goals</a:t>
            </a:r>
          </a:p>
          <a:p>
            <a:pPr lvl="1"/>
            <a:r>
              <a:rPr lang="en-US" dirty="0" smtClean="0"/>
              <a:t>Data Description</a:t>
            </a:r>
          </a:p>
          <a:p>
            <a:r>
              <a:rPr lang="en-US" dirty="0" smtClean="0"/>
              <a:t>Metformin</a:t>
            </a:r>
          </a:p>
          <a:p>
            <a:pPr lvl="1"/>
            <a:r>
              <a:rPr lang="en-US" dirty="0" smtClean="0"/>
              <a:t>Previous Studies</a:t>
            </a:r>
          </a:p>
          <a:p>
            <a:pPr lvl="1"/>
            <a:r>
              <a:rPr lang="en-US" dirty="0" smtClean="0"/>
              <a:t>Our niche</a:t>
            </a:r>
          </a:p>
          <a:p>
            <a:pPr lvl="1"/>
            <a:r>
              <a:rPr lang="en-US" dirty="0" smtClean="0"/>
              <a:t>Data Cleaning</a:t>
            </a:r>
          </a:p>
          <a:p>
            <a:pPr lvl="1"/>
            <a:r>
              <a:rPr lang="en-US" dirty="0" smtClean="0"/>
              <a:t>Exploratory Analysis</a:t>
            </a:r>
          </a:p>
          <a:p>
            <a:pPr lvl="1"/>
            <a:r>
              <a:rPr lang="en-US" dirty="0" smtClean="0"/>
              <a:t>Model</a:t>
            </a:r>
          </a:p>
          <a:p>
            <a:r>
              <a:rPr lang="en-US" dirty="0" smtClean="0"/>
              <a:t>Future Work</a:t>
            </a:r>
          </a:p>
        </p:txBody>
      </p:sp>
    </p:spTree>
    <p:extLst>
      <p:ext uri="{BB962C8B-B14F-4D97-AF65-F5344CB8AC3E}">
        <p14:creationId xmlns:p14="http://schemas.microsoft.com/office/powerpoint/2010/main" val="5928974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Nutrient / Calorie vs. Prescription Date</a:t>
            </a:r>
            <a:endParaRPr lang="en-US" dirty="0"/>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8471" y="1690688"/>
            <a:ext cx="4981359" cy="4418140"/>
          </a:xfrm>
          <a:prstGeom prst="rect">
            <a:avLst/>
          </a:prstGeom>
        </p:spPr>
      </p:pic>
      <p:pic>
        <p:nvPicPr>
          <p:cNvPr id="7" name="Content Placeholder 3"/>
          <p:cNvPicPr>
            <a:picLocks noChangeAspect="1"/>
          </p:cNvPicPr>
          <p:nvPr/>
        </p:nvPicPr>
        <p:blipFill>
          <a:blip r:embed="rId4"/>
          <a:stretch>
            <a:fillRect/>
          </a:stretch>
        </p:blipFill>
        <p:spPr>
          <a:xfrm>
            <a:off x="155645" y="1692769"/>
            <a:ext cx="4980561" cy="4412040"/>
          </a:xfrm>
          <a:prstGeom prst="rect">
            <a:avLst/>
          </a:prstGeom>
        </p:spPr>
      </p:pic>
      <p:sp>
        <p:nvSpPr>
          <p:cNvPr id="3" name="矩形 2"/>
          <p:cNvSpPr/>
          <p:nvPr/>
        </p:nvSpPr>
        <p:spPr>
          <a:xfrm>
            <a:off x="155645" y="6362438"/>
            <a:ext cx="1592103" cy="369332"/>
          </a:xfrm>
          <a:prstGeom prst="rect">
            <a:avLst/>
          </a:prstGeom>
        </p:spPr>
        <p:txBody>
          <a:bodyPr wrap="none">
            <a:spAutoFit/>
          </a:bodyPr>
          <a:lstStyle/>
          <a:p>
            <a:r>
              <a:rPr lang="en-US" dirty="0"/>
              <a:t>101 individuals</a:t>
            </a:r>
            <a:endParaRPr lang="en-US" dirty="0"/>
          </a:p>
        </p:txBody>
      </p:sp>
    </p:spTree>
    <p:extLst>
      <p:ext uri="{BB962C8B-B14F-4D97-AF65-F5344CB8AC3E}">
        <p14:creationId xmlns:p14="http://schemas.microsoft.com/office/powerpoint/2010/main" val="15785397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p:cNvGrpSpPr/>
          <p:nvPr/>
        </p:nvGrpSpPr>
        <p:grpSpPr>
          <a:xfrm>
            <a:off x="410274" y="1185097"/>
            <a:ext cx="11263313" cy="4752975"/>
            <a:chOff x="364554" y="1688017"/>
            <a:chExt cx="11263313" cy="4752975"/>
          </a:xfrm>
        </p:grpSpPr>
        <p:sp>
          <p:nvSpPr>
            <p:cNvPr id="6" name="Rectangle 5"/>
            <p:cNvSpPr/>
            <p:nvPr/>
          </p:nvSpPr>
          <p:spPr>
            <a:xfrm>
              <a:off x="364554" y="1690688"/>
              <a:ext cx="2875684" cy="1713706"/>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Drug Selection</a:t>
              </a:r>
              <a:endParaRPr lang="en-US" sz="2400" dirty="0">
                <a:solidFill>
                  <a:schemeClr val="tx1"/>
                </a:solidFill>
              </a:endParaRPr>
            </a:p>
          </p:txBody>
        </p:sp>
        <p:cxnSp>
          <p:nvCxnSpPr>
            <p:cNvPr id="8" name="Straight Arrow Connector 7"/>
            <p:cNvCxnSpPr/>
            <p:nvPr/>
          </p:nvCxnSpPr>
          <p:spPr>
            <a:xfrm flipV="1">
              <a:off x="3477279" y="2546205"/>
              <a:ext cx="810491" cy="1"/>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426099" y="1688017"/>
              <a:ext cx="2945825" cy="1716377"/>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Clean </a:t>
              </a:r>
              <a:r>
                <a:rPr lang="en-US" sz="2400" dirty="0">
                  <a:solidFill>
                    <a:schemeClr val="tx1"/>
                  </a:solidFill>
                </a:rPr>
                <a:t>R</a:t>
              </a:r>
              <a:r>
                <a:rPr lang="en-US" sz="2400" dirty="0" smtClean="0">
                  <a:solidFill>
                    <a:schemeClr val="tx1"/>
                  </a:solidFill>
                </a:rPr>
                <a:t>elevant Data</a:t>
              </a:r>
              <a:endParaRPr lang="en-US" sz="2400" dirty="0">
                <a:solidFill>
                  <a:schemeClr val="tx1"/>
                </a:solidFill>
              </a:endParaRPr>
            </a:p>
          </p:txBody>
        </p:sp>
        <p:cxnSp>
          <p:nvCxnSpPr>
            <p:cNvPr id="11" name="Straight Arrow Connector 10"/>
            <p:cNvCxnSpPr/>
            <p:nvPr/>
          </p:nvCxnSpPr>
          <p:spPr>
            <a:xfrm flipV="1">
              <a:off x="7676508" y="2623198"/>
              <a:ext cx="810491" cy="1"/>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8677717" y="1688017"/>
              <a:ext cx="2950150" cy="1716377"/>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Exploratory Analysis</a:t>
              </a:r>
              <a:endParaRPr lang="en-US" sz="2400" dirty="0">
                <a:solidFill>
                  <a:schemeClr val="tx1"/>
                </a:solidFill>
              </a:endParaRPr>
            </a:p>
          </p:txBody>
        </p:sp>
        <p:cxnSp>
          <p:nvCxnSpPr>
            <p:cNvPr id="16" name="Straight Arrow Connector 15"/>
            <p:cNvCxnSpPr/>
            <p:nvPr/>
          </p:nvCxnSpPr>
          <p:spPr>
            <a:xfrm flipV="1">
              <a:off x="3477279" y="5582803"/>
              <a:ext cx="810491" cy="1"/>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426099" y="4724615"/>
              <a:ext cx="2945825" cy="1716377"/>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Future Work</a:t>
              </a:r>
              <a:endParaRPr lang="en-US" sz="2400" dirty="0">
                <a:solidFill>
                  <a:schemeClr val="tx1"/>
                </a:solidFill>
              </a:endParaRPr>
            </a:p>
          </p:txBody>
        </p:sp>
        <p:cxnSp>
          <p:nvCxnSpPr>
            <p:cNvPr id="18" name="Straight Arrow Connector 17"/>
            <p:cNvCxnSpPr/>
            <p:nvPr/>
          </p:nvCxnSpPr>
          <p:spPr>
            <a:xfrm flipV="1">
              <a:off x="7676508" y="5659796"/>
              <a:ext cx="810491" cy="1"/>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8677717" y="4724615"/>
              <a:ext cx="2950150" cy="1716377"/>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Q &amp; A</a:t>
              </a:r>
            </a:p>
          </p:txBody>
        </p:sp>
        <p:sp>
          <p:nvSpPr>
            <p:cNvPr id="22" name="Rectangle 5"/>
            <p:cNvSpPr/>
            <p:nvPr/>
          </p:nvSpPr>
          <p:spPr>
            <a:xfrm>
              <a:off x="364554" y="4724615"/>
              <a:ext cx="2875684" cy="1713706"/>
            </a:xfrm>
            <a:prstGeom prst="rect">
              <a:avLst/>
            </a:prstGeom>
            <a:pattFill prst="pct90">
              <a:fgClr>
                <a:srgbClr val="5ADEEC"/>
              </a:fgClr>
              <a:bgClr>
                <a:schemeClr val="bg1"/>
              </a:bgClr>
            </a:patt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Modeling</a:t>
              </a:r>
              <a:endParaRPr lang="en-US" sz="2400" dirty="0">
                <a:solidFill>
                  <a:schemeClr val="tx1"/>
                </a:solidFill>
              </a:endParaRPr>
            </a:p>
          </p:txBody>
        </p:sp>
        <p:cxnSp>
          <p:nvCxnSpPr>
            <p:cNvPr id="23" name="肘形接點 22"/>
            <p:cNvCxnSpPr/>
            <p:nvPr/>
          </p:nvCxnSpPr>
          <p:spPr>
            <a:xfrm rot="5400000">
              <a:off x="5316148" y="-109358"/>
              <a:ext cx="1322892" cy="8350396"/>
            </a:xfrm>
            <a:prstGeom prst="bentConnector3">
              <a:avLst>
                <a:gd name="adj1" fmla="val 50000"/>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538979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Model</a:t>
            </a:r>
            <a:endParaRPr lang="en-US" dirty="0"/>
          </a:p>
        </p:txBody>
      </p:sp>
      <p:sp>
        <p:nvSpPr>
          <p:cNvPr id="3" name="Content Placeholder 2"/>
          <p:cNvSpPr>
            <a:spLocks noGrp="1"/>
          </p:cNvSpPr>
          <p:nvPr>
            <p:ph idx="1"/>
          </p:nvPr>
        </p:nvSpPr>
        <p:spPr/>
        <p:txBody>
          <a:bodyPr/>
          <a:lstStyle/>
          <a:p>
            <a:pPr lvl="1"/>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7942" y="2890095"/>
            <a:ext cx="5552538" cy="3162725"/>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3413760" y="1425662"/>
                <a:ext cx="8214360" cy="664990"/>
              </a:xfrm>
              <a:prstGeom prst="rect">
                <a:avLst/>
              </a:prstGeom>
              <a:noFill/>
            </p:spPr>
            <p:txBody>
              <a:bodyPr wrap="square" lIns="0" tIns="0" rIns="0" bIns="0" rtlCol="0">
                <a:spAutoFit/>
              </a:bodyPr>
              <a:lstStyle/>
              <a:p>
                <a14:m>
                  <m:oMath xmlns:m="http://schemas.openxmlformats.org/officeDocument/2006/math">
                    <m:func>
                      <m:funcPr>
                        <m:ctrlPr>
                          <a:rPr lang="en-US" sz="4000" i="1" smtClean="0">
                            <a:solidFill>
                              <a:prstClr val="black"/>
                            </a:solidFill>
                            <a:latin typeface="Cambria Math" panose="02040503050406030204" pitchFamily="18" charset="0"/>
                          </a:rPr>
                        </m:ctrlPr>
                      </m:funcPr>
                      <m:fName>
                        <m:r>
                          <m:rPr>
                            <m:sty m:val="p"/>
                          </m:rPr>
                          <a:rPr lang="en-US" sz="4000" smtClean="0">
                            <a:solidFill>
                              <a:prstClr val="black"/>
                            </a:solidFill>
                            <a:latin typeface="Cambria Math" panose="02040503050406030204" pitchFamily="18" charset="0"/>
                          </a:rPr>
                          <m:t>log</m:t>
                        </m:r>
                      </m:fName>
                      <m:e>
                        <m:d>
                          <m:dPr>
                            <m:ctrlPr>
                              <a:rPr lang="en-US" sz="4000" i="1" smtClean="0">
                                <a:solidFill>
                                  <a:prstClr val="black"/>
                                </a:solidFill>
                                <a:latin typeface="Cambria Math" panose="02040503050406030204" pitchFamily="18" charset="0"/>
                              </a:rPr>
                            </m:ctrlPr>
                          </m:dPr>
                          <m:e>
                            <m:sSub>
                              <m:sSubPr>
                                <m:ctrlPr>
                                  <a:rPr lang="en-US" sz="4000" i="1" smtClean="0">
                                    <a:solidFill>
                                      <a:prstClr val="black"/>
                                    </a:solidFill>
                                    <a:latin typeface="Cambria Math" panose="02040503050406030204" pitchFamily="18" charset="0"/>
                                  </a:rPr>
                                </m:ctrlPr>
                              </m:sSubPr>
                              <m:e>
                                <m:r>
                                  <a:rPr lang="en-US" sz="4000" i="1" smtClean="0">
                                    <a:solidFill>
                                      <a:prstClr val="black"/>
                                    </a:solidFill>
                                    <a:latin typeface="Cambria Math" panose="02040503050406030204" pitchFamily="18" charset="0"/>
                                  </a:rPr>
                                  <m:t>𝑌</m:t>
                                </m:r>
                              </m:e>
                              <m:sub>
                                <m:r>
                                  <a:rPr lang="en-US" sz="4000" i="1" smtClean="0">
                                    <a:solidFill>
                                      <a:prstClr val="black"/>
                                    </a:solidFill>
                                    <a:latin typeface="Cambria Math" panose="02040503050406030204" pitchFamily="18" charset="0"/>
                                  </a:rPr>
                                  <m:t>𝑖𝑡</m:t>
                                </m:r>
                              </m:sub>
                            </m:sSub>
                          </m:e>
                        </m:d>
                      </m:e>
                    </m:func>
                    <m:r>
                      <a:rPr lang="en-US" sz="4000" i="1" smtClean="0">
                        <a:solidFill>
                          <a:prstClr val="black"/>
                        </a:solidFill>
                        <a:latin typeface="Cambria Math" panose="02040503050406030204" pitchFamily="18" charset="0"/>
                      </a:rPr>
                      <m:t>= </m:t>
                    </m:r>
                    <m:sSub>
                      <m:sSubPr>
                        <m:ctrlPr>
                          <a:rPr lang="en-US" sz="4000" i="1" smtClean="0">
                            <a:solidFill>
                              <a:prstClr val="black"/>
                            </a:solidFill>
                            <a:latin typeface="Cambria Math" panose="02040503050406030204" pitchFamily="18" charset="0"/>
                          </a:rPr>
                        </m:ctrlPr>
                      </m:sSubPr>
                      <m:e>
                        <m:r>
                          <a:rPr lang="en-US" sz="4000" i="1" smtClean="0">
                            <a:solidFill>
                              <a:prstClr val="black"/>
                            </a:solidFill>
                            <a:latin typeface="Cambria Math" panose="02040503050406030204" pitchFamily="18" charset="0"/>
                            <a:ea typeface="Cambria Math" panose="02040503050406030204" pitchFamily="18" charset="0"/>
                          </a:rPr>
                          <m:t>𝛼</m:t>
                        </m:r>
                      </m:e>
                      <m:sub>
                        <m:r>
                          <a:rPr lang="en-US" sz="4000" i="1" smtClean="0">
                            <a:solidFill>
                              <a:prstClr val="black"/>
                            </a:solidFill>
                            <a:latin typeface="Cambria Math" panose="02040503050406030204" pitchFamily="18" charset="0"/>
                          </a:rPr>
                          <m:t>𝑡</m:t>
                        </m:r>
                      </m:sub>
                    </m:sSub>
                    <m:r>
                      <a:rPr lang="en-US" sz="4000" i="1" smtClean="0">
                        <a:solidFill>
                          <a:prstClr val="black"/>
                        </a:solidFill>
                        <a:latin typeface="Cambria Math" panose="02040503050406030204" pitchFamily="18" charset="0"/>
                      </a:rPr>
                      <m:t>+</m:t>
                    </m:r>
                    <m:sSub>
                      <m:sSubPr>
                        <m:ctrlPr>
                          <a:rPr lang="en-US" sz="4000" i="1" smtClean="0">
                            <a:solidFill>
                              <a:prstClr val="black"/>
                            </a:solidFill>
                            <a:latin typeface="Cambria Math" panose="02040503050406030204" pitchFamily="18" charset="0"/>
                            <a:ea typeface="Cambria Math" panose="02040503050406030204" pitchFamily="18" charset="0"/>
                          </a:rPr>
                        </m:ctrlPr>
                      </m:sSubPr>
                      <m:e>
                        <m:r>
                          <a:rPr lang="en-US" sz="4000" i="1" smtClean="0">
                            <a:solidFill>
                              <a:prstClr val="black"/>
                            </a:solidFill>
                            <a:latin typeface="Cambria Math" panose="02040503050406030204" pitchFamily="18" charset="0"/>
                            <a:ea typeface="Cambria Math" panose="02040503050406030204" pitchFamily="18" charset="0"/>
                          </a:rPr>
                          <m:t>𝛾</m:t>
                        </m:r>
                      </m:e>
                      <m:sub>
                        <m:r>
                          <a:rPr lang="en-US" sz="4000" i="1" smtClean="0">
                            <a:solidFill>
                              <a:prstClr val="black"/>
                            </a:solidFill>
                            <a:latin typeface="Cambria Math" panose="02040503050406030204" pitchFamily="18" charset="0"/>
                            <a:ea typeface="Cambria Math" panose="02040503050406030204" pitchFamily="18" charset="0"/>
                          </a:rPr>
                          <m:t>𝑖</m:t>
                        </m:r>
                      </m:sub>
                    </m:sSub>
                    <m:r>
                      <a:rPr lang="en-US" sz="4000" i="1" smtClean="0">
                        <a:solidFill>
                          <a:prstClr val="black"/>
                        </a:solidFill>
                        <a:latin typeface="Cambria Math" panose="02040503050406030204" pitchFamily="18" charset="0"/>
                        <a:ea typeface="Cambria Math" panose="02040503050406030204" pitchFamily="18" charset="0"/>
                      </a:rPr>
                      <m:t>+</m:t>
                    </m:r>
                    <m:sSubSup>
                      <m:sSubSupPr>
                        <m:ctrlPr>
                          <a:rPr lang="en-US" sz="4000" i="1" smtClean="0">
                            <a:solidFill>
                              <a:prstClr val="black"/>
                            </a:solidFill>
                            <a:latin typeface="Cambria Math" panose="02040503050406030204" pitchFamily="18" charset="0"/>
                            <a:ea typeface="Cambria Math" panose="02040503050406030204" pitchFamily="18" charset="0"/>
                          </a:rPr>
                        </m:ctrlPr>
                      </m:sSubSupPr>
                      <m:e>
                        <m:r>
                          <a:rPr lang="en-US" sz="4000" i="1" smtClean="0">
                            <a:solidFill>
                              <a:prstClr val="black"/>
                            </a:solidFill>
                            <a:latin typeface="Cambria Math" panose="02040503050406030204" pitchFamily="18" charset="0"/>
                            <a:ea typeface="Cambria Math" panose="02040503050406030204" pitchFamily="18" charset="0"/>
                          </a:rPr>
                          <m:t>𝛿</m:t>
                        </m:r>
                      </m:e>
                      <m:sub>
                        <m:r>
                          <a:rPr lang="en-US" sz="4000" i="1" smtClean="0">
                            <a:solidFill>
                              <a:prstClr val="black"/>
                            </a:solidFill>
                            <a:latin typeface="Cambria Math" panose="02040503050406030204" pitchFamily="18" charset="0"/>
                            <a:ea typeface="Cambria Math" panose="02040503050406030204" pitchFamily="18" charset="0"/>
                          </a:rPr>
                          <m:t>𝑖𝑡</m:t>
                        </m:r>
                      </m:sub>
                      <m:sup>
                        <m:r>
                          <a:rPr lang="en-US" sz="4000" i="1" smtClean="0">
                            <a:solidFill>
                              <a:prstClr val="black"/>
                            </a:solidFill>
                            <a:latin typeface="Cambria Math" panose="02040503050406030204" pitchFamily="18" charset="0"/>
                            <a:ea typeface="Cambria Math" panose="02040503050406030204" pitchFamily="18" charset="0"/>
                          </a:rPr>
                          <m:t>𝑘</m:t>
                        </m:r>
                      </m:sup>
                    </m:sSubSup>
                  </m:oMath>
                </a14:m>
                <a:r>
                  <a:rPr lang="en-US" sz="4000" dirty="0" smtClean="0">
                    <a:solidFill>
                      <a:prstClr val="black"/>
                    </a:solidFill>
                  </a:rPr>
                  <a:t> </a:t>
                </a:r>
                <a:endParaRPr lang="en-US" sz="4000" dirty="0">
                  <a:solidFill>
                    <a:prstClr val="black"/>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413760" y="1425662"/>
                <a:ext cx="8214360" cy="66499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838200" y="2751225"/>
                <a:ext cx="4688742" cy="4066691"/>
              </a:xfrm>
              <a:prstGeom prst="rect">
                <a:avLst/>
              </a:prstGeom>
              <a:noFill/>
            </p:spPr>
            <p:txBody>
              <a:bodyPr wrap="square" rtlCol="0">
                <a:spAutoFit/>
              </a:bodyPr>
              <a:lstStyle/>
              <a:p>
                <a14:m>
                  <m:oMath xmlns:m="http://schemas.openxmlformats.org/officeDocument/2006/math">
                    <m:sSub>
                      <m:sSubPr>
                        <m:ctrlPr>
                          <a:rPr lang="en-US" sz="2400" i="1" smtClean="0">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𝑌</m:t>
                        </m:r>
                      </m:e>
                      <m:sub>
                        <m:r>
                          <a:rPr lang="en-US" sz="2400" i="1">
                            <a:solidFill>
                              <a:prstClr val="black"/>
                            </a:solidFill>
                            <a:latin typeface="Cambria Math" panose="02040503050406030204" pitchFamily="18" charset="0"/>
                          </a:rPr>
                          <m:t>𝑖𝑡</m:t>
                        </m:r>
                      </m:sub>
                    </m:sSub>
                    <m:r>
                      <a:rPr lang="en-US" sz="2400" i="1" smtClean="0">
                        <a:solidFill>
                          <a:prstClr val="black"/>
                        </a:solidFill>
                        <a:latin typeface="Cambria Math" panose="02040503050406030204" pitchFamily="18" charset="0"/>
                      </a:rPr>
                      <m:t>:</m:t>
                    </m:r>
                  </m:oMath>
                </a14:m>
                <a:r>
                  <a:rPr lang="en-US" sz="2200" i="1" dirty="0" smtClean="0">
                    <a:solidFill>
                      <a:prstClr val="black"/>
                    </a:solidFill>
                    <a:latin typeface="Cambria Math" panose="02040503050406030204" pitchFamily="18" charset="0"/>
                  </a:rPr>
                  <a:t>  </a:t>
                </a:r>
                <a:r>
                  <a:rPr lang="en-US" dirty="0" smtClean="0">
                    <a:solidFill>
                      <a:prstClr val="black"/>
                    </a:solidFill>
                  </a:rPr>
                  <a:t>level of dependent variable at time t for individual </a:t>
                </a:r>
                <a:r>
                  <a:rPr lang="en-US" dirty="0" err="1" smtClean="0">
                    <a:solidFill>
                      <a:prstClr val="black"/>
                    </a:solidFill>
                  </a:rPr>
                  <a:t>i</a:t>
                </a:r>
                <a:endParaRPr lang="en-US" i="1" dirty="0" smtClean="0">
                  <a:solidFill>
                    <a:prstClr val="black"/>
                  </a:solidFill>
                  <a:latin typeface="Cambria Math" panose="02040503050406030204" pitchFamily="18" charset="0"/>
                </a:endParaRPr>
              </a:p>
              <a:p>
                <a:endParaRPr lang="en-US" i="1" dirty="0">
                  <a:solidFill>
                    <a:prstClr val="black"/>
                  </a:solidFill>
                  <a:latin typeface="Cambria Math" panose="02040503050406030204" pitchFamily="18" charset="0"/>
                </a:endParaRPr>
              </a:p>
              <a:p>
                <a14:m>
                  <m:oMath xmlns:m="http://schemas.openxmlformats.org/officeDocument/2006/math">
                    <m:sSub>
                      <m:sSubPr>
                        <m:ctrlPr>
                          <a:rPr lang="en-US" sz="2400" i="1" smtClean="0">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ea typeface="Cambria Math" panose="02040503050406030204" pitchFamily="18" charset="0"/>
                          </a:rPr>
                          <m:t>𝛼</m:t>
                        </m:r>
                      </m:e>
                      <m:sub>
                        <m:r>
                          <a:rPr lang="en-US" sz="2400" i="1">
                            <a:solidFill>
                              <a:prstClr val="black"/>
                            </a:solidFill>
                            <a:latin typeface="Cambria Math" panose="02040503050406030204" pitchFamily="18" charset="0"/>
                          </a:rPr>
                          <m:t>𝑡</m:t>
                        </m:r>
                      </m:sub>
                    </m:sSub>
                  </m:oMath>
                </a14:m>
                <a:r>
                  <a:rPr lang="en-US" dirty="0" smtClean="0">
                    <a:solidFill>
                      <a:prstClr val="black"/>
                    </a:solidFill>
                  </a:rPr>
                  <a:t>: indicator variable for time unit; controls for time-specific variables such as seasons, holidays, etc.</a:t>
                </a:r>
              </a:p>
              <a:p>
                <a:endParaRPr lang="en-US" dirty="0">
                  <a:solidFill>
                    <a:prstClr val="black"/>
                  </a:solidFill>
                </a:endParaRPr>
              </a:p>
              <a:p>
                <a14:m>
                  <m:oMath xmlns:m="http://schemas.openxmlformats.org/officeDocument/2006/math">
                    <m:sSub>
                      <m:sSubPr>
                        <m:ctrlPr>
                          <a:rPr lang="en-US" sz="2400" i="1" smtClean="0">
                            <a:solidFill>
                              <a:prstClr val="black"/>
                            </a:solidFill>
                            <a:latin typeface="Cambria Math" panose="02040503050406030204" pitchFamily="18" charset="0"/>
                            <a:ea typeface="Cambria Math" panose="02040503050406030204" pitchFamily="18" charset="0"/>
                          </a:rPr>
                        </m:ctrlPr>
                      </m:sSubPr>
                      <m:e>
                        <m:r>
                          <a:rPr lang="en-US" sz="2400" i="1">
                            <a:solidFill>
                              <a:prstClr val="black"/>
                            </a:solidFill>
                            <a:latin typeface="Cambria Math" panose="02040503050406030204" pitchFamily="18" charset="0"/>
                            <a:ea typeface="Cambria Math" panose="02040503050406030204" pitchFamily="18" charset="0"/>
                          </a:rPr>
                          <m:t>𝛾</m:t>
                        </m:r>
                      </m:e>
                      <m:sub>
                        <m:r>
                          <a:rPr lang="en-US" sz="2400" i="1">
                            <a:solidFill>
                              <a:prstClr val="black"/>
                            </a:solidFill>
                            <a:latin typeface="Cambria Math" panose="02040503050406030204" pitchFamily="18" charset="0"/>
                            <a:ea typeface="Cambria Math" panose="02040503050406030204" pitchFamily="18" charset="0"/>
                          </a:rPr>
                          <m:t>𝑖</m:t>
                        </m:r>
                      </m:sub>
                    </m:sSub>
                  </m:oMath>
                </a14:m>
                <a:r>
                  <a:rPr lang="en-US" dirty="0" smtClean="0">
                    <a:solidFill>
                      <a:prstClr val="black"/>
                    </a:solidFill>
                    <a:ea typeface="Cambria Math" panose="02040503050406030204" pitchFamily="18" charset="0"/>
                  </a:rPr>
                  <a:t>: indicator variable for person; controls for individual-specific, time-invariant variables such as race, permanent eating habits, etc.</a:t>
                </a:r>
              </a:p>
              <a:p>
                <a:endParaRPr lang="en-US" dirty="0" smtClean="0">
                  <a:solidFill>
                    <a:prstClr val="black"/>
                  </a:solidFill>
                </a:endParaRPr>
              </a:p>
              <a:p>
                <a14:m>
                  <m:oMath xmlns:m="http://schemas.openxmlformats.org/officeDocument/2006/math">
                    <m:sSubSup>
                      <m:sSubSupPr>
                        <m:ctrlPr>
                          <a:rPr lang="en-US" sz="2400" i="1">
                            <a:solidFill>
                              <a:prstClr val="black"/>
                            </a:solidFill>
                            <a:latin typeface="Cambria Math" panose="02040503050406030204" pitchFamily="18" charset="0"/>
                            <a:ea typeface="Cambria Math" panose="02040503050406030204" pitchFamily="18" charset="0"/>
                          </a:rPr>
                        </m:ctrlPr>
                      </m:sSubSupPr>
                      <m:e>
                        <m:r>
                          <a:rPr lang="en-US" sz="2400" i="1">
                            <a:solidFill>
                              <a:prstClr val="black"/>
                            </a:solidFill>
                            <a:latin typeface="Cambria Math" panose="02040503050406030204" pitchFamily="18" charset="0"/>
                            <a:ea typeface="Cambria Math" panose="02040503050406030204" pitchFamily="18" charset="0"/>
                          </a:rPr>
                          <m:t>𝛿</m:t>
                        </m:r>
                      </m:e>
                      <m:sub>
                        <m:r>
                          <a:rPr lang="en-US" sz="2400" i="1">
                            <a:solidFill>
                              <a:prstClr val="black"/>
                            </a:solidFill>
                            <a:latin typeface="Cambria Math" panose="02040503050406030204" pitchFamily="18" charset="0"/>
                            <a:ea typeface="Cambria Math" panose="02040503050406030204" pitchFamily="18" charset="0"/>
                          </a:rPr>
                          <m:t>𝑖𝑡</m:t>
                        </m:r>
                      </m:sub>
                      <m:sup>
                        <m:r>
                          <a:rPr lang="en-US" sz="2400" i="1">
                            <a:solidFill>
                              <a:prstClr val="black"/>
                            </a:solidFill>
                            <a:latin typeface="Cambria Math" panose="02040503050406030204" pitchFamily="18" charset="0"/>
                            <a:ea typeface="Cambria Math" panose="02040503050406030204" pitchFamily="18" charset="0"/>
                          </a:rPr>
                          <m:t>𝑘</m:t>
                        </m:r>
                      </m:sup>
                    </m:sSubSup>
                  </m:oMath>
                </a14:m>
                <a:r>
                  <a:rPr lang="en-US" dirty="0" smtClean="0">
                    <a:solidFill>
                      <a:prstClr val="black"/>
                    </a:solidFill>
                  </a:rPr>
                  <a:t>: indicator variable for number of time units before/after first Metformin prescription.</a:t>
                </a:r>
                <a:endParaRPr lang="en-US" dirty="0">
                  <a:solidFill>
                    <a:prstClr val="black"/>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838200" y="2751225"/>
                <a:ext cx="4688742" cy="4066691"/>
              </a:xfrm>
              <a:prstGeom prst="rect">
                <a:avLst/>
              </a:prstGeom>
              <a:blipFill rotWithShape="0">
                <a:blip r:embed="rId4"/>
                <a:stretch>
                  <a:fillRect l="-1170" r="-910" b="-1499"/>
                </a:stretch>
              </a:blipFill>
            </p:spPr>
            <p:txBody>
              <a:bodyPr/>
              <a:lstStyle/>
              <a:p>
                <a:r>
                  <a:rPr lang="en-US">
                    <a:noFill/>
                  </a:rPr>
                  <a:t> </a:t>
                </a:r>
              </a:p>
            </p:txBody>
          </p:sp>
        </mc:Fallback>
      </mc:AlternateContent>
    </p:spTree>
    <p:extLst>
      <p:ext uri="{BB962C8B-B14F-4D97-AF65-F5344CB8AC3E}">
        <p14:creationId xmlns:p14="http://schemas.microsoft.com/office/powerpoint/2010/main" val="13621014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rotWithShape="1">
          <a:blip r:embed="rId2"/>
          <a:srcRect l="428" t="21803" r="9748" b="16245"/>
          <a:stretch/>
        </p:blipFill>
        <p:spPr>
          <a:xfrm>
            <a:off x="0" y="4488426"/>
            <a:ext cx="4473677" cy="2369574"/>
          </a:xfrm>
          <a:prstGeom prst="rect">
            <a:avLst/>
          </a:prstGeom>
        </p:spPr>
      </p:pic>
      <p:pic>
        <p:nvPicPr>
          <p:cNvPr id="6" name="Content Placeholder 5"/>
          <p:cNvPicPr>
            <a:picLocks noGrp="1" noChangeAspect="1"/>
          </p:cNvPicPr>
          <p:nvPr>
            <p:ph idx="1"/>
          </p:nvPr>
        </p:nvPicPr>
        <p:blipFill>
          <a:blip r:embed="rId3"/>
          <a:stretch>
            <a:fillRect/>
          </a:stretch>
        </p:blipFill>
        <p:spPr>
          <a:xfrm>
            <a:off x="2494719" y="78657"/>
            <a:ext cx="10346210" cy="4748981"/>
          </a:xfrm>
          <a:prstGeom prst="rect">
            <a:avLst/>
          </a:prstGeom>
          <a:solidFill>
            <a:schemeClr val="bg1"/>
          </a:solidFill>
        </p:spPr>
      </p:pic>
      <p:sp>
        <p:nvSpPr>
          <p:cNvPr id="3" name="TextBox 2"/>
          <p:cNvSpPr txBox="1"/>
          <p:nvPr/>
        </p:nvSpPr>
        <p:spPr>
          <a:xfrm>
            <a:off x="6056671" y="78657"/>
            <a:ext cx="5397910" cy="400110"/>
          </a:xfrm>
          <a:prstGeom prst="rect">
            <a:avLst/>
          </a:prstGeom>
          <a:noFill/>
        </p:spPr>
        <p:txBody>
          <a:bodyPr wrap="square" rtlCol="0">
            <a:spAutoFit/>
          </a:bodyPr>
          <a:lstStyle/>
          <a:p>
            <a:r>
              <a:rPr lang="en-US" sz="2000" dirty="0" smtClean="0">
                <a:solidFill>
                  <a:srgbClr val="C00000"/>
                </a:solidFill>
              </a:rPr>
              <a:t>F test: P = 0.21,  H</a:t>
            </a:r>
            <a:r>
              <a:rPr lang="en-US" sz="2000" baseline="-25000" dirty="0">
                <a:solidFill>
                  <a:srgbClr val="C00000"/>
                </a:solidFill>
              </a:rPr>
              <a:t>0</a:t>
            </a:r>
            <a:r>
              <a:rPr lang="en-US" sz="2000" dirty="0" smtClean="0">
                <a:solidFill>
                  <a:srgbClr val="C00000"/>
                </a:solidFill>
              </a:rPr>
              <a:t>: All coefficients for K are 0 </a:t>
            </a:r>
            <a:endParaRPr lang="en-US" sz="2000" dirty="0">
              <a:solidFill>
                <a:srgbClr val="C00000"/>
              </a:solidFill>
            </a:endParaRPr>
          </a:p>
        </p:txBody>
      </p:sp>
    </p:spTree>
    <p:extLst>
      <p:ext uri="{BB962C8B-B14F-4D97-AF65-F5344CB8AC3E}">
        <p14:creationId xmlns:p14="http://schemas.microsoft.com/office/powerpoint/2010/main" val="2266397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analysis until now</a:t>
            </a:r>
            <a:endParaRPr lang="en-US" dirty="0"/>
          </a:p>
        </p:txBody>
      </p:sp>
      <p:sp>
        <p:nvSpPr>
          <p:cNvPr id="3" name="Content Placeholder 2"/>
          <p:cNvSpPr>
            <a:spLocks noGrp="1"/>
          </p:cNvSpPr>
          <p:nvPr>
            <p:ph idx="1"/>
          </p:nvPr>
        </p:nvSpPr>
        <p:spPr/>
        <p:txBody>
          <a:bodyPr>
            <a:normAutofit lnSpcReduction="10000"/>
          </a:bodyPr>
          <a:lstStyle/>
          <a:p>
            <a:pPr marL="514350" indent="-514350">
              <a:buAutoNum type="arabicPeriod"/>
            </a:pPr>
            <a:r>
              <a:rPr lang="en-US" dirty="0" smtClean="0"/>
              <a:t>Measuring changes in absolute mass of nutrient (sum of all sugar consumed in a time period)</a:t>
            </a:r>
          </a:p>
          <a:p>
            <a:pPr lvl="1"/>
            <a:r>
              <a:rPr lang="en-US" dirty="0" smtClean="0"/>
              <a:t>These changes are driven by how much data we observe, not actual consumption</a:t>
            </a:r>
          </a:p>
          <a:p>
            <a:pPr lvl="1"/>
            <a:r>
              <a:rPr lang="en-US" dirty="0" smtClean="0"/>
              <a:t>Very imprecise</a:t>
            </a:r>
          </a:p>
          <a:p>
            <a:pPr marL="457200" lvl="1" indent="0">
              <a:buNone/>
            </a:pPr>
            <a:endParaRPr lang="en-US" dirty="0" smtClean="0"/>
          </a:p>
          <a:p>
            <a:pPr marL="514350" indent="-514350">
              <a:buFont typeface="+mj-lt"/>
              <a:buAutoNum type="arabicPeriod"/>
            </a:pPr>
            <a:r>
              <a:rPr lang="en-US" dirty="0" smtClean="0"/>
              <a:t>Measuring change in mass of nutrient / calorie consumed</a:t>
            </a:r>
          </a:p>
          <a:p>
            <a:pPr lvl="1"/>
            <a:r>
              <a:rPr lang="en-US" dirty="0" smtClean="0"/>
              <a:t>Assumes calories are consistent over time</a:t>
            </a:r>
          </a:p>
          <a:p>
            <a:pPr lvl="1"/>
            <a:r>
              <a:rPr lang="en-US" dirty="0" smtClean="0"/>
              <a:t>Doesn’t account for decreases in overall food consumption</a:t>
            </a:r>
          </a:p>
          <a:p>
            <a:pPr lvl="1"/>
            <a:r>
              <a:rPr lang="en-US" dirty="0" smtClean="0"/>
              <a:t>We expect food consumption to decrease due to Metformin effect on appetite</a:t>
            </a:r>
          </a:p>
          <a:p>
            <a:pPr lvl="1"/>
            <a:endParaRPr lang="en-US" dirty="0" smtClean="0"/>
          </a:p>
        </p:txBody>
      </p:sp>
    </p:spTree>
    <p:extLst>
      <p:ext uri="{BB962C8B-B14F-4D97-AF65-F5344CB8AC3E}">
        <p14:creationId xmlns:p14="http://schemas.microsoft.com/office/powerpoint/2010/main" val="1042620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dirty="0" smtClean="0"/>
              <a:t>Propensity Score Matched Control Group</a:t>
            </a:r>
            <a:endParaRPr lang="en-US" dirty="0"/>
          </a:p>
        </p:txBody>
      </p:sp>
      <p:sp>
        <p:nvSpPr>
          <p:cNvPr id="4" name="橢圓 3"/>
          <p:cNvSpPr/>
          <p:nvPr/>
        </p:nvSpPr>
        <p:spPr>
          <a:xfrm>
            <a:off x="5693979" y="2097759"/>
            <a:ext cx="6337737" cy="40012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All Single Individuals Without Diabetes or Metformin</a:t>
            </a:r>
          </a:p>
          <a:p>
            <a:pPr algn="ctr"/>
            <a:endParaRPr lang="en-US" dirty="0"/>
          </a:p>
          <a:p>
            <a:pPr algn="ctr"/>
            <a:endParaRPr lang="en-US" dirty="0" smtClean="0"/>
          </a:p>
          <a:p>
            <a:pPr algn="ctr"/>
            <a:endParaRPr lang="en-US" dirty="0"/>
          </a:p>
        </p:txBody>
      </p:sp>
      <p:sp>
        <p:nvSpPr>
          <p:cNvPr id="5" name="橢圓 4"/>
          <p:cNvSpPr/>
          <p:nvPr/>
        </p:nvSpPr>
        <p:spPr>
          <a:xfrm>
            <a:off x="1035269" y="4363264"/>
            <a:ext cx="2706414" cy="138148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752 Single Metformin Users</a:t>
            </a:r>
            <a:endParaRPr lang="en-US" sz="2000" dirty="0"/>
          </a:p>
        </p:txBody>
      </p:sp>
      <p:sp>
        <p:nvSpPr>
          <p:cNvPr id="9" name="橢圓 8"/>
          <p:cNvSpPr/>
          <p:nvPr/>
        </p:nvSpPr>
        <p:spPr>
          <a:xfrm>
            <a:off x="6495392" y="4293476"/>
            <a:ext cx="2706414" cy="138148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smtClean="0"/>
              <a:t>Demographically similar control group</a:t>
            </a:r>
            <a:endParaRPr lang="en-US" sz="2000" dirty="0"/>
          </a:p>
        </p:txBody>
      </p:sp>
      <p:sp>
        <p:nvSpPr>
          <p:cNvPr id="11" name="左-右雙向箭號 10"/>
          <p:cNvSpPr/>
          <p:nvPr/>
        </p:nvSpPr>
        <p:spPr>
          <a:xfrm>
            <a:off x="3938752" y="4558548"/>
            <a:ext cx="2454164" cy="990914"/>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Propensity Score Matching</a:t>
            </a:r>
            <a:endParaRPr lang="en-US" dirty="0">
              <a:solidFill>
                <a:schemeClr val="tx1"/>
              </a:solidFill>
            </a:endParaRPr>
          </a:p>
        </p:txBody>
      </p:sp>
    </p:spTree>
    <p:extLst>
      <p:ext uri="{BB962C8B-B14F-4D97-AF65-F5344CB8AC3E}">
        <p14:creationId xmlns:p14="http://schemas.microsoft.com/office/powerpoint/2010/main" val="41559908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33585"/>
          <a:stretch/>
        </p:blipFill>
        <p:spPr>
          <a:xfrm>
            <a:off x="475114" y="1582154"/>
            <a:ext cx="11241768" cy="4882441"/>
          </a:xfrm>
          <a:prstGeom prst="rect">
            <a:avLst/>
          </a:prstGeom>
        </p:spPr>
      </p:pic>
      <p:sp>
        <p:nvSpPr>
          <p:cNvPr id="2" name="Title 1"/>
          <p:cNvSpPr>
            <a:spLocks noGrp="1"/>
          </p:cNvSpPr>
          <p:nvPr>
            <p:ph type="title"/>
          </p:nvPr>
        </p:nvSpPr>
        <p:spPr>
          <a:xfrm>
            <a:off x="838198" y="182163"/>
            <a:ext cx="10515600" cy="1325563"/>
          </a:xfrm>
        </p:spPr>
        <p:txBody>
          <a:bodyPr/>
          <a:lstStyle/>
          <a:p>
            <a:pPr algn="ctr"/>
            <a:r>
              <a:rPr lang="en-US" dirty="0" smtClean="0"/>
              <a:t>Calories over time </a:t>
            </a:r>
            <a:br>
              <a:rPr lang="en-US" dirty="0" smtClean="0"/>
            </a:br>
            <a:r>
              <a:rPr lang="en-US" dirty="0" smtClean="0"/>
              <a:t>(control vs. full sample)</a:t>
            </a:r>
            <a:endParaRPr lang="en-US" dirty="0"/>
          </a:p>
        </p:txBody>
      </p:sp>
      <p:sp>
        <p:nvSpPr>
          <p:cNvPr id="3" name="矩形 2"/>
          <p:cNvSpPr/>
          <p:nvPr/>
        </p:nvSpPr>
        <p:spPr>
          <a:xfrm>
            <a:off x="161020" y="6354357"/>
            <a:ext cx="1592103" cy="369332"/>
          </a:xfrm>
          <a:prstGeom prst="rect">
            <a:avLst/>
          </a:prstGeom>
        </p:spPr>
        <p:txBody>
          <a:bodyPr wrap="none">
            <a:spAutoFit/>
          </a:bodyPr>
          <a:lstStyle/>
          <a:p>
            <a:r>
              <a:rPr lang="en-US" dirty="0" smtClean="0"/>
              <a:t>752 </a:t>
            </a:r>
            <a:r>
              <a:rPr lang="en-US" dirty="0"/>
              <a:t>individuals</a:t>
            </a:r>
            <a:endParaRPr lang="en-US" dirty="0"/>
          </a:p>
        </p:txBody>
      </p:sp>
    </p:spTree>
    <p:extLst>
      <p:ext uri="{BB962C8B-B14F-4D97-AF65-F5344CB8AC3E}">
        <p14:creationId xmlns:p14="http://schemas.microsoft.com/office/powerpoint/2010/main" val="19359254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p:cNvGrpSpPr/>
          <p:nvPr/>
        </p:nvGrpSpPr>
        <p:grpSpPr>
          <a:xfrm>
            <a:off x="444564" y="1242247"/>
            <a:ext cx="11263313" cy="4828632"/>
            <a:chOff x="364554" y="1688017"/>
            <a:chExt cx="11263313" cy="4828632"/>
          </a:xfrm>
        </p:grpSpPr>
        <p:sp>
          <p:nvSpPr>
            <p:cNvPr id="6" name="Rectangle 5"/>
            <p:cNvSpPr/>
            <p:nvPr/>
          </p:nvSpPr>
          <p:spPr>
            <a:xfrm>
              <a:off x="364554" y="1690688"/>
              <a:ext cx="2875684" cy="1713706"/>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Drug Selection</a:t>
              </a:r>
              <a:endParaRPr lang="en-US" sz="2400" dirty="0">
                <a:solidFill>
                  <a:schemeClr val="tx1"/>
                </a:solidFill>
              </a:endParaRPr>
            </a:p>
          </p:txBody>
        </p:sp>
        <p:cxnSp>
          <p:nvCxnSpPr>
            <p:cNvPr id="8" name="Straight Arrow Connector 7"/>
            <p:cNvCxnSpPr/>
            <p:nvPr/>
          </p:nvCxnSpPr>
          <p:spPr>
            <a:xfrm flipV="1">
              <a:off x="3477279" y="2546205"/>
              <a:ext cx="810491" cy="1"/>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426099" y="1688017"/>
              <a:ext cx="2945825" cy="1716377"/>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Clean </a:t>
              </a:r>
              <a:r>
                <a:rPr lang="en-US" sz="2400" dirty="0">
                  <a:solidFill>
                    <a:schemeClr val="tx1"/>
                  </a:solidFill>
                </a:rPr>
                <a:t>R</a:t>
              </a:r>
              <a:r>
                <a:rPr lang="en-US" sz="2400" dirty="0" smtClean="0">
                  <a:solidFill>
                    <a:schemeClr val="tx1"/>
                  </a:solidFill>
                </a:rPr>
                <a:t>elevant Data</a:t>
              </a:r>
              <a:endParaRPr lang="en-US" sz="2400" dirty="0">
                <a:solidFill>
                  <a:schemeClr val="tx1"/>
                </a:solidFill>
              </a:endParaRPr>
            </a:p>
          </p:txBody>
        </p:sp>
        <p:cxnSp>
          <p:nvCxnSpPr>
            <p:cNvPr id="11" name="Straight Arrow Connector 10"/>
            <p:cNvCxnSpPr/>
            <p:nvPr/>
          </p:nvCxnSpPr>
          <p:spPr>
            <a:xfrm flipV="1">
              <a:off x="7676508" y="2623198"/>
              <a:ext cx="810491" cy="1"/>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8677717" y="1688017"/>
              <a:ext cx="2950150" cy="1716377"/>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Exploratory Analysis</a:t>
              </a:r>
              <a:endParaRPr lang="en-US" sz="2400" dirty="0">
                <a:solidFill>
                  <a:schemeClr val="tx1"/>
                </a:solidFill>
              </a:endParaRPr>
            </a:p>
          </p:txBody>
        </p:sp>
        <p:sp>
          <p:nvSpPr>
            <p:cNvPr id="15" name="Rectangle 14"/>
            <p:cNvSpPr/>
            <p:nvPr/>
          </p:nvSpPr>
          <p:spPr>
            <a:xfrm>
              <a:off x="364554" y="4727286"/>
              <a:ext cx="2875684" cy="1713706"/>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Modeling</a:t>
              </a:r>
              <a:endParaRPr lang="en-US" sz="2400" dirty="0">
                <a:solidFill>
                  <a:schemeClr val="tx1"/>
                </a:solidFill>
              </a:endParaRPr>
            </a:p>
          </p:txBody>
        </p:sp>
        <p:cxnSp>
          <p:nvCxnSpPr>
            <p:cNvPr id="16" name="Straight Arrow Connector 15"/>
            <p:cNvCxnSpPr/>
            <p:nvPr/>
          </p:nvCxnSpPr>
          <p:spPr>
            <a:xfrm flipV="1">
              <a:off x="3477279" y="5582803"/>
              <a:ext cx="810491" cy="1"/>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7676508" y="5659796"/>
              <a:ext cx="810491" cy="1"/>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8677717" y="4724615"/>
              <a:ext cx="2950150" cy="1716377"/>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Q &amp; A</a:t>
              </a:r>
            </a:p>
          </p:txBody>
        </p:sp>
        <p:cxnSp>
          <p:nvCxnSpPr>
            <p:cNvPr id="22" name="肘形接點 21"/>
            <p:cNvCxnSpPr/>
            <p:nvPr/>
          </p:nvCxnSpPr>
          <p:spPr>
            <a:xfrm rot="5400000">
              <a:off x="5316148" y="-109358"/>
              <a:ext cx="1322892" cy="8350396"/>
            </a:xfrm>
            <a:prstGeom prst="bentConnector3">
              <a:avLst>
                <a:gd name="adj1" fmla="val 50000"/>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5"/>
            <p:cNvSpPr/>
            <p:nvPr/>
          </p:nvSpPr>
          <p:spPr>
            <a:xfrm>
              <a:off x="4496240" y="4802943"/>
              <a:ext cx="2875684" cy="1713706"/>
            </a:xfrm>
            <a:prstGeom prst="rect">
              <a:avLst/>
            </a:prstGeom>
            <a:pattFill prst="pct90">
              <a:fgClr>
                <a:srgbClr val="5ADEEC"/>
              </a:fgClr>
              <a:bgClr>
                <a:schemeClr val="bg1"/>
              </a:bgClr>
            </a:patt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Future Work</a:t>
              </a:r>
              <a:endParaRPr lang="en-US" sz="2400" dirty="0">
                <a:solidFill>
                  <a:schemeClr val="tx1"/>
                </a:solidFill>
              </a:endParaRPr>
            </a:p>
          </p:txBody>
        </p:sp>
      </p:grpSp>
    </p:spTree>
    <p:extLst>
      <p:ext uri="{BB962C8B-B14F-4D97-AF65-F5344CB8AC3E}">
        <p14:creationId xmlns:p14="http://schemas.microsoft.com/office/powerpoint/2010/main" val="23854225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Future Work</a:t>
            </a:r>
            <a:endParaRPr lang="en-US" dirty="0"/>
          </a:p>
        </p:txBody>
      </p:sp>
      <p:sp>
        <p:nvSpPr>
          <p:cNvPr id="3" name="Content Placeholder 2"/>
          <p:cNvSpPr>
            <a:spLocks noGrp="1"/>
          </p:cNvSpPr>
          <p:nvPr>
            <p:ph idx="1"/>
          </p:nvPr>
        </p:nvSpPr>
        <p:spPr>
          <a:xfrm>
            <a:off x="838200" y="1825625"/>
            <a:ext cx="10815536" cy="4662724"/>
          </a:xfrm>
        </p:spPr>
        <p:txBody>
          <a:bodyPr>
            <a:normAutofit/>
          </a:bodyPr>
          <a:lstStyle/>
          <a:p>
            <a:pPr marL="514350" indent="-514350">
              <a:buAutoNum type="arabicPeriod"/>
            </a:pPr>
            <a:r>
              <a:rPr lang="en-US" dirty="0" smtClean="0"/>
              <a:t>Normalizing </a:t>
            </a:r>
            <a:r>
              <a:rPr lang="en-US" dirty="0"/>
              <a:t>nutrient levels based on averages for control </a:t>
            </a:r>
            <a:r>
              <a:rPr lang="en-US" dirty="0" smtClean="0"/>
              <a:t>group</a:t>
            </a:r>
          </a:p>
          <a:p>
            <a:pPr marL="457200" lvl="1" indent="0">
              <a:buNone/>
            </a:pPr>
            <a:r>
              <a:rPr lang="en-US" dirty="0"/>
              <a:t>	</a:t>
            </a:r>
          </a:p>
          <a:p>
            <a:pPr marL="457200" lvl="1" indent="0">
              <a:buNone/>
            </a:pPr>
            <a:endParaRPr lang="en-US" dirty="0"/>
          </a:p>
          <a:p>
            <a:pPr marL="0" indent="0">
              <a:buNone/>
            </a:pPr>
            <a:r>
              <a:rPr lang="en-US" dirty="0" smtClean="0"/>
              <a:t> </a:t>
            </a:r>
          </a:p>
          <a:p>
            <a:pPr marL="0" indent="0">
              <a:buNone/>
            </a:pPr>
            <a:endParaRPr lang="en-US" dirty="0" smtClean="0"/>
          </a:p>
        </p:txBody>
      </p:sp>
      <mc:AlternateContent xmlns:mc="http://schemas.openxmlformats.org/markup-compatibility/2006" xmlns:a14="http://schemas.microsoft.com/office/drawing/2010/main">
        <mc:Choice Requires="a14">
          <p:sp>
            <p:nvSpPr>
              <p:cNvPr id="5" name="TextBox 4"/>
              <p:cNvSpPr txBox="1"/>
              <p:nvPr/>
            </p:nvSpPr>
            <p:spPr>
              <a:xfrm>
                <a:off x="3462399" y="2801564"/>
                <a:ext cx="7315848" cy="598497"/>
              </a:xfrm>
              <a:prstGeom prst="rect">
                <a:avLst/>
              </a:prstGeom>
              <a:noFill/>
            </p:spPr>
            <p:txBody>
              <a:bodyPr wrap="square" lIns="0" tIns="0" rIns="0" bIns="0" rtlCol="0">
                <a:spAutoFit/>
              </a:bodyPr>
              <a:lstStyle/>
              <a:p>
                <a14:m>
                  <m:oMath xmlns:m="http://schemas.openxmlformats.org/officeDocument/2006/math">
                    <m:func>
                      <m:funcPr>
                        <m:ctrlPr>
                          <a:rPr lang="en-US" sz="3600" i="1" smtClean="0">
                            <a:solidFill>
                              <a:prstClr val="black"/>
                            </a:solidFill>
                            <a:latin typeface="Cambria Math" panose="02040503050406030204" pitchFamily="18" charset="0"/>
                          </a:rPr>
                        </m:ctrlPr>
                      </m:funcPr>
                      <m:fName>
                        <m:r>
                          <m:rPr>
                            <m:sty m:val="p"/>
                          </m:rPr>
                          <a:rPr lang="en-US" sz="3600" smtClean="0">
                            <a:solidFill>
                              <a:prstClr val="black"/>
                            </a:solidFill>
                            <a:latin typeface="Cambria Math" panose="02040503050406030204" pitchFamily="18" charset="0"/>
                          </a:rPr>
                          <m:t>log</m:t>
                        </m:r>
                      </m:fName>
                      <m:e>
                        <m:d>
                          <m:dPr>
                            <m:ctrlPr>
                              <a:rPr lang="en-US" sz="3600" i="1" smtClean="0">
                                <a:solidFill>
                                  <a:prstClr val="black"/>
                                </a:solidFill>
                                <a:latin typeface="Cambria Math" panose="02040503050406030204" pitchFamily="18" charset="0"/>
                              </a:rPr>
                            </m:ctrlPr>
                          </m:dPr>
                          <m:e>
                            <m:sSub>
                              <m:sSubPr>
                                <m:ctrlPr>
                                  <a:rPr lang="en-US" sz="3600" i="1" smtClean="0">
                                    <a:solidFill>
                                      <a:prstClr val="black"/>
                                    </a:solidFill>
                                    <a:latin typeface="Cambria Math" panose="02040503050406030204" pitchFamily="18" charset="0"/>
                                  </a:rPr>
                                </m:ctrlPr>
                              </m:sSubPr>
                              <m:e>
                                <m:r>
                                  <a:rPr lang="en-US" sz="3600" i="1" smtClean="0">
                                    <a:solidFill>
                                      <a:prstClr val="black"/>
                                    </a:solidFill>
                                    <a:latin typeface="Cambria Math" panose="02040503050406030204" pitchFamily="18" charset="0"/>
                                  </a:rPr>
                                  <m:t>𝑌</m:t>
                                </m:r>
                              </m:e>
                              <m:sub>
                                <m:r>
                                  <a:rPr lang="en-US" sz="3600" i="1" smtClean="0">
                                    <a:solidFill>
                                      <a:prstClr val="black"/>
                                    </a:solidFill>
                                    <a:latin typeface="Cambria Math" panose="02040503050406030204" pitchFamily="18" charset="0"/>
                                  </a:rPr>
                                  <m:t>𝑖𝑡</m:t>
                                </m:r>
                              </m:sub>
                            </m:sSub>
                          </m:e>
                        </m:d>
                      </m:e>
                    </m:func>
                    <m:r>
                      <a:rPr lang="en-US" sz="3600" i="1" smtClean="0">
                        <a:solidFill>
                          <a:prstClr val="black"/>
                        </a:solidFill>
                        <a:latin typeface="Cambria Math" panose="02040503050406030204" pitchFamily="18" charset="0"/>
                      </a:rPr>
                      <m:t>= </m:t>
                    </m:r>
                    <m:sSub>
                      <m:sSubPr>
                        <m:ctrlPr>
                          <a:rPr lang="en-US" sz="3600" i="1" smtClean="0">
                            <a:solidFill>
                              <a:prstClr val="black"/>
                            </a:solidFill>
                            <a:latin typeface="Cambria Math" panose="02040503050406030204" pitchFamily="18" charset="0"/>
                          </a:rPr>
                        </m:ctrlPr>
                      </m:sSubPr>
                      <m:e>
                        <m:r>
                          <a:rPr lang="en-US" sz="3600" i="1" smtClean="0">
                            <a:solidFill>
                              <a:prstClr val="black"/>
                            </a:solidFill>
                            <a:latin typeface="Cambria Math" panose="02040503050406030204" pitchFamily="18" charset="0"/>
                            <a:ea typeface="Cambria Math" panose="02040503050406030204" pitchFamily="18" charset="0"/>
                          </a:rPr>
                          <m:t>𝛼</m:t>
                        </m:r>
                      </m:e>
                      <m:sub>
                        <m:r>
                          <a:rPr lang="en-US" sz="3600" i="1" smtClean="0">
                            <a:solidFill>
                              <a:prstClr val="black"/>
                            </a:solidFill>
                            <a:latin typeface="Cambria Math" panose="02040503050406030204" pitchFamily="18" charset="0"/>
                          </a:rPr>
                          <m:t>𝑡</m:t>
                        </m:r>
                      </m:sub>
                    </m:sSub>
                    <m:r>
                      <a:rPr lang="en-US" sz="3600" i="1" smtClean="0">
                        <a:solidFill>
                          <a:prstClr val="black"/>
                        </a:solidFill>
                        <a:latin typeface="Cambria Math" panose="02040503050406030204" pitchFamily="18" charset="0"/>
                      </a:rPr>
                      <m:t>+</m:t>
                    </m:r>
                    <m:sSub>
                      <m:sSubPr>
                        <m:ctrlPr>
                          <a:rPr lang="en-US" sz="3600" i="1" smtClean="0">
                            <a:solidFill>
                              <a:prstClr val="black"/>
                            </a:solidFill>
                            <a:latin typeface="Cambria Math" panose="02040503050406030204" pitchFamily="18" charset="0"/>
                            <a:ea typeface="Cambria Math" panose="02040503050406030204" pitchFamily="18" charset="0"/>
                          </a:rPr>
                        </m:ctrlPr>
                      </m:sSubPr>
                      <m:e>
                        <m:r>
                          <a:rPr lang="en-US" sz="3600" i="1" smtClean="0">
                            <a:solidFill>
                              <a:prstClr val="black"/>
                            </a:solidFill>
                            <a:latin typeface="Cambria Math" panose="02040503050406030204" pitchFamily="18" charset="0"/>
                            <a:ea typeface="Cambria Math" panose="02040503050406030204" pitchFamily="18" charset="0"/>
                          </a:rPr>
                          <m:t>𝛾</m:t>
                        </m:r>
                      </m:e>
                      <m:sub>
                        <m:r>
                          <a:rPr lang="en-US" sz="3600" i="1" smtClean="0">
                            <a:solidFill>
                              <a:prstClr val="black"/>
                            </a:solidFill>
                            <a:latin typeface="Cambria Math" panose="02040503050406030204" pitchFamily="18" charset="0"/>
                            <a:ea typeface="Cambria Math" panose="02040503050406030204" pitchFamily="18" charset="0"/>
                          </a:rPr>
                          <m:t>𝑖</m:t>
                        </m:r>
                      </m:sub>
                    </m:sSub>
                    <m:r>
                      <a:rPr lang="en-US" sz="3600" i="1" smtClean="0">
                        <a:solidFill>
                          <a:prstClr val="black"/>
                        </a:solidFill>
                        <a:latin typeface="Cambria Math" panose="02040503050406030204" pitchFamily="18" charset="0"/>
                        <a:ea typeface="Cambria Math" panose="02040503050406030204" pitchFamily="18" charset="0"/>
                      </a:rPr>
                      <m:t>+</m:t>
                    </m:r>
                    <m:sSubSup>
                      <m:sSubSupPr>
                        <m:ctrlPr>
                          <a:rPr lang="en-US" sz="3600" i="1" smtClean="0">
                            <a:solidFill>
                              <a:prstClr val="black"/>
                            </a:solidFill>
                            <a:latin typeface="Cambria Math" panose="02040503050406030204" pitchFamily="18" charset="0"/>
                            <a:ea typeface="Cambria Math" panose="02040503050406030204" pitchFamily="18" charset="0"/>
                          </a:rPr>
                        </m:ctrlPr>
                      </m:sSubSupPr>
                      <m:e>
                        <m:r>
                          <a:rPr lang="en-US" sz="3600" i="1" smtClean="0">
                            <a:solidFill>
                              <a:prstClr val="black"/>
                            </a:solidFill>
                            <a:latin typeface="Cambria Math" panose="02040503050406030204" pitchFamily="18" charset="0"/>
                            <a:ea typeface="Cambria Math" panose="02040503050406030204" pitchFamily="18" charset="0"/>
                          </a:rPr>
                          <m:t>𝛿</m:t>
                        </m:r>
                      </m:e>
                      <m:sub>
                        <m:r>
                          <a:rPr lang="en-US" sz="3600" i="1" smtClean="0">
                            <a:solidFill>
                              <a:prstClr val="black"/>
                            </a:solidFill>
                            <a:latin typeface="Cambria Math" panose="02040503050406030204" pitchFamily="18" charset="0"/>
                            <a:ea typeface="Cambria Math" panose="02040503050406030204" pitchFamily="18" charset="0"/>
                          </a:rPr>
                          <m:t>𝑖𝑡</m:t>
                        </m:r>
                      </m:sub>
                      <m:sup>
                        <m:r>
                          <a:rPr lang="en-US" sz="3600" i="1" smtClean="0">
                            <a:solidFill>
                              <a:prstClr val="black"/>
                            </a:solidFill>
                            <a:latin typeface="Cambria Math" panose="02040503050406030204" pitchFamily="18" charset="0"/>
                            <a:ea typeface="Cambria Math" panose="02040503050406030204" pitchFamily="18" charset="0"/>
                          </a:rPr>
                          <m:t>𝑘</m:t>
                        </m:r>
                      </m:sup>
                    </m:sSubSup>
                  </m:oMath>
                </a14:m>
                <a:r>
                  <a:rPr lang="en-US" sz="3600" dirty="0" smtClean="0">
                    <a:solidFill>
                      <a:prstClr val="black"/>
                    </a:solidFill>
                  </a:rPr>
                  <a:t> </a:t>
                </a:r>
                <a:endParaRPr lang="en-US" sz="3600" dirty="0">
                  <a:solidFill>
                    <a:prstClr val="black"/>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462399" y="2801564"/>
                <a:ext cx="7315848" cy="59849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355386" y="4733393"/>
                <a:ext cx="10056779" cy="724301"/>
              </a:xfrm>
              <a:prstGeom prst="rect">
                <a:avLst/>
              </a:prstGeom>
              <a:noFill/>
            </p:spPr>
            <p:txBody>
              <a:bodyPr wrap="square" lIns="0" tIns="0" rIns="0" bIns="0" rtlCol="0">
                <a:spAutoFit/>
              </a:bodyPr>
              <a:lstStyle/>
              <a:p>
                <a:r>
                  <a:rPr lang="en-US" sz="3000" dirty="0" smtClean="0">
                    <a:solidFill>
                      <a:prstClr val="black"/>
                    </a:solidFill>
                  </a:rPr>
                  <a:t>= </a:t>
                </a:r>
                <a14:m>
                  <m:oMath xmlns:m="http://schemas.openxmlformats.org/officeDocument/2006/math">
                    <m:f>
                      <m:fPr>
                        <m:ctrlPr>
                          <a:rPr lang="en-US" sz="3000" i="1" dirty="0" smtClean="0">
                            <a:solidFill>
                              <a:prstClr val="black"/>
                            </a:solidFill>
                            <a:latin typeface="Cambria Math" panose="02040503050406030204" pitchFamily="18" charset="0"/>
                          </a:rPr>
                        </m:ctrlPr>
                      </m:fPr>
                      <m:num>
                        <m:r>
                          <a:rPr lang="en-US" sz="3000" b="0" i="1" dirty="0" smtClean="0">
                            <a:solidFill>
                              <a:prstClr val="black"/>
                            </a:solidFill>
                            <a:latin typeface="Cambria Math" panose="02040503050406030204" pitchFamily="18" charset="0"/>
                          </a:rPr>
                          <m:t>𝑇𝑜𝑡𝑎𝑙</m:t>
                        </m:r>
                        <m:r>
                          <a:rPr lang="en-US" sz="3000" b="0" i="1" dirty="0" smtClean="0">
                            <a:solidFill>
                              <a:prstClr val="black"/>
                            </a:solidFill>
                            <a:latin typeface="Cambria Math" panose="02040503050406030204" pitchFamily="18" charset="0"/>
                          </a:rPr>
                          <m:t> </m:t>
                        </m:r>
                        <m:r>
                          <a:rPr lang="en-US" sz="3000" b="0" i="1" dirty="0" smtClean="0">
                            <a:solidFill>
                              <a:prstClr val="black"/>
                            </a:solidFill>
                            <a:latin typeface="Cambria Math" panose="02040503050406030204" pitchFamily="18" charset="0"/>
                          </a:rPr>
                          <m:t>𝑚𝑎𝑠𝑠</m:t>
                        </m:r>
                        <m:r>
                          <a:rPr lang="en-US" sz="3000" b="0" i="1" dirty="0" smtClean="0">
                            <a:solidFill>
                              <a:prstClr val="black"/>
                            </a:solidFill>
                            <a:latin typeface="Cambria Math" panose="02040503050406030204" pitchFamily="18" charset="0"/>
                          </a:rPr>
                          <m:t> </m:t>
                        </m:r>
                        <m:r>
                          <a:rPr lang="en-US" sz="3000" b="0" i="1" dirty="0" smtClean="0">
                            <a:solidFill>
                              <a:prstClr val="black"/>
                            </a:solidFill>
                            <a:latin typeface="Cambria Math" panose="02040503050406030204" pitchFamily="18" charset="0"/>
                          </a:rPr>
                          <m:t>𝑜𝑓</m:t>
                        </m:r>
                        <m:r>
                          <a:rPr lang="en-US" sz="3000" b="0" i="1" dirty="0" smtClean="0">
                            <a:solidFill>
                              <a:prstClr val="black"/>
                            </a:solidFill>
                            <a:latin typeface="Cambria Math" panose="02040503050406030204" pitchFamily="18" charset="0"/>
                          </a:rPr>
                          <m:t> </m:t>
                        </m:r>
                        <m:r>
                          <a:rPr lang="en-US" sz="3000" b="0" i="1" dirty="0" smtClean="0">
                            <a:solidFill>
                              <a:prstClr val="black"/>
                            </a:solidFill>
                            <a:latin typeface="Cambria Math" panose="02040503050406030204" pitchFamily="18" charset="0"/>
                          </a:rPr>
                          <m:t>𝑛𝑢𝑡𝑟𝑖𝑒𝑛𝑡</m:t>
                        </m:r>
                        <m:r>
                          <a:rPr lang="en-US" sz="3000" b="0" i="1" dirty="0" smtClean="0">
                            <a:solidFill>
                              <a:prstClr val="black"/>
                            </a:solidFill>
                            <a:latin typeface="Cambria Math" panose="02040503050406030204" pitchFamily="18" charset="0"/>
                          </a:rPr>
                          <m:t> </m:t>
                        </m:r>
                        <m:r>
                          <a:rPr lang="en-US" sz="3000" b="0" i="1" dirty="0" smtClean="0">
                            <a:solidFill>
                              <a:prstClr val="black"/>
                            </a:solidFill>
                            <a:latin typeface="Cambria Math" panose="02040503050406030204" pitchFamily="18" charset="0"/>
                          </a:rPr>
                          <m:t>𝑝𝑢𝑟𝑐h𝑎𝑠𝑒𝑑</m:t>
                        </m:r>
                        <m:r>
                          <a:rPr lang="en-US" sz="3000" b="0" i="1" dirty="0" smtClean="0">
                            <a:solidFill>
                              <a:prstClr val="black"/>
                            </a:solidFill>
                            <a:latin typeface="Cambria Math" panose="02040503050406030204" pitchFamily="18" charset="0"/>
                          </a:rPr>
                          <m:t> </m:t>
                        </m:r>
                        <m:r>
                          <a:rPr lang="en-US" sz="3000" b="0" i="1" dirty="0" smtClean="0">
                            <a:solidFill>
                              <a:prstClr val="black"/>
                            </a:solidFill>
                            <a:latin typeface="Cambria Math" panose="02040503050406030204" pitchFamily="18" charset="0"/>
                          </a:rPr>
                          <m:t>𝑖𝑛</m:t>
                        </m:r>
                        <m:r>
                          <a:rPr lang="en-US" sz="3000" b="0" i="1" dirty="0" smtClean="0">
                            <a:solidFill>
                              <a:prstClr val="black"/>
                            </a:solidFill>
                            <a:latin typeface="Cambria Math" panose="02040503050406030204" pitchFamily="18" charset="0"/>
                          </a:rPr>
                          <m:t> </m:t>
                        </m:r>
                        <m:r>
                          <a:rPr lang="en-US" sz="3000" b="0" i="1" dirty="0" smtClean="0">
                            <a:solidFill>
                              <a:prstClr val="black"/>
                            </a:solidFill>
                            <a:latin typeface="Cambria Math" panose="02040503050406030204" pitchFamily="18" charset="0"/>
                          </a:rPr>
                          <m:t>𝑡𝑖𝑚𝑒</m:t>
                        </m:r>
                        <m:r>
                          <a:rPr lang="en-US" sz="3000" b="0" i="1" dirty="0" smtClean="0">
                            <a:solidFill>
                              <a:prstClr val="black"/>
                            </a:solidFill>
                            <a:latin typeface="Cambria Math" panose="02040503050406030204" pitchFamily="18" charset="0"/>
                          </a:rPr>
                          <m:t> </m:t>
                        </m:r>
                        <m:r>
                          <a:rPr lang="en-US" sz="3000" b="0" i="1" dirty="0" smtClean="0">
                            <a:solidFill>
                              <a:prstClr val="black"/>
                            </a:solidFill>
                            <a:latin typeface="Cambria Math" panose="02040503050406030204" pitchFamily="18" charset="0"/>
                          </a:rPr>
                          <m:t>𝑢𝑛𝑖𝑡</m:t>
                        </m:r>
                        <m:r>
                          <a:rPr lang="en-US" sz="3000" b="0" i="1" dirty="0" smtClean="0">
                            <a:solidFill>
                              <a:prstClr val="black"/>
                            </a:solidFill>
                            <a:latin typeface="Cambria Math" panose="02040503050406030204" pitchFamily="18" charset="0"/>
                          </a:rPr>
                          <m:t> </m:t>
                        </m:r>
                        <m:r>
                          <a:rPr lang="en-US" sz="3000" b="0" i="1" dirty="0" smtClean="0">
                            <a:solidFill>
                              <a:prstClr val="black"/>
                            </a:solidFill>
                            <a:latin typeface="Cambria Math" panose="02040503050406030204" pitchFamily="18" charset="0"/>
                          </a:rPr>
                          <m:t>𝑡</m:t>
                        </m:r>
                        <m:r>
                          <a:rPr lang="en-US" sz="3000" b="0" i="1" dirty="0" smtClean="0">
                            <a:solidFill>
                              <a:prstClr val="black"/>
                            </a:solidFill>
                            <a:latin typeface="Cambria Math" panose="02040503050406030204" pitchFamily="18" charset="0"/>
                          </a:rPr>
                          <m:t> </m:t>
                        </m:r>
                        <m:r>
                          <a:rPr lang="en-US" sz="3000" b="0" i="1" dirty="0" smtClean="0">
                            <a:solidFill>
                              <a:prstClr val="black"/>
                            </a:solidFill>
                            <a:latin typeface="Cambria Math" panose="02040503050406030204" pitchFamily="18" charset="0"/>
                          </a:rPr>
                          <m:t>𝑏𝑦</m:t>
                        </m:r>
                        <m:r>
                          <a:rPr lang="en-US" sz="3000" b="0" i="1" dirty="0" smtClean="0">
                            <a:solidFill>
                              <a:prstClr val="black"/>
                            </a:solidFill>
                            <a:latin typeface="Cambria Math" panose="02040503050406030204" pitchFamily="18" charset="0"/>
                          </a:rPr>
                          <m:t> </m:t>
                        </m:r>
                        <m:r>
                          <a:rPr lang="en-US" sz="3000" b="0" i="1" dirty="0" smtClean="0">
                            <a:solidFill>
                              <a:prstClr val="black"/>
                            </a:solidFill>
                            <a:latin typeface="Cambria Math" panose="02040503050406030204" pitchFamily="18" charset="0"/>
                          </a:rPr>
                          <m:t>𝑖𝑛𝑑𝑖𝑣𝑖𝑑𝑢𝑎𝑙</m:t>
                        </m:r>
                        <m:r>
                          <a:rPr lang="en-US" sz="3000" b="0" i="1" dirty="0" smtClean="0">
                            <a:solidFill>
                              <a:prstClr val="black"/>
                            </a:solidFill>
                            <a:latin typeface="Cambria Math" panose="02040503050406030204" pitchFamily="18" charset="0"/>
                          </a:rPr>
                          <m:t> </m:t>
                        </m:r>
                        <m:r>
                          <a:rPr lang="en-US" sz="3000" b="0" i="1" dirty="0" smtClean="0">
                            <a:solidFill>
                              <a:prstClr val="black"/>
                            </a:solidFill>
                            <a:latin typeface="Cambria Math" panose="02040503050406030204" pitchFamily="18" charset="0"/>
                          </a:rPr>
                          <m:t>𝑖</m:t>
                        </m:r>
                      </m:num>
                      <m:den>
                        <m:r>
                          <a:rPr lang="en-US" sz="3000" b="0" i="1" dirty="0" smtClean="0">
                            <a:solidFill>
                              <a:prstClr val="black"/>
                            </a:solidFill>
                            <a:latin typeface="Cambria Math" panose="02040503050406030204" pitchFamily="18" charset="0"/>
                          </a:rPr>
                          <m:t>𝐴𝑣𝑒𝑟𝑎𝑔𝑒</m:t>
                        </m:r>
                        <m:r>
                          <a:rPr lang="en-US" sz="3000" b="0" i="1" dirty="0" smtClean="0">
                            <a:solidFill>
                              <a:prstClr val="black"/>
                            </a:solidFill>
                            <a:latin typeface="Cambria Math" panose="02040503050406030204" pitchFamily="18" charset="0"/>
                          </a:rPr>
                          <m:t> </m:t>
                        </m:r>
                        <m:r>
                          <a:rPr lang="en-US" sz="3000" b="0" i="1" dirty="0" smtClean="0">
                            <a:solidFill>
                              <a:prstClr val="black"/>
                            </a:solidFill>
                            <a:latin typeface="Cambria Math" panose="02040503050406030204" pitchFamily="18" charset="0"/>
                          </a:rPr>
                          <m:t>𝑚𝑎𝑠𝑠</m:t>
                        </m:r>
                        <m:r>
                          <a:rPr lang="en-US" sz="3000" b="0" i="1" dirty="0" smtClean="0">
                            <a:solidFill>
                              <a:prstClr val="black"/>
                            </a:solidFill>
                            <a:latin typeface="Cambria Math" panose="02040503050406030204" pitchFamily="18" charset="0"/>
                          </a:rPr>
                          <m:t> </m:t>
                        </m:r>
                        <m:r>
                          <a:rPr lang="en-US" sz="3000" b="0" i="1" dirty="0" smtClean="0">
                            <a:solidFill>
                              <a:prstClr val="black"/>
                            </a:solidFill>
                            <a:latin typeface="Cambria Math" panose="02040503050406030204" pitchFamily="18" charset="0"/>
                          </a:rPr>
                          <m:t>𝑜𝑓</m:t>
                        </m:r>
                        <m:r>
                          <a:rPr lang="en-US" sz="3000" b="0" i="1" dirty="0" smtClean="0">
                            <a:solidFill>
                              <a:prstClr val="black"/>
                            </a:solidFill>
                            <a:latin typeface="Cambria Math" panose="02040503050406030204" pitchFamily="18" charset="0"/>
                          </a:rPr>
                          <m:t> </m:t>
                        </m:r>
                        <m:r>
                          <a:rPr lang="en-US" sz="3000" b="0" i="1" dirty="0" smtClean="0">
                            <a:solidFill>
                              <a:prstClr val="black"/>
                            </a:solidFill>
                            <a:latin typeface="Cambria Math" panose="02040503050406030204" pitchFamily="18" charset="0"/>
                          </a:rPr>
                          <m:t>𝑛𝑢𝑡𝑟𝑖𝑒𝑛𝑡</m:t>
                        </m:r>
                        <m:r>
                          <a:rPr lang="en-US" sz="3000" b="0" i="1" dirty="0" smtClean="0">
                            <a:solidFill>
                              <a:prstClr val="black"/>
                            </a:solidFill>
                            <a:latin typeface="Cambria Math" panose="02040503050406030204" pitchFamily="18" charset="0"/>
                          </a:rPr>
                          <m:t> </m:t>
                        </m:r>
                        <m:r>
                          <a:rPr lang="en-US" sz="3000" b="0" i="1" dirty="0" smtClean="0">
                            <a:solidFill>
                              <a:prstClr val="black"/>
                            </a:solidFill>
                            <a:latin typeface="Cambria Math" panose="02040503050406030204" pitchFamily="18" charset="0"/>
                          </a:rPr>
                          <m:t>𝑝𝑢𝑟𝑐h𝑎𝑠𝑒𝑑</m:t>
                        </m:r>
                        <m:r>
                          <a:rPr lang="en-US" sz="3000" b="0" i="1" dirty="0" smtClean="0">
                            <a:solidFill>
                              <a:prstClr val="black"/>
                            </a:solidFill>
                            <a:latin typeface="Cambria Math" panose="02040503050406030204" pitchFamily="18" charset="0"/>
                          </a:rPr>
                          <m:t> </m:t>
                        </m:r>
                        <m:r>
                          <a:rPr lang="en-US" sz="3000" b="0" i="1" dirty="0" smtClean="0">
                            <a:solidFill>
                              <a:prstClr val="black"/>
                            </a:solidFill>
                            <a:latin typeface="Cambria Math" panose="02040503050406030204" pitchFamily="18" charset="0"/>
                          </a:rPr>
                          <m:t>𝑖𝑛</m:t>
                        </m:r>
                        <m:r>
                          <a:rPr lang="en-US" sz="3000" b="0" i="1" dirty="0" smtClean="0">
                            <a:solidFill>
                              <a:prstClr val="black"/>
                            </a:solidFill>
                            <a:latin typeface="Cambria Math" panose="02040503050406030204" pitchFamily="18" charset="0"/>
                          </a:rPr>
                          <m:t> </m:t>
                        </m:r>
                        <m:r>
                          <a:rPr lang="en-US" sz="3000" b="0" i="1" dirty="0" smtClean="0">
                            <a:solidFill>
                              <a:prstClr val="black"/>
                            </a:solidFill>
                            <a:latin typeface="Cambria Math" panose="02040503050406030204" pitchFamily="18" charset="0"/>
                          </a:rPr>
                          <m:t>𝑡𝑖𝑚𝑒</m:t>
                        </m:r>
                        <m:r>
                          <a:rPr lang="en-US" sz="3000" b="0" i="1" dirty="0" smtClean="0">
                            <a:solidFill>
                              <a:prstClr val="black"/>
                            </a:solidFill>
                            <a:latin typeface="Cambria Math" panose="02040503050406030204" pitchFamily="18" charset="0"/>
                          </a:rPr>
                          <m:t> </m:t>
                        </m:r>
                        <m:r>
                          <a:rPr lang="en-US" sz="3000" b="0" i="1" dirty="0" smtClean="0">
                            <a:solidFill>
                              <a:prstClr val="black"/>
                            </a:solidFill>
                            <a:latin typeface="Cambria Math" panose="02040503050406030204" pitchFamily="18" charset="0"/>
                          </a:rPr>
                          <m:t>𝑡</m:t>
                        </m:r>
                        <m:r>
                          <a:rPr lang="en-US" sz="3000" b="0" i="1" dirty="0" smtClean="0">
                            <a:solidFill>
                              <a:prstClr val="black"/>
                            </a:solidFill>
                            <a:latin typeface="Cambria Math" panose="02040503050406030204" pitchFamily="18" charset="0"/>
                          </a:rPr>
                          <m:t> </m:t>
                        </m:r>
                        <m:r>
                          <a:rPr lang="en-US" sz="3000" b="0" i="1" dirty="0" smtClean="0">
                            <a:solidFill>
                              <a:prstClr val="black"/>
                            </a:solidFill>
                            <a:latin typeface="Cambria Math" panose="02040503050406030204" pitchFamily="18" charset="0"/>
                          </a:rPr>
                          <m:t>𝑏𝑦</m:t>
                        </m:r>
                        <m:r>
                          <a:rPr lang="en-US" sz="3000" b="0" i="1" dirty="0" smtClean="0">
                            <a:solidFill>
                              <a:prstClr val="black"/>
                            </a:solidFill>
                            <a:latin typeface="Cambria Math" panose="02040503050406030204" pitchFamily="18" charset="0"/>
                          </a:rPr>
                          <m:t> </m:t>
                        </m:r>
                        <m:r>
                          <a:rPr lang="en-US" sz="3000" b="0" i="1" dirty="0" smtClean="0">
                            <a:solidFill>
                              <a:prstClr val="black"/>
                            </a:solidFill>
                            <a:latin typeface="Cambria Math" panose="02040503050406030204" pitchFamily="18" charset="0"/>
                          </a:rPr>
                          <m:t>𝑐𝑜𝑛𝑡𝑟𝑜𝑙</m:t>
                        </m:r>
                        <m:r>
                          <a:rPr lang="en-US" sz="3000" b="0" i="1" dirty="0" smtClean="0">
                            <a:solidFill>
                              <a:prstClr val="black"/>
                            </a:solidFill>
                            <a:latin typeface="Cambria Math" panose="02040503050406030204" pitchFamily="18" charset="0"/>
                          </a:rPr>
                          <m:t> </m:t>
                        </m:r>
                        <m:r>
                          <a:rPr lang="en-US" sz="3000" b="0" i="1" dirty="0" smtClean="0">
                            <a:solidFill>
                              <a:prstClr val="black"/>
                            </a:solidFill>
                            <a:latin typeface="Cambria Math" panose="02040503050406030204" pitchFamily="18" charset="0"/>
                          </a:rPr>
                          <m:t>𝑔𝑟𝑜𝑢𝑝</m:t>
                        </m:r>
                      </m:den>
                    </m:f>
                  </m:oMath>
                </a14:m>
                <a:r>
                  <a:rPr lang="en-US" sz="3000" dirty="0" smtClean="0">
                    <a:solidFill>
                      <a:prstClr val="black"/>
                    </a:solidFill>
                  </a:rPr>
                  <a:t> </a:t>
                </a:r>
                <a:endParaRPr lang="en-US" sz="3000" dirty="0">
                  <a:solidFill>
                    <a:prstClr val="black"/>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355386" y="4733393"/>
                <a:ext cx="10056779" cy="724301"/>
              </a:xfrm>
              <a:prstGeom prst="rect">
                <a:avLst/>
              </a:prstGeom>
              <a:blipFill rotWithShape="0">
                <a:blip r:embed="rId4"/>
                <a:stretch>
                  <a:fillRect l="-2303" t="-840"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838200" y="3869173"/>
                <a:ext cx="2955588" cy="757259"/>
              </a:xfrm>
              <a:prstGeom prst="rect">
                <a:avLst/>
              </a:prstGeom>
              <a:noFill/>
            </p:spPr>
            <p:txBody>
              <a:bodyPr wrap="square" lIns="0" tIns="0" rIns="0" bIns="0" rtlCol="0">
                <a:spAutoFit/>
              </a:bodyPr>
              <a:lstStyle/>
              <a:p>
                <a14:m>
                  <m:oMath xmlns:m="http://schemas.openxmlformats.org/officeDocument/2006/math">
                    <m:sSub>
                      <m:sSubPr>
                        <m:ctrlPr>
                          <a:rPr lang="en-US" sz="3000" i="1" smtClean="0">
                            <a:solidFill>
                              <a:prstClr val="black"/>
                            </a:solidFill>
                            <a:latin typeface="Cambria Math" panose="02040503050406030204" pitchFamily="18" charset="0"/>
                          </a:rPr>
                        </m:ctrlPr>
                      </m:sSubPr>
                      <m:e>
                        <m:r>
                          <a:rPr lang="en-US" sz="3000" i="1">
                            <a:solidFill>
                              <a:prstClr val="black"/>
                            </a:solidFill>
                            <a:latin typeface="Cambria Math" panose="02040503050406030204" pitchFamily="18" charset="0"/>
                          </a:rPr>
                          <m:t>𝑌</m:t>
                        </m:r>
                      </m:e>
                      <m:sub>
                        <m:r>
                          <a:rPr lang="en-US" sz="3000" i="1">
                            <a:solidFill>
                              <a:prstClr val="black"/>
                            </a:solidFill>
                            <a:latin typeface="Cambria Math" panose="02040503050406030204" pitchFamily="18" charset="0"/>
                          </a:rPr>
                          <m:t>𝑖𝑡</m:t>
                        </m:r>
                      </m:sub>
                    </m:sSub>
                  </m:oMath>
                </a14:m>
                <a:r>
                  <a:rPr lang="en-US" sz="3000" dirty="0" smtClean="0">
                    <a:solidFill>
                      <a:prstClr val="black"/>
                    </a:solidFill>
                  </a:rPr>
                  <a:t> = </a:t>
                </a:r>
                <a14:m>
                  <m:oMath xmlns:m="http://schemas.openxmlformats.org/officeDocument/2006/math">
                    <m:f>
                      <m:fPr>
                        <m:ctrlPr>
                          <a:rPr lang="en-US" sz="3000" i="1" dirty="0" smtClean="0">
                            <a:solidFill>
                              <a:prstClr val="black"/>
                            </a:solidFill>
                            <a:latin typeface="Cambria Math" panose="02040503050406030204" pitchFamily="18" charset="0"/>
                          </a:rPr>
                        </m:ctrlPr>
                      </m:fPr>
                      <m:num>
                        <m:sSub>
                          <m:sSubPr>
                            <m:ctrlPr>
                              <a:rPr lang="en-US" sz="3000" i="1" dirty="0" smtClean="0">
                                <a:solidFill>
                                  <a:prstClr val="black"/>
                                </a:solidFill>
                                <a:latin typeface="Cambria Math" panose="02040503050406030204" pitchFamily="18" charset="0"/>
                              </a:rPr>
                            </m:ctrlPr>
                          </m:sSubPr>
                          <m:e>
                            <m:r>
                              <a:rPr lang="en-US" sz="3000" b="0" i="1" dirty="0" smtClean="0">
                                <a:solidFill>
                                  <a:prstClr val="black"/>
                                </a:solidFill>
                                <a:latin typeface="Cambria Math" panose="02040503050406030204" pitchFamily="18" charset="0"/>
                              </a:rPr>
                              <m:t>𝑁𝑢𝑡𝑟𝑖𝑒𝑛𝑡</m:t>
                            </m:r>
                          </m:e>
                          <m:sub>
                            <m:r>
                              <a:rPr lang="en-US" sz="3000" b="0" i="1" dirty="0" smtClean="0">
                                <a:solidFill>
                                  <a:prstClr val="black"/>
                                </a:solidFill>
                                <a:latin typeface="Cambria Math" panose="02040503050406030204" pitchFamily="18" charset="0"/>
                              </a:rPr>
                              <m:t>𝑖𝑡</m:t>
                            </m:r>
                          </m:sub>
                        </m:sSub>
                      </m:num>
                      <m:den>
                        <m:sSubSup>
                          <m:sSubSupPr>
                            <m:ctrlPr>
                              <a:rPr lang="en-US" sz="3000" i="1" dirty="0" smtClean="0">
                                <a:solidFill>
                                  <a:prstClr val="black"/>
                                </a:solidFill>
                                <a:latin typeface="Cambria Math" panose="02040503050406030204" pitchFamily="18" charset="0"/>
                              </a:rPr>
                            </m:ctrlPr>
                          </m:sSubSupPr>
                          <m:e>
                            <m:r>
                              <a:rPr lang="en-US" sz="3000" b="0" i="1" dirty="0" smtClean="0">
                                <a:solidFill>
                                  <a:prstClr val="black"/>
                                </a:solidFill>
                                <a:latin typeface="Cambria Math" panose="02040503050406030204" pitchFamily="18" charset="0"/>
                              </a:rPr>
                              <m:t>𝑁𝑢𝑡𝑟𝑖𝑒𝑛𝑡</m:t>
                            </m:r>
                          </m:e>
                          <m:sub>
                            <m:r>
                              <a:rPr lang="en-US" sz="3000" b="0" i="1" dirty="0" smtClean="0">
                                <a:solidFill>
                                  <a:prstClr val="black"/>
                                </a:solidFill>
                                <a:latin typeface="Cambria Math" panose="02040503050406030204" pitchFamily="18" charset="0"/>
                              </a:rPr>
                              <m:t>𝑡</m:t>
                            </m:r>
                          </m:sub>
                          <m:sup>
                            <m:r>
                              <a:rPr lang="en-US" sz="3000" b="0" i="1" dirty="0" smtClean="0">
                                <a:solidFill>
                                  <a:prstClr val="black"/>
                                </a:solidFill>
                                <a:latin typeface="Cambria Math" panose="02040503050406030204" pitchFamily="18" charset="0"/>
                              </a:rPr>
                              <m:t>𝑐𝑜𝑛𝑡𝑟𝑜𝑙</m:t>
                            </m:r>
                          </m:sup>
                        </m:sSubSup>
                      </m:den>
                    </m:f>
                  </m:oMath>
                </a14:m>
                <a:r>
                  <a:rPr lang="en-US" sz="3000" dirty="0" smtClean="0">
                    <a:solidFill>
                      <a:prstClr val="black"/>
                    </a:solidFill>
                  </a:rPr>
                  <a:t> </a:t>
                </a:r>
                <a:endParaRPr lang="en-US" sz="3000" dirty="0">
                  <a:solidFill>
                    <a:prstClr val="black"/>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838200" y="3869173"/>
                <a:ext cx="2955588" cy="757259"/>
              </a:xfrm>
              <a:prstGeom prst="rect">
                <a:avLst/>
              </a:prstGeom>
              <a:blipFill rotWithShape="0">
                <a:blip r:embed="rId5"/>
                <a:stretch>
                  <a:fillRect t="-1613" b="-6452"/>
                </a:stretch>
              </a:blipFill>
            </p:spPr>
            <p:txBody>
              <a:bodyPr/>
              <a:lstStyle/>
              <a:p>
                <a:r>
                  <a:rPr lang="en-US">
                    <a:noFill/>
                  </a:rPr>
                  <a:t> </a:t>
                </a:r>
              </a:p>
            </p:txBody>
          </p:sp>
        </mc:Fallback>
      </mc:AlternateContent>
    </p:spTree>
    <p:extLst>
      <p:ext uri="{BB962C8B-B14F-4D97-AF65-F5344CB8AC3E}">
        <p14:creationId xmlns:p14="http://schemas.microsoft.com/office/powerpoint/2010/main" val="35526211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7042"/>
            <a:ext cx="10515600" cy="1325563"/>
          </a:xfrm>
        </p:spPr>
        <p:txBody>
          <a:bodyPr/>
          <a:lstStyle/>
          <a:p>
            <a:pPr algn="ctr"/>
            <a:r>
              <a:rPr lang="en-US" dirty="0" smtClean="0"/>
              <a:t>Future Work (cont.)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514350" indent="-514350">
                  <a:buFont typeface="+mj-lt"/>
                  <a:buAutoNum type="arabicPeriod" startAt="2"/>
                </a:pPr>
                <a:r>
                  <a:rPr lang="en-US" dirty="0" smtClean="0"/>
                  <a:t>Recall</a:t>
                </a:r>
                <a:r>
                  <a:rPr lang="en-US" dirty="0"/>
                  <a:t>: </a:t>
                </a:r>
              </a:p>
              <a:p>
                <a:pPr marL="457200" lvl="1" indent="0">
                  <a:buNone/>
                </a:pPr>
                <a:r>
                  <a:rPr lang="en-US" b="1" dirty="0">
                    <a:solidFill>
                      <a:srgbClr val="C00000"/>
                    </a:solidFill>
                  </a:rPr>
                  <a:t>Current Goal: Change in nutrition decisions after starting a new Metformin prescription as the first type II diabetes </a:t>
                </a:r>
                <a:r>
                  <a:rPr lang="en-US" b="1" dirty="0" smtClean="0">
                    <a:solidFill>
                      <a:srgbClr val="C00000"/>
                    </a:solidFill>
                  </a:rPr>
                  <a:t>drugs</a:t>
                </a:r>
                <a:endParaRPr lang="en-US" b="1" dirty="0"/>
              </a:p>
              <a:p>
                <a:pPr marL="457200" indent="-457200">
                  <a:buFont typeface="+mj-lt"/>
                  <a:buAutoNum type="arabicPeriod" startAt="2"/>
                </a:pPr>
                <a:r>
                  <a:rPr lang="en-US" b="1" dirty="0" smtClean="0">
                    <a:solidFill>
                      <a:schemeClr val="accent1"/>
                    </a:solidFill>
                  </a:rPr>
                  <a:t>Alternate </a:t>
                </a:r>
                <a:r>
                  <a:rPr lang="en-US" b="1" dirty="0">
                    <a:solidFill>
                      <a:schemeClr val="accent1"/>
                    </a:solidFill>
                  </a:rPr>
                  <a:t>Goal:  </a:t>
                </a:r>
                <a:r>
                  <a:rPr lang="en-US" b="1" dirty="0" smtClean="0">
                    <a:solidFill>
                      <a:schemeClr val="accent1"/>
                    </a:solidFill>
                  </a:rPr>
                  <a:t>Change </a:t>
                </a:r>
                <a:r>
                  <a:rPr lang="en-US" b="1" dirty="0">
                    <a:solidFill>
                      <a:schemeClr val="accent1"/>
                    </a:solidFill>
                  </a:rPr>
                  <a:t>in nutrition decisions while taking Metformin (more later</a:t>
                </a:r>
                <a:r>
                  <a:rPr lang="en-US" b="1" dirty="0" smtClean="0">
                    <a:solidFill>
                      <a:schemeClr val="accent1"/>
                    </a:solidFill>
                  </a:rPr>
                  <a:t>)</a:t>
                </a:r>
                <a:endParaRPr lang="en-US" i="1" dirty="0"/>
              </a:p>
              <a:p>
                <a:r>
                  <a:rPr lang="en-US" dirty="0"/>
                  <a:t>Another Model:</a:t>
                </a:r>
              </a:p>
              <a:p>
                <a:pPr lvl="1"/>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Ω</m:t>
                        </m:r>
                      </m:e>
                      <m:sub>
                        <m:r>
                          <a:rPr lang="en-US" i="1">
                            <a:latin typeface="Cambria Math" panose="02040503050406030204" pitchFamily="18" charset="0"/>
                            <a:ea typeface="Cambria Math" panose="02040503050406030204" pitchFamily="18" charset="0"/>
                          </a:rPr>
                          <m:t>𝑖𝑡</m:t>
                        </m:r>
                      </m:sub>
                      <m:sup>
                        <m:r>
                          <a:rPr lang="en-US" i="1">
                            <a:latin typeface="Cambria Math" panose="02040503050406030204" pitchFamily="18" charset="0"/>
                            <a:ea typeface="Cambria Math" panose="02040503050406030204" pitchFamily="18" charset="0"/>
                          </a:rPr>
                          <m:t> </m:t>
                        </m:r>
                      </m:sup>
                    </m:sSubSup>
                  </m:oMath>
                </a14:m>
                <a:r>
                  <a:rPr lang="en-US" dirty="0"/>
                  <a:t>: indicator variable = 1 if individual </a:t>
                </a:r>
                <a:r>
                  <a:rPr lang="en-US" dirty="0" err="1"/>
                  <a:t>i</a:t>
                </a:r>
                <a:r>
                  <a:rPr lang="en-US" dirty="0"/>
                  <a:t> is taking drug at time t</a:t>
                </a:r>
              </a:p>
              <a:p>
                <a:pPr lvl="1"/>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𝜂</m:t>
                        </m:r>
                      </m:e>
                      <m:sub>
                        <m:r>
                          <a:rPr lang="en-US" i="1">
                            <a:latin typeface="Cambria Math" panose="02040503050406030204" pitchFamily="18" charset="0"/>
                            <a:ea typeface="Cambria Math" panose="02040503050406030204" pitchFamily="18" charset="0"/>
                          </a:rPr>
                          <m:t>𝑖𝑡</m:t>
                        </m:r>
                      </m:sub>
                      <m:sup>
                        <m:r>
                          <a:rPr lang="en-US" i="1">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 </m:t>
                        </m:r>
                      </m:sup>
                    </m:sSubSup>
                  </m:oMath>
                </a14:m>
                <a:r>
                  <a:rPr lang="en-US" dirty="0"/>
                  <a:t>: indicator variable = 1 for number of time units before / after first diabetes prescription.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381" r="-11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817433" y="3802148"/>
                <a:ext cx="5349240" cy="572464"/>
              </a:xfrm>
              <a:prstGeom prst="rect">
                <a:avLst/>
              </a:prstGeom>
              <a:noFill/>
            </p:spPr>
            <p:txBody>
              <a:bodyPr wrap="square" lIns="0" tIns="0" rIns="0" bIns="0" rtlCol="0">
                <a:spAutoFit/>
              </a:bodyPr>
              <a:lstStyle/>
              <a:p>
                <a14:m>
                  <m:oMath xmlns:m="http://schemas.openxmlformats.org/officeDocument/2006/math">
                    <m:func>
                      <m:funcPr>
                        <m:ctrlPr>
                          <a:rPr lang="en-US" sz="3000" b="0" i="1" smtClean="0">
                            <a:latin typeface="Cambria Math" panose="02040503050406030204" pitchFamily="18" charset="0"/>
                          </a:rPr>
                        </m:ctrlPr>
                      </m:funcPr>
                      <m:fName>
                        <m:r>
                          <m:rPr>
                            <m:sty m:val="p"/>
                          </m:rPr>
                          <a:rPr lang="en-US" sz="3000" b="0" i="0" smtClean="0">
                            <a:latin typeface="Cambria Math" panose="02040503050406030204" pitchFamily="18" charset="0"/>
                          </a:rPr>
                          <m:t>log</m:t>
                        </m:r>
                      </m:fName>
                      <m:e>
                        <m:d>
                          <m:dPr>
                            <m:ctrlPr>
                              <a:rPr lang="en-US" sz="3000" b="0" i="1" smtClean="0">
                                <a:latin typeface="Cambria Math" panose="02040503050406030204" pitchFamily="18" charset="0"/>
                              </a:rPr>
                            </m:ctrlPr>
                          </m:dPr>
                          <m:e>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𝑌</m:t>
                                </m:r>
                              </m:e>
                              <m:sub>
                                <m:r>
                                  <a:rPr lang="en-US" sz="3000" b="0" i="1" smtClean="0">
                                    <a:latin typeface="Cambria Math" panose="02040503050406030204" pitchFamily="18" charset="0"/>
                                  </a:rPr>
                                  <m:t>𝑖𝑡</m:t>
                                </m:r>
                              </m:sub>
                            </m:sSub>
                          </m:e>
                        </m:d>
                      </m:e>
                    </m:func>
                    <m:r>
                      <a:rPr lang="en-US" sz="3000" b="0" i="1" smtClean="0">
                        <a:latin typeface="Cambria Math" panose="02040503050406030204" pitchFamily="18" charset="0"/>
                      </a:rPr>
                      <m:t>= </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ea typeface="Cambria Math" panose="02040503050406030204" pitchFamily="18" charset="0"/>
                          </a:rPr>
                          <m:t>𝛼</m:t>
                        </m:r>
                      </m:e>
                      <m:sub>
                        <m:r>
                          <a:rPr lang="en-US" sz="3000" b="0" i="1" smtClean="0">
                            <a:latin typeface="Cambria Math" panose="02040503050406030204" pitchFamily="18" charset="0"/>
                          </a:rPr>
                          <m:t>𝑡</m:t>
                        </m:r>
                      </m:sub>
                    </m:sSub>
                    <m:r>
                      <a:rPr lang="en-US" sz="3000" b="0" i="1" smtClean="0">
                        <a:latin typeface="Cambria Math" panose="02040503050406030204" pitchFamily="18" charset="0"/>
                      </a:rPr>
                      <m:t>+</m:t>
                    </m:r>
                    <m:sSub>
                      <m:sSubPr>
                        <m:ctrlPr>
                          <a:rPr lang="en-US" sz="3000" b="0" i="1" smtClean="0">
                            <a:latin typeface="Cambria Math" panose="02040503050406030204" pitchFamily="18" charset="0"/>
                            <a:ea typeface="Cambria Math" panose="02040503050406030204" pitchFamily="18" charset="0"/>
                          </a:rPr>
                        </m:ctrlPr>
                      </m:sSubPr>
                      <m:e>
                        <m:r>
                          <a:rPr lang="en-US" sz="3000" b="0" i="1" smtClean="0">
                            <a:latin typeface="Cambria Math" panose="02040503050406030204" pitchFamily="18" charset="0"/>
                            <a:ea typeface="Cambria Math" panose="02040503050406030204" pitchFamily="18" charset="0"/>
                          </a:rPr>
                          <m:t>𝛾</m:t>
                        </m:r>
                      </m:e>
                      <m:sub>
                        <m:r>
                          <a:rPr lang="en-US" sz="3000" b="0" i="1" smtClean="0">
                            <a:latin typeface="Cambria Math" panose="02040503050406030204" pitchFamily="18" charset="0"/>
                            <a:ea typeface="Cambria Math" panose="02040503050406030204" pitchFamily="18" charset="0"/>
                          </a:rPr>
                          <m:t>𝑖</m:t>
                        </m:r>
                      </m:sub>
                    </m:sSub>
                    <m:r>
                      <a:rPr lang="en-US" sz="3000" b="0" i="1" smtClean="0">
                        <a:latin typeface="Cambria Math" panose="02040503050406030204" pitchFamily="18" charset="0"/>
                        <a:ea typeface="Cambria Math" panose="02040503050406030204" pitchFamily="18" charset="0"/>
                      </a:rPr>
                      <m:t>+</m:t>
                    </m:r>
                    <m:sSubSup>
                      <m:sSubSupPr>
                        <m:ctrlPr>
                          <a:rPr lang="en-US" sz="3000" b="0" i="1" smtClean="0">
                            <a:latin typeface="Cambria Math" panose="02040503050406030204" pitchFamily="18" charset="0"/>
                            <a:ea typeface="Cambria Math" panose="02040503050406030204" pitchFamily="18" charset="0"/>
                          </a:rPr>
                        </m:ctrlPr>
                      </m:sSubSupPr>
                      <m:e>
                        <m:r>
                          <a:rPr lang="en-US" sz="3000" b="0" i="1" smtClean="0">
                            <a:latin typeface="Cambria Math" panose="02040503050406030204" pitchFamily="18" charset="0"/>
                            <a:ea typeface="Cambria Math" panose="02040503050406030204" pitchFamily="18" charset="0"/>
                          </a:rPr>
                          <m:t>𝜂</m:t>
                        </m:r>
                      </m:e>
                      <m:sub>
                        <m:r>
                          <a:rPr lang="en-US" sz="3000" b="0" i="1" smtClean="0">
                            <a:latin typeface="Cambria Math" panose="02040503050406030204" pitchFamily="18" charset="0"/>
                            <a:ea typeface="Cambria Math" panose="02040503050406030204" pitchFamily="18" charset="0"/>
                          </a:rPr>
                          <m:t>𝑖𝑡</m:t>
                        </m:r>
                      </m:sub>
                      <m:sup>
                        <m:r>
                          <a:rPr lang="en-US" sz="3000" b="0" i="1" smtClean="0">
                            <a:latin typeface="Cambria Math" panose="02040503050406030204" pitchFamily="18" charset="0"/>
                            <a:ea typeface="Cambria Math" panose="02040503050406030204" pitchFamily="18" charset="0"/>
                          </a:rPr>
                          <m:t>𝑗</m:t>
                        </m:r>
                      </m:sup>
                    </m:sSubSup>
                    <m:r>
                      <a:rPr lang="en-US" sz="3000" b="0" i="1" smtClean="0">
                        <a:latin typeface="Cambria Math" panose="02040503050406030204" pitchFamily="18" charset="0"/>
                        <a:ea typeface="Cambria Math" panose="02040503050406030204" pitchFamily="18" charset="0"/>
                      </a:rPr>
                      <m:t>+</m:t>
                    </m:r>
                    <m:sSubSup>
                      <m:sSubSupPr>
                        <m:ctrlPr>
                          <a:rPr lang="en-US" sz="3000" b="0" i="1" smtClean="0">
                            <a:latin typeface="Cambria Math" panose="02040503050406030204" pitchFamily="18" charset="0"/>
                            <a:ea typeface="Cambria Math" panose="02040503050406030204" pitchFamily="18" charset="0"/>
                          </a:rPr>
                        </m:ctrlPr>
                      </m:sSubSupPr>
                      <m:e>
                        <m:r>
                          <m:rPr>
                            <m:sty m:val="p"/>
                          </m:rPr>
                          <a:rPr lang="el-GR" sz="3000" b="0" i="1" smtClean="0">
                            <a:latin typeface="Cambria Math" panose="02040503050406030204" pitchFamily="18" charset="0"/>
                            <a:ea typeface="Cambria Math" panose="02040503050406030204" pitchFamily="18" charset="0"/>
                          </a:rPr>
                          <m:t>Ω</m:t>
                        </m:r>
                      </m:e>
                      <m:sub>
                        <m:r>
                          <a:rPr lang="en-US" sz="3000" b="0" i="1" smtClean="0">
                            <a:latin typeface="Cambria Math" panose="02040503050406030204" pitchFamily="18" charset="0"/>
                            <a:ea typeface="Cambria Math" panose="02040503050406030204" pitchFamily="18" charset="0"/>
                          </a:rPr>
                          <m:t>𝑖𝑡</m:t>
                        </m:r>
                      </m:sub>
                      <m:sup>
                        <m:r>
                          <a:rPr lang="en-US" sz="3000" b="0" i="1" smtClean="0">
                            <a:latin typeface="Cambria Math" panose="02040503050406030204" pitchFamily="18" charset="0"/>
                            <a:ea typeface="Cambria Math" panose="02040503050406030204" pitchFamily="18" charset="0"/>
                          </a:rPr>
                          <m:t> </m:t>
                        </m:r>
                      </m:sup>
                    </m:sSubSup>
                  </m:oMath>
                </a14:m>
                <a:r>
                  <a:rPr lang="en-US" sz="3000" dirty="0" smtClean="0"/>
                  <a:t> </a:t>
                </a:r>
                <a:endParaRPr lang="en-US" sz="3000" dirty="0"/>
              </a:p>
            </p:txBody>
          </p:sp>
        </mc:Choice>
        <mc:Fallback xmlns="">
          <p:sp>
            <p:nvSpPr>
              <p:cNvPr id="4" name="TextBox 3"/>
              <p:cNvSpPr txBox="1">
                <a:spLocks noRot="1" noChangeAspect="1" noMove="1" noResize="1" noEditPoints="1" noAdjustHandles="1" noChangeArrowheads="1" noChangeShapeType="1" noTextEdit="1"/>
              </p:cNvSpPr>
              <p:nvPr/>
            </p:nvSpPr>
            <p:spPr>
              <a:xfrm>
                <a:off x="3817433" y="3802148"/>
                <a:ext cx="5349240" cy="572464"/>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583799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Motivation / Goals</a:t>
            </a:r>
            <a:endParaRPr lang="en-US" dirty="0"/>
          </a:p>
        </p:txBody>
      </p:sp>
      <p:sp>
        <p:nvSpPr>
          <p:cNvPr id="3" name="Content Placeholder 2"/>
          <p:cNvSpPr>
            <a:spLocks noGrp="1"/>
          </p:cNvSpPr>
          <p:nvPr>
            <p:ph idx="1"/>
          </p:nvPr>
        </p:nvSpPr>
        <p:spPr/>
        <p:txBody>
          <a:bodyPr>
            <a:normAutofit/>
          </a:bodyPr>
          <a:lstStyle/>
          <a:p>
            <a:r>
              <a:rPr lang="en-US" dirty="0" smtClean="0"/>
              <a:t>Diet effects health outcomes for many diseases / medical conditions</a:t>
            </a:r>
          </a:p>
          <a:p>
            <a:pPr lvl="1"/>
            <a:r>
              <a:rPr lang="en-US" dirty="0"/>
              <a:t>d</a:t>
            </a:r>
            <a:r>
              <a:rPr lang="en-US" dirty="0" smtClean="0"/>
              <a:t>iabetes, depression, etc.</a:t>
            </a:r>
          </a:p>
          <a:p>
            <a:r>
              <a:rPr lang="en-US" dirty="0" smtClean="0"/>
              <a:t>Plausible that being prescribed medication can effect nutrition choices</a:t>
            </a:r>
          </a:p>
          <a:p>
            <a:pPr lvl="1"/>
            <a:r>
              <a:rPr lang="en-US" dirty="0"/>
              <a:t>a</a:t>
            </a:r>
            <a:r>
              <a:rPr lang="en-US" dirty="0" smtClean="0"/>
              <a:t>ppetite, awareness of health benefits, etc.</a:t>
            </a:r>
          </a:p>
          <a:p>
            <a:r>
              <a:rPr lang="en-US" dirty="0" smtClean="0"/>
              <a:t>Goals:</a:t>
            </a:r>
          </a:p>
          <a:p>
            <a:pPr lvl="1"/>
            <a:r>
              <a:rPr lang="en-US" dirty="0" smtClean="0"/>
              <a:t>Answer question: Do individuals change nutrition choices because of their prescriptions?</a:t>
            </a:r>
          </a:p>
          <a:p>
            <a:pPr lvl="2"/>
            <a:r>
              <a:rPr lang="en-US" dirty="0" smtClean="0"/>
              <a:t>Initially working with diabetes, may apply to other diseases later</a:t>
            </a:r>
          </a:p>
          <a:p>
            <a:pPr lvl="1"/>
            <a:r>
              <a:rPr lang="en-US" dirty="0" smtClean="0"/>
              <a:t>R Software package for health researchers w/ access to our database</a:t>
            </a:r>
            <a:endParaRPr lang="en-US" dirty="0"/>
          </a:p>
          <a:p>
            <a:endParaRPr lang="en-US" dirty="0" smtClean="0"/>
          </a:p>
        </p:txBody>
      </p:sp>
    </p:spTree>
    <p:extLst>
      <p:ext uri="{BB962C8B-B14F-4D97-AF65-F5344CB8AC3E}">
        <p14:creationId xmlns:p14="http://schemas.microsoft.com/office/powerpoint/2010/main" val="31571399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 (cont.)</a:t>
            </a:r>
            <a:endParaRPr lang="en-US" dirty="0"/>
          </a:p>
        </p:txBody>
      </p:sp>
      <p:pic>
        <p:nvPicPr>
          <p:cNvPr id="7" name="Content Placeholder 6"/>
          <p:cNvPicPr>
            <a:picLocks noGrp="1" noChangeAspect="1"/>
          </p:cNvPicPr>
          <p:nvPr>
            <p:ph idx="1"/>
          </p:nvPr>
        </p:nvPicPr>
        <p:blipFill>
          <a:blip r:embed="rId2"/>
          <a:stretch>
            <a:fillRect/>
          </a:stretch>
        </p:blipFill>
        <p:spPr>
          <a:xfrm>
            <a:off x="7840494" y="552198"/>
            <a:ext cx="3628418" cy="6143567"/>
          </a:xfrm>
          <a:prstGeom prst="rect">
            <a:avLst/>
          </a:prstGeom>
        </p:spPr>
      </p:pic>
      <mc:AlternateContent xmlns:mc="http://schemas.openxmlformats.org/markup-compatibility/2006" xmlns:a14="http://schemas.microsoft.com/office/drawing/2010/main">
        <mc:Choice Requires="a14">
          <p:sp>
            <p:nvSpPr>
              <p:cNvPr id="8" name="Content Placeholder 2"/>
              <p:cNvSpPr txBox="1">
                <a:spLocks/>
              </p:cNvSpPr>
              <p:nvPr/>
            </p:nvSpPr>
            <p:spPr>
              <a:xfrm>
                <a:off x="838200" y="1825625"/>
                <a:ext cx="7002294" cy="46627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2"/>
                </a:pPr>
                <a:r>
                  <a:rPr lang="en-US" dirty="0" smtClean="0"/>
                  <a:t>Continued… </a:t>
                </a:r>
              </a:p>
              <a:p>
                <a:pPr lvl="1"/>
                <a:r>
                  <a:rPr lang="en-US" dirty="0" smtClean="0"/>
                  <a:t>Need to know how long prescriptions last to calculate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m:rPr>
                            <m:sty m:val="p"/>
                          </m:rPr>
                          <a:rPr lang="el-GR" i="1">
                            <a:latin typeface="Cambria Math" panose="02040503050406030204" pitchFamily="18" charset="0"/>
                            <a:ea typeface="Cambria Math" panose="02040503050406030204" pitchFamily="18" charset="0"/>
                          </a:rPr>
                          <m:t>Ω</m:t>
                        </m:r>
                      </m:e>
                      <m:sub>
                        <m:r>
                          <a:rPr lang="en-US" i="1">
                            <a:latin typeface="Cambria Math" panose="02040503050406030204" pitchFamily="18" charset="0"/>
                            <a:ea typeface="Cambria Math" panose="02040503050406030204" pitchFamily="18" charset="0"/>
                          </a:rPr>
                          <m:t>𝑖𝑡</m:t>
                        </m:r>
                      </m:sub>
                      <m:sup>
                        <m:r>
                          <a:rPr lang="en-US" i="1">
                            <a:latin typeface="Cambria Math" panose="02040503050406030204" pitchFamily="18" charset="0"/>
                            <a:ea typeface="Cambria Math" panose="02040503050406030204" pitchFamily="18" charset="0"/>
                          </a:rPr>
                          <m:t> </m:t>
                        </m:r>
                      </m:sup>
                    </m:sSubSup>
                  </m:oMath>
                </a14:m>
                <a:r>
                  <a:rPr lang="en-US" dirty="0" smtClean="0"/>
                  <a:t> (Whether individual is </a:t>
                </a:r>
                <a:r>
                  <a:rPr lang="en-US" i="1" dirty="0" smtClean="0"/>
                  <a:t>currently </a:t>
                </a:r>
                <a:r>
                  <a:rPr lang="en-US" dirty="0" smtClean="0"/>
                  <a:t>taking drug after starting)</a:t>
                </a:r>
                <a:endParaRPr lang="en-US" dirty="0"/>
              </a:p>
              <a:p>
                <a:pPr lvl="1"/>
                <a:r>
                  <a:rPr lang="en-US" dirty="0" smtClean="0"/>
                  <a:t>About 62% of prescription days are missing</a:t>
                </a:r>
              </a:p>
              <a:p>
                <a:pPr marL="0" indent="0">
                  <a:buNone/>
                </a:pPr>
                <a:r>
                  <a:rPr lang="en-US" sz="2400" i="1" dirty="0" smtClean="0"/>
                  <a:t>Solution: Impute prescription length from other information</a:t>
                </a:r>
              </a:p>
              <a:p>
                <a:pPr lvl="1"/>
                <a:r>
                  <a:rPr lang="en-US" dirty="0" smtClean="0"/>
                  <a:t>Difficult prediction problem: Treat days as categorical or numeric? </a:t>
                </a:r>
              </a:p>
              <a:p>
                <a:pPr lvl="2"/>
                <a:r>
                  <a:rPr lang="en-US" dirty="0" smtClean="0"/>
                  <a:t>250 unique values of </a:t>
                </a:r>
                <a:r>
                  <a:rPr lang="en-US" dirty="0" err="1" smtClean="0"/>
                  <a:t>RxDays</a:t>
                </a:r>
                <a:endParaRPr lang="en-US" dirty="0" smtClean="0"/>
              </a:p>
              <a:p>
                <a:pPr lvl="2"/>
                <a:r>
                  <a:rPr lang="en-US" dirty="0" smtClean="0"/>
                  <a:t>99% are in first 30 values</a:t>
                </a: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838200" y="1825625"/>
                <a:ext cx="7002294" cy="4662724"/>
              </a:xfrm>
              <a:prstGeom prst="rect">
                <a:avLst/>
              </a:prstGeom>
              <a:blipFill rotWithShape="0">
                <a:blip r:embed="rId3"/>
                <a:stretch>
                  <a:fillRect l="-1829" t="-2222"/>
                </a:stretch>
              </a:blipFill>
            </p:spPr>
            <p:txBody>
              <a:bodyPr/>
              <a:lstStyle/>
              <a:p>
                <a:r>
                  <a:rPr lang="en-US">
                    <a:noFill/>
                  </a:rPr>
                  <a:t> </a:t>
                </a:r>
              </a:p>
            </p:txBody>
          </p:sp>
        </mc:Fallback>
      </mc:AlternateContent>
    </p:spTree>
    <p:extLst>
      <p:ext uri="{BB962C8B-B14F-4D97-AF65-F5344CB8AC3E}">
        <p14:creationId xmlns:p14="http://schemas.microsoft.com/office/powerpoint/2010/main" val="15416123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310202" y="2809295"/>
            <a:ext cx="10515600" cy="1325563"/>
          </a:xfrm>
        </p:spPr>
        <p:txBody>
          <a:bodyPr>
            <a:normAutofit/>
          </a:bodyPr>
          <a:lstStyle/>
          <a:p>
            <a:r>
              <a:rPr lang="en-US" altLang="zh-TW" sz="8800" dirty="0" smtClean="0"/>
              <a:t>Q &amp; A</a:t>
            </a:r>
            <a:endParaRPr lang="zh-TW" altLang="en-US" sz="8800" dirty="0"/>
          </a:p>
        </p:txBody>
      </p:sp>
    </p:spTree>
    <p:extLst>
      <p:ext uri="{BB962C8B-B14F-4D97-AF65-F5344CB8AC3E}">
        <p14:creationId xmlns:p14="http://schemas.microsoft.com/office/powerpoint/2010/main" val="29314007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7720" y="365125"/>
            <a:ext cx="10546080" cy="808355"/>
          </a:xfrm>
        </p:spPr>
        <p:txBody>
          <a:bodyPr>
            <a:normAutofit fontScale="90000"/>
          </a:bodyPr>
          <a:lstStyle/>
          <a:p>
            <a:pPr algn="ctr"/>
            <a:r>
              <a:rPr lang="en-US" dirty="0" smtClean="0"/>
              <a:t>Balanced Covariates between Control and treatment group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64132281"/>
              </p:ext>
            </p:extLst>
          </p:nvPr>
        </p:nvGraphicFramePr>
        <p:xfrm>
          <a:off x="1968843" y="1006174"/>
          <a:ext cx="8425180" cy="5738810"/>
        </p:xfrm>
        <a:graphic>
          <a:graphicData uri="http://schemas.openxmlformats.org/drawingml/2006/table">
            <a:tbl>
              <a:tblPr/>
              <a:tblGrid>
                <a:gridCol w="1929018"/>
                <a:gridCol w="1496341"/>
                <a:gridCol w="1538409"/>
                <a:gridCol w="1153804"/>
                <a:gridCol w="1153804"/>
                <a:gridCol w="1153804"/>
              </a:tblGrid>
              <a:tr h="573881">
                <a:tc>
                  <a:txBody>
                    <a:bodyPr/>
                    <a:lstStyle/>
                    <a:p>
                      <a:pPr algn="l" fontAlgn="b"/>
                      <a:endParaRPr lang="en-US" sz="2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2200" b="1" i="0" u="none" strike="noStrike" dirty="0">
                          <a:solidFill>
                            <a:srgbClr val="000000"/>
                          </a:solidFill>
                          <a:effectLst/>
                          <a:latin typeface="Calibri" panose="020F0502020204030204" pitchFamily="34" charset="0"/>
                        </a:rPr>
                        <a:t>Population</a:t>
                      </a:r>
                    </a:p>
                  </a:txBody>
                  <a:tcPr marL="9525" marR="9525" marT="9525" marB="0" anchor="b">
                    <a:lnL>
                      <a:noFill/>
                    </a:lnL>
                    <a:lnR>
                      <a:noFill/>
                    </a:lnR>
                    <a:lnT>
                      <a:noFill/>
                    </a:lnT>
                    <a:lnB>
                      <a:noFill/>
                    </a:lnB>
                  </a:tcPr>
                </a:tc>
                <a:tc>
                  <a:txBody>
                    <a:bodyPr/>
                    <a:lstStyle/>
                    <a:p>
                      <a:pPr algn="l" fontAlgn="b"/>
                      <a:r>
                        <a:rPr lang="en-US" sz="2200" b="1" i="0" u="none" strike="noStrike" dirty="0">
                          <a:solidFill>
                            <a:srgbClr val="000000"/>
                          </a:solidFill>
                          <a:effectLst/>
                          <a:latin typeface="Calibri" panose="020F0502020204030204" pitchFamily="34" charset="0"/>
                        </a:rPr>
                        <a:t>Control</a:t>
                      </a:r>
                    </a:p>
                  </a:txBody>
                  <a:tcPr marL="9525" marR="9525" marT="9525" marB="0" anchor="b">
                    <a:lnL>
                      <a:noFill/>
                    </a:lnL>
                    <a:lnR>
                      <a:noFill/>
                    </a:lnR>
                    <a:lnT>
                      <a:noFill/>
                    </a:lnT>
                    <a:lnB>
                      <a:noFill/>
                    </a:lnB>
                  </a:tcPr>
                </a:tc>
                <a:tc>
                  <a:txBody>
                    <a:bodyPr/>
                    <a:lstStyle/>
                    <a:p>
                      <a:pPr algn="l" fontAlgn="b"/>
                      <a:endParaRPr lang="en-US" sz="2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2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2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573881">
                <a:tc>
                  <a:txBody>
                    <a:bodyPr/>
                    <a:lstStyle/>
                    <a:p>
                      <a:pPr algn="l" fontAlgn="b"/>
                      <a:r>
                        <a:rPr lang="en-US" sz="2200" b="0" i="0" u="none" strike="noStrike" dirty="0">
                          <a:solidFill>
                            <a:srgbClr val="000000"/>
                          </a:solidFill>
                          <a:effectLst/>
                          <a:latin typeface="Calibri" panose="020F0502020204030204" pitchFamily="34" charset="0"/>
                        </a:rPr>
                        <a:t>Income</a:t>
                      </a:r>
                    </a:p>
                  </a:txBody>
                  <a:tcPr marL="9525" marR="9525" marT="9525" marB="0" anchor="b">
                    <a:lnL>
                      <a:noFill/>
                    </a:lnL>
                    <a:lnR>
                      <a:noFill/>
                    </a:lnR>
                    <a:lnT>
                      <a:noFill/>
                    </a:lnT>
                    <a:lnB>
                      <a:noFill/>
                    </a:lnB>
                  </a:tcPr>
                </a:tc>
                <a:tc>
                  <a:txBody>
                    <a:bodyPr/>
                    <a:lstStyle/>
                    <a:p>
                      <a:pPr algn="l" fontAlgn="b"/>
                      <a:endParaRPr lang="en-US" sz="2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7D33"/>
                    </a:solidFill>
                  </a:tcPr>
                </a:tc>
                <a:tc>
                  <a:txBody>
                    <a:bodyPr/>
                    <a:lstStyle/>
                    <a:p>
                      <a:pPr algn="l" fontAlgn="b"/>
                      <a:endParaRPr lang="en-US" sz="2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C373"/>
                    </a:solidFill>
                  </a:tcPr>
                </a:tc>
                <a:tc>
                  <a:txBody>
                    <a:bodyPr/>
                    <a:lstStyle/>
                    <a:p>
                      <a:pPr algn="l" fontAlgn="b"/>
                      <a:endParaRPr lang="en-US" sz="2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2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2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573881">
                <a:tc>
                  <a:txBody>
                    <a:bodyPr/>
                    <a:lstStyle/>
                    <a:p>
                      <a:pPr algn="l" fontAlgn="b"/>
                      <a:r>
                        <a:rPr lang="en-US" sz="2200" b="0" i="0" u="none" strike="noStrike" dirty="0">
                          <a:solidFill>
                            <a:srgbClr val="000000"/>
                          </a:solidFill>
                          <a:effectLst/>
                          <a:latin typeface="Calibri" panose="020F0502020204030204" pitchFamily="34" charset="0"/>
                        </a:rPr>
                        <a:t>Hispanic</a:t>
                      </a:r>
                    </a:p>
                  </a:txBody>
                  <a:tcPr marL="9525" marR="9525" marT="9525" marB="0" anchor="b">
                    <a:lnL>
                      <a:noFill/>
                    </a:lnL>
                    <a:lnR>
                      <a:noFill/>
                    </a:lnR>
                    <a:lnT>
                      <a:noFill/>
                    </a:lnT>
                    <a:lnB>
                      <a:noFill/>
                    </a:lnB>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A95C"/>
                    </a:solidFill>
                  </a:tcPr>
                </a:tc>
                <a:tc>
                  <a:txBody>
                    <a:bodyPr/>
                    <a:lstStyle/>
                    <a:p>
                      <a:pPr algn="l" fontAlgn="b"/>
                      <a:endParaRPr lang="en-US" sz="2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B566"/>
                    </a:solidFill>
                  </a:tcPr>
                </a:tc>
                <a:tc>
                  <a:txBody>
                    <a:bodyPr/>
                    <a:lstStyle/>
                    <a:p>
                      <a:pPr algn="l" fontAlgn="b"/>
                      <a:endParaRPr lang="en-US" sz="2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2200" b="0" i="0" u="none" strike="noStrike">
                          <a:solidFill>
                            <a:srgbClr val="000000"/>
                          </a:solidFill>
                          <a:effectLst/>
                          <a:latin typeface="Calibri" panose="020F0502020204030204" pitchFamily="34" charset="0"/>
                        </a:rPr>
                        <a:t>t = 40</a:t>
                      </a:r>
                    </a:p>
                  </a:txBody>
                  <a:tcPr marL="9525" marR="9525" marT="9525" marB="0" anchor="b">
                    <a:lnL>
                      <a:noFill/>
                    </a:lnL>
                    <a:lnR>
                      <a:noFill/>
                    </a:lnR>
                    <a:lnT>
                      <a:noFill/>
                    </a:lnT>
                    <a:lnB>
                      <a:noFill/>
                    </a:lnB>
                  </a:tcPr>
                </a:tc>
                <a:tc>
                  <a:txBody>
                    <a:bodyPr/>
                    <a:lstStyle/>
                    <a:p>
                      <a:pPr algn="l" fontAlgn="b"/>
                      <a:r>
                        <a:rPr lang="en-US" sz="2200" b="0" i="0" u="none" strike="noStrike">
                          <a:solidFill>
                            <a:srgbClr val="000000"/>
                          </a:solidFill>
                          <a:effectLst/>
                          <a:latin typeface="Calibri" panose="020F0502020204030204" pitchFamily="34" charset="0"/>
                        </a:rPr>
                        <a:t>t = 0.07</a:t>
                      </a:r>
                    </a:p>
                  </a:txBody>
                  <a:tcPr marL="9525" marR="9525" marT="9525" marB="0" anchor="b">
                    <a:lnL>
                      <a:noFill/>
                    </a:lnL>
                    <a:lnR>
                      <a:noFill/>
                    </a:lnR>
                    <a:lnT>
                      <a:noFill/>
                    </a:lnT>
                    <a:lnB>
                      <a:noFill/>
                    </a:lnB>
                  </a:tcPr>
                </a:tc>
              </a:tr>
              <a:tr h="573881">
                <a:tc>
                  <a:txBody>
                    <a:bodyPr/>
                    <a:lstStyle/>
                    <a:p>
                      <a:pPr algn="l" fontAlgn="b"/>
                      <a:r>
                        <a:rPr lang="en-US" sz="2200" b="0" i="0" u="none" strike="noStrike" dirty="0" smtClean="0">
                          <a:solidFill>
                            <a:srgbClr val="000000"/>
                          </a:solidFill>
                          <a:effectLst/>
                          <a:latin typeface="Calibri" panose="020F0502020204030204" pitchFamily="34" charset="0"/>
                        </a:rPr>
                        <a:t>Married</a:t>
                      </a:r>
                      <a:endParaRPr lang="en-US" sz="2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AD5F"/>
                    </a:solidFill>
                  </a:tcPr>
                </a:tc>
                <a:tc>
                  <a:txBody>
                    <a:bodyPr/>
                    <a:lstStyle/>
                    <a:p>
                      <a:pPr algn="l" fontAlgn="b"/>
                      <a:endParaRPr lang="en-US" sz="2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18F"/>
                    </a:solidFill>
                  </a:tcPr>
                </a:tc>
                <a:tc>
                  <a:txBody>
                    <a:bodyPr/>
                    <a:lstStyle/>
                    <a:p>
                      <a:pPr algn="l" fontAlgn="b"/>
                      <a:endParaRPr lang="en-US" sz="2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2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7128"/>
                    </a:solidFill>
                  </a:tcPr>
                </a:tc>
                <a:tc>
                  <a:txBody>
                    <a:bodyPr/>
                    <a:lstStyle/>
                    <a:p>
                      <a:pPr algn="l" fontAlgn="b"/>
                      <a:endParaRPr lang="en-US" sz="2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F9C"/>
                    </a:solidFill>
                  </a:tcPr>
                </a:tc>
              </a:tr>
              <a:tr h="573881">
                <a:tc>
                  <a:txBody>
                    <a:bodyPr/>
                    <a:lstStyle/>
                    <a:p>
                      <a:pPr algn="l" fontAlgn="b"/>
                      <a:r>
                        <a:rPr lang="en-US" sz="2200" b="0" i="0" u="none" strike="noStrike" dirty="0">
                          <a:solidFill>
                            <a:srgbClr val="000000"/>
                          </a:solidFill>
                          <a:effectLst/>
                          <a:latin typeface="Calibri" panose="020F0502020204030204" pitchFamily="34" charset="0"/>
                        </a:rPr>
                        <a:t>Rent / Own</a:t>
                      </a:r>
                    </a:p>
                  </a:txBody>
                  <a:tcPr marL="9525" marR="9525" marT="9525" marB="0" anchor="b">
                    <a:lnL>
                      <a:noFill/>
                    </a:lnL>
                    <a:lnR>
                      <a:noFill/>
                    </a:lnR>
                    <a:lnT>
                      <a:noFill/>
                    </a:lnT>
                    <a:lnB>
                      <a:noFill/>
                    </a:lnB>
                  </a:tcPr>
                </a:tc>
                <a:tc>
                  <a:txBody>
                    <a:bodyPr/>
                    <a:lstStyle/>
                    <a:p>
                      <a:pPr algn="l" fontAlgn="b"/>
                      <a:endParaRPr lang="en-US" sz="2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A054"/>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BE6F"/>
                    </a:solidFill>
                  </a:tcPr>
                </a:tc>
                <a:tc>
                  <a:txBody>
                    <a:bodyPr/>
                    <a:lstStyle/>
                    <a:p>
                      <a:pPr algn="l" fontAlgn="b"/>
                      <a:endParaRPr lang="en-US" sz="2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2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2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573881">
                <a:tc>
                  <a:txBody>
                    <a:bodyPr/>
                    <a:lstStyle/>
                    <a:p>
                      <a:pPr algn="l" fontAlgn="b"/>
                      <a:r>
                        <a:rPr lang="en-US" sz="2200" b="0" i="0" u="none" strike="noStrike" dirty="0">
                          <a:solidFill>
                            <a:srgbClr val="000000"/>
                          </a:solidFill>
                          <a:effectLst/>
                          <a:latin typeface="Calibri" panose="020F0502020204030204" pitchFamily="34" charset="0"/>
                        </a:rPr>
                        <a:t>Age</a:t>
                      </a:r>
                    </a:p>
                  </a:txBody>
                  <a:tcPr marL="9525" marR="9525" marT="9525" marB="0" anchor="b">
                    <a:lnL>
                      <a:noFill/>
                    </a:lnL>
                    <a:lnR>
                      <a:noFill/>
                    </a:lnR>
                    <a:lnT>
                      <a:noFill/>
                    </a:lnT>
                    <a:lnB>
                      <a:noFill/>
                    </a:lnB>
                  </a:tcPr>
                </a:tc>
                <a:tc>
                  <a:txBody>
                    <a:bodyPr/>
                    <a:lstStyle/>
                    <a:p>
                      <a:pPr algn="l" fontAlgn="b"/>
                      <a:endParaRPr lang="en-US" sz="2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7128"/>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F9C"/>
                    </a:solidFill>
                  </a:tcPr>
                </a:tc>
                <a:tc>
                  <a:txBody>
                    <a:bodyPr/>
                    <a:lstStyle/>
                    <a:p>
                      <a:pPr algn="l" fontAlgn="b"/>
                      <a:endParaRPr lang="en-US" sz="2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2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573881">
                <a:tc>
                  <a:txBody>
                    <a:bodyPr/>
                    <a:lstStyle/>
                    <a:p>
                      <a:pPr algn="l" fontAlgn="b"/>
                      <a:r>
                        <a:rPr lang="en-US" sz="2200" b="0" i="0" u="none" strike="noStrike" dirty="0">
                          <a:solidFill>
                            <a:srgbClr val="000000"/>
                          </a:solidFill>
                          <a:effectLst/>
                          <a:latin typeface="Calibri" panose="020F0502020204030204" pitchFamily="34" charset="0"/>
                        </a:rPr>
                        <a:t>Sex</a:t>
                      </a:r>
                    </a:p>
                  </a:txBody>
                  <a:tcPr marL="9525" marR="9525" marT="9525" marB="0" anchor="b">
                    <a:lnL>
                      <a:noFill/>
                    </a:lnL>
                    <a:lnR>
                      <a:noFill/>
                    </a:lnR>
                    <a:lnT>
                      <a:noFill/>
                    </a:lnT>
                    <a:lnB>
                      <a:noFill/>
                    </a:lnB>
                  </a:tcPr>
                </a:tc>
                <a:tc>
                  <a:txBody>
                    <a:bodyPr/>
                    <a:lstStyle/>
                    <a:p>
                      <a:pPr algn="l" fontAlgn="b"/>
                      <a:endParaRPr lang="en-US" sz="2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B96A"/>
                    </a:solidFill>
                  </a:tcPr>
                </a:tc>
                <a:tc>
                  <a:txBody>
                    <a:bodyPr/>
                    <a:lstStyle/>
                    <a:p>
                      <a:pPr algn="l" fontAlgn="b"/>
                      <a:endParaRPr lang="en-US" sz="2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DB89"/>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2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2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573881">
                <a:tc>
                  <a:txBody>
                    <a:bodyPr/>
                    <a:lstStyle/>
                    <a:p>
                      <a:pPr algn="l" fontAlgn="b"/>
                      <a:r>
                        <a:rPr lang="en-US" sz="2200" b="0" i="0" u="none" strike="noStrike" dirty="0" err="1">
                          <a:solidFill>
                            <a:srgbClr val="000000"/>
                          </a:solidFill>
                          <a:effectLst/>
                          <a:latin typeface="Calibri" panose="020F0502020204030204" pitchFamily="34" charset="0"/>
                        </a:rPr>
                        <a:t>Weight_Concern</a:t>
                      </a:r>
                      <a:endParaRPr lang="en-US" sz="2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2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7E34"/>
                    </a:solidFill>
                  </a:tcPr>
                </a:tc>
                <a:tc>
                  <a:txBody>
                    <a:bodyPr/>
                    <a:lstStyle/>
                    <a:p>
                      <a:pPr algn="l" fontAlgn="b"/>
                      <a:endParaRPr lang="en-US" sz="2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C273"/>
                    </a:solidFill>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2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573881">
                <a:tc>
                  <a:txBody>
                    <a:bodyPr/>
                    <a:lstStyle/>
                    <a:p>
                      <a:pPr algn="l" fontAlgn="b"/>
                      <a:r>
                        <a:rPr lang="en-US" sz="2200" b="0" i="0" u="none" strike="noStrike" dirty="0" err="1">
                          <a:solidFill>
                            <a:srgbClr val="000000"/>
                          </a:solidFill>
                          <a:effectLst/>
                          <a:latin typeface="Calibri" panose="020F0502020204030204" pitchFamily="34" charset="0"/>
                        </a:rPr>
                        <a:t>Stress_Concern</a:t>
                      </a:r>
                      <a:endParaRPr lang="en-US" sz="2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2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9044"/>
                    </a:solidFill>
                  </a:tcPr>
                </a:tc>
                <a:tc>
                  <a:txBody>
                    <a:bodyPr/>
                    <a:lstStyle/>
                    <a:p>
                      <a:pPr algn="l" fontAlgn="b"/>
                      <a:endParaRPr lang="en-US" sz="2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C272"/>
                    </a:solidFill>
                  </a:tcPr>
                </a:tc>
                <a:tc>
                  <a:txBody>
                    <a:bodyPr/>
                    <a:lstStyle/>
                    <a:p>
                      <a:pPr algn="l" fontAlgn="b"/>
                      <a:endParaRPr lang="en-US" sz="2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573881">
                <a:tc>
                  <a:txBody>
                    <a:bodyPr/>
                    <a:lstStyle/>
                    <a:p>
                      <a:pPr algn="l" fontAlgn="b"/>
                      <a:r>
                        <a:rPr lang="en-US" sz="2200" b="0" i="0" u="none" strike="noStrike" dirty="0">
                          <a:solidFill>
                            <a:srgbClr val="000000"/>
                          </a:solidFill>
                          <a:effectLst/>
                          <a:latin typeface="Calibri" panose="020F0502020204030204" pitchFamily="34" charset="0"/>
                        </a:rPr>
                        <a:t>Obesity</a:t>
                      </a:r>
                    </a:p>
                  </a:txBody>
                  <a:tcPr marL="9525" marR="9525" marT="9525" marB="0" anchor="b">
                    <a:lnL>
                      <a:noFill/>
                    </a:lnL>
                    <a:lnR>
                      <a:noFill/>
                    </a:lnR>
                    <a:lnT>
                      <a:noFill/>
                    </a:lnT>
                    <a:lnB>
                      <a:noFill/>
                    </a:lnB>
                  </a:tcPr>
                </a:tc>
                <a:tc>
                  <a:txBody>
                    <a:bodyPr/>
                    <a:lstStyle/>
                    <a:p>
                      <a:pPr algn="l" fontAlgn="b"/>
                      <a:endParaRPr lang="en-US" sz="2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7F35"/>
                    </a:solidFill>
                  </a:tcPr>
                </a:tc>
                <a:tc>
                  <a:txBody>
                    <a:bodyPr/>
                    <a:lstStyle/>
                    <a:p>
                      <a:pPr algn="l" fontAlgn="b"/>
                      <a:endParaRPr lang="en-US" sz="2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FFE391"/>
                    </a:solidFill>
                  </a:tcPr>
                </a:tc>
                <a:tc>
                  <a:txBody>
                    <a:bodyPr/>
                    <a:lstStyle/>
                    <a:p>
                      <a:pPr algn="l" fontAlgn="b"/>
                      <a:endParaRPr lang="en-US" sz="2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2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2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bl>
          </a:graphicData>
        </a:graphic>
      </p:graphicFrame>
      <p:sp>
        <p:nvSpPr>
          <p:cNvPr id="3" name="TextBox 2"/>
          <p:cNvSpPr txBox="1"/>
          <p:nvPr/>
        </p:nvSpPr>
        <p:spPr>
          <a:xfrm>
            <a:off x="8332341" y="3328827"/>
            <a:ext cx="2260315" cy="369332"/>
          </a:xfrm>
          <a:prstGeom prst="rect">
            <a:avLst/>
          </a:prstGeom>
          <a:noFill/>
        </p:spPr>
        <p:txBody>
          <a:bodyPr wrap="square" rtlCol="0">
            <a:spAutoFit/>
          </a:bodyPr>
          <a:lstStyle/>
          <a:p>
            <a:r>
              <a:rPr lang="en-US" dirty="0" smtClean="0"/>
              <a:t>max </a:t>
            </a:r>
            <a:r>
              <a:rPr lang="en-US" dirty="0" smtClean="0">
                <a:sym typeface="Wingdings" panose="05000000000000000000" pitchFamily="2" charset="2"/>
              </a:rPr>
              <a:t>&lt;-------&gt; min</a:t>
            </a:r>
            <a:endParaRPr lang="en-US" dirty="0"/>
          </a:p>
        </p:txBody>
      </p:sp>
    </p:spTree>
    <p:extLst>
      <p:ext uri="{BB962C8B-B14F-4D97-AF65-F5344CB8AC3E}">
        <p14:creationId xmlns:p14="http://schemas.microsoft.com/office/powerpoint/2010/main" val="12537267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Understanding the Data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84255725"/>
              </p:ext>
            </p:extLst>
          </p:nvPr>
        </p:nvGraphicFramePr>
        <p:xfrm>
          <a:off x="53340" y="1370648"/>
          <a:ext cx="12085320" cy="4341084"/>
        </p:xfrm>
        <a:graphic>
          <a:graphicData uri="http://schemas.openxmlformats.org/drawingml/2006/table">
            <a:tbl>
              <a:tblPr firstRow="1" bandRow="1">
                <a:tableStyleId>{5C22544A-7EE6-4342-B048-85BDC9FD1C3A}</a:tableStyleId>
              </a:tblPr>
              <a:tblGrid>
                <a:gridCol w="2423160"/>
                <a:gridCol w="2849880"/>
                <a:gridCol w="1813560"/>
                <a:gridCol w="2971800"/>
                <a:gridCol w="2026920"/>
              </a:tblGrid>
              <a:tr h="631696">
                <a:tc>
                  <a:txBody>
                    <a:bodyPr/>
                    <a:lstStyle/>
                    <a:p>
                      <a:pPr algn="ctr"/>
                      <a:r>
                        <a:rPr lang="en-US" sz="2400" dirty="0" smtClean="0"/>
                        <a:t>Demo</a:t>
                      </a:r>
                    </a:p>
                    <a:p>
                      <a:pPr algn="ctr"/>
                      <a:r>
                        <a:rPr lang="en-US" sz="2400" dirty="0" smtClean="0"/>
                        <a:t>(IRI)</a:t>
                      </a:r>
                      <a:endParaRPr lang="en-US" sz="2400" dirty="0"/>
                    </a:p>
                  </a:txBody>
                  <a:tcPr anchor="ctr"/>
                </a:tc>
                <a:tc>
                  <a:txBody>
                    <a:bodyPr/>
                    <a:lstStyle/>
                    <a:p>
                      <a:pPr algn="ctr"/>
                      <a:r>
                        <a:rPr lang="en-US" sz="2400" dirty="0" err="1" smtClean="0"/>
                        <a:t>MedProf</a:t>
                      </a:r>
                      <a:endParaRPr lang="en-US" sz="2400" dirty="0" smtClean="0"/>
                    </a:p>
                    <a:p>
                      <a:pPr algn="ctr"/>
                      <a:r>
                        <a:rPr lang="en-US" sz="2400" dirty="0" smtClean="0"/>
                        <a:t>(IRI)</a:t>
                      </a:r>
                      <a:endParaRPr lang="en-US" sz="2400" dirty="0"/>
                    </a:p>
                  </a:txBody>
                  <a:tcPr anchor="ctr"/>
                </a:tc>
                <a:tc>
                  <a:txBody>
                    <a:bodyPr/>
                    <a:lstStyle/>
                    <a:p>
                      <a:pPr algn="ctr"/>
                      <a:r>
                        <a:rPr lang="en-US" sz="2400" dirty="0" smtClean="0"/>
                        <a:t>Food</a:t>
                      </a:r>
                      <a:r>
                        <a:rPr lang="en-US" sz="2400" baseline="0" dirty="0" smtClean="0"/>
                        <a:t> Purchases</a:t>
                      </a:r>
                      <a:endParaRPr lang="en-US" sz="2400" dirty="0" smtClean="0"/>
                    </a:p>
                    <a:p>
                      <a:pPr algn="ctr"/>
                      <a:r>
                        <a:rPr lang="en-US" sz="2400" dirty="0" smtClean="0"/>
                        <a:t>(IRI)</a:t>
                      </a:r>
                      <a:endParaRPr lang="en-US" sz="2400" dirty="0"/>
                    </a:p>
                  </a:txBody>
                  <a:tcPr anchor="ctr"/>
                </a:tc>
                <a:tc>
                  <a:txBody>
                    <a:bodyPr/>
                    <a:lstStyle/>
                    <a:p>
                      <a:pPr algn="ctr"/>
                      <a:r>
                        <a:rPr lang="en-US" sz="2400" dirty="0" smtClean="0"/>
                        <a:t>Rx</a:t>
                      </a:r>
                    </a:p>
                    <a:p>
                      <a:pPr algn="ctr"/>
                      <a:r>
                        <a:rPr lang="en-US" sz="2400" dirty="0" smtClean="0"/>
                        <a:t>(IRI)</a:t>
                      </a:r>
                      <a:endParaRPr lang="en-US" sz="2400" dirty="0"/>
                    </a:p>
                  </a:txBody>
                  <a:tcPr anchor="ctr"/>
                </a:tc>
                <a:tc>
                  <a:txBody>
                    <a:bodyPr/>
                    <a:lstStyle/>
                    <a:p>
                      <a:pPr algn="ctr"/>
                      <a:r>
                        <a:rPr lang="en-US" sz="2400" dirty="0" smtClean="0"/>
                        <a:t>Nutrition</a:t>
                      </a:r>
                      <a:r>
                        <a:rPr lang="en-US" sz="2400" baseline="0" dirty="0" smtClean="0"/>
                        <a:t> Info</a:t>
                      </a:r>
                    </a:p>
                    <a:p>
                      <a:pPr algn="ctr"/>
                      <a:r>
                        <a:rPr lang="en-US" sz="2400" baseline="0" dirty="0" smtClean="0"/>
                        <a:t>(BECR)</a:t>
                      </a:r>
                      <a:endParaRPr lang="en-US" sz="2400" dirty="0"/>
                    </a:p>
                  </a:txBody>
                  <a:tcPr anchor="ctr"/>
                </a:tc>
              </a:tr>
              <a:tr h="3152364">
                <a:tc>
                  <a:txBody>
                    <a:bodyPr/>
                    <a:lstStyle/>
                    <a:p>
                      <a:pPr marL="285750" indent="-285750">
                        <a:buFont typeface="Arial" panose="020B0604020202020204" pitchFamily="34" charset="0"/>
                        <a:buChar char="•"/>
                      </a:pPr>
                      <a:r>
                        <a:rPr lang="en-US" sz="2400" dirty="0" smtClean="0"/>
                        <a:t>age</a:t>
                      </a:r>
                    </a:p>
                    <a:p>
                      <a:pPr marL="285750" indent="-285750">
                        <a:buFont typeface="Arial" panose="020B0604020202020204" pitchFamily="34" charset="0"/>
                        <a:buChar char="•"/>
                      </a:pPr>
                      <a:r>
                        <a:rPr lang="en-US" sz="2400" dirty="0" smtClean="0"/>
                        <a:t>sex</a:t>
                      </a:r>
                    </a:p>
                    <a:p>
                      <a:pPr marL="285750" indent="-285750">
                        <a:buFont typeface="Arial" panose="020B0604020202020204" pitchFamily="34" charset="0"/>
                        <a:buChar char="•"/>
                      </a:pPr>
                      <a:r>
                        <a:rPr lang="en-US" sz="2400" dirty="0" smtClean="0"/>
                        <a:t>race</a:t>
                      </a:r>
                    </a:p>
                    <a:p>
                      <a:pPr marL="285750" indent="-285750">
                        <a:buFont typeface="Arial" panose="020B0604020202020204" pitchFamily="34" charset="0"/>
                        <a:buChar char="•"/>
                      </a:pPr>
                      <a:r>
                        <a:rPr lang="en-US" sz="2400" dirty="0" smtClean="0"/>
                        <a:t>household</a:t>
                      </a:r>
                      <a:r>
                        <a:rPr lang="en-US" sz="2400" baseline="0" dirty="0" smtClean="0"/>
                        <a:t> info</a:t>
                      </a:r>
                    </a:p>
                    <a:p>
                      <a:pPr marL="742950" lvl="1" indent="-285750">
                        <a:buFont typeface="Arial" panose="020B0604020202020204" pitchFamily="34" charset="0"/>
                        <a:buChar char="•"/>
                      </a:pPr>
                      <a:r>
                        <a:rPr lang="en-US" sz="2400" dirty="0" smtClean="0"/>
                        <a:t>id</a:t>
                      </a:r>
                    </a:p>
                    <a:p>
                      <a:pPr marL="742950" lvl="1" indent="-285750">
                        <a:buFont typeface="Arial" panose="020B0604020202020204" pitchFamily="34" charset="0"/>
                        <a:buChar char="•"/>
                      </a:pPr>
                      <a:r>
                        <a:rPr lang="en-US" sz="2400" dirty="0" smtClean="0"/>
                        <a:t>size</a:t>
                      </a:r>
                    </a:p>
                    <a:p>
                      <a:pPr marL="742950" lvl="1" indent="-285750">
                        <a:buFont typeface="Arial" panose="020B0604020202020204" pitchFamily="34" charset="0"/>
                        <a:buChar char="•"/>
                      </a:pPr>
                      <a:r>
                        <a:rPr lang="en-US" sz="2400" dirty="0" smtClean="0"/>
                        <a:t>income</a:t>
                      </a:r>
                    </a:p>
                  </a:txBody>
                  <a:tcPr/>
                </a:tc>
                <a:tc>
                  <a:txBody>
                    <a:bodyPr/>
                    <a:lstStyle/>
                    <a:p>
                      <a:pPr marL="285750" indent="-285750">
                        <a:buFont typeface="Arial" panose="020B0604020202020204" pitchFamily="34" charset="0"/>
                        <a:buChar char="•"/>
                      </a:pPr>
                      <a:r>
                        <a:rPr lang="en-US" sz="2400" baseline="0" dirty="0" smtClean="0"/>
                        <a:t>weight / height</a:t>
                      </a:r>
                    </a:p>
                    <a:p>
                      <a:pPr marL="285750" indent="-285750">
                        <a:buFont typeface="Arial" panose="020B0604020202020204" pitchFamily="34" charset="0"/>
                        <a:buChar char="•"/>
                      </a:pPr>
                      <a:r>
                        <a:rPr lang="en-US" sz="2400" baseline="0" dirty="0" smtClean="0"/>
                        <a:t>medical conditions</a:t>
                      </a:r>
                    </a:p>
                    <a:p>
                      <a:pPr marL="742950" lvl="1" indent="-285750">
                        <a:buFont typeface="Arial" panose="020B0604020202020204" pitchFamily="34" charset="0"/>
                        <a:buChar char="•"/>
                      </a:pPr>
                      <a:r>
                        <a:rPr lang="en-US" sz="2400" baseline="0" dirty="0" smtClean="0"/>
                        <a:t>acne</a:t>
                      </a:r>
                    </a:p>
                    <a:p>
                      <a:pPr marL="742950" lvl="1" indent="-285750">
                        <a:buFont typeface="Arial" panose="020B0604020202020204" pitchFamily="34" charset="0"/>
                        <a:buChar char="•"/>
                      </a:pPr>
                      <a:r>
                        <a:rPr lang="en-US" sz="2400" baseline="0" dirty="0" smtClean="0"/>
                        <a:t>obesity</a:t>
                      </a:r>
                    </a:p>
                    <a:p>
                      <a:pPr marL="285750" lvl="0" indent="-285750">
                        <a:buFont typeface="Arial" panose="020B0604020202020204" pitchFamily="34" charset="0"/>
                        <a:buChar char="•"/>
                      </a:pPr>
                      <a:r>
                        <a:rPr lang="en-US" sz="2400" baseline="0" dirty="0" smtClean="0"/>
                        <a:t>lifestyle choices</a:t>
                      </a:r>
                    </a:p>
                    <a:p>
                      <a:pPr marL="742950" lvl="1" indent="-285750">
                        <a:buFont typeface="Arial" panose="020B0604020202020204" pitchFamily="34" charset="0"/>
                        <a:buChar char="•"/>
                      </a:pPr>
                      <a:r>
                        <a:rPr lang="en-US" sz="2400" baseline="0" dirty="0" smtClean="0"/>
                        <a:t>exercise</a:t>
                      </a:r>
                      <a:endParaRPr lang="en-US" sz="2400" dirty="0" smtClean="0"/>
                    </a:p>
                  </a:txBody>
                  <a:tcPr/>
                </a:tc>
                <a:tc>
                  <a:txBody>
                    <a:bodyPr/>
                    <a:lstStyle/>
                    <a:p>
                      <a:pPr marL="285750" indent="-285750">
                        <a:buFont typeface="Arial" panose="020B0604020202020204" pitchFamily="34" charset="0"/>
                        <a:buChar char="•"/>
                      </a:pPr>
                      <a:r>
                        <a:rPr lang="en-US" sz="2400" dirty="0" smtClean="0"/>
                        <a:t>date</a:t>
                      </a:r>
                    </a:p>
                    <a:p>
                      <a:pPr marL="285750" indent="-285750">
                        <a:buFont typeface="Arial" panose="020B0604020202020204" pitchFamily="34" charset="0"/>
                        <a:buChar char="•"/>
                      </a:pPr>
                      <a:r>
                        <a:rPr lang="en-US" sz="2400" dirty="0" err="1" smtClean="0"/>
                        <a:t>upc</a:t>
                      </a:r>
                      <a:endParaRPr lang="en-US" sz="2400" dirty="0" smtClean="0"/>
                    </a:p>
                    <a:p>
                      <a:pPr marL="285750" indent="-285750">
                        <a:buFont typeface="Arial" panose="020B0604020202020204" pitchFamily="34" charset="0"/>
                        <a:buChar char="•"/>
                      </a:pPr>
                      <a:r>
                        <a:rPr lang="en-US" sz="2400" dirty="0" smtClean="0"/>
                        <a:t>category</a:t>
                      </a:r>
                    </a:p>
                    <a:p>
                      <a:pPr marL="285750" indent="-285750">
                        <a:buFont typeface="Arial" panose="020B0604020202020204" pitchFamily="34" charset="0"/>
                        <a:buChar char="•"/>
                      </a:pPr>
                      <a:r>
                        <a:rPr lang="en-US" sz="2400" dirty="0" err="1" smtClean="0"/>
                        <a:t>oz</a:t>
                      </a:r>
                      <a:endParaRPr lang="en-US" sz="2400" dirty="0" smtClean="0"/>
                    </a:p>
                    <a:p>
                      <a:pPr marL="285750" indent="-285750">
                        <a:buFont typeface="Arial" panose="020B0604020202020204" pitchFamily="34" charset="0"/>
                        <a:buChar char="•"/>
                      </a:pPr>
                      <a:r>
                        <a:rPr lang="en-US" sz="2400" dirty="0" err="1" smtClean="0"/>
                        <a:t>floz</a:t>
                      </a:r>
                      <a:r>
                        <a:rPr lang="en-US" sz="2400" dirty="0" smtClean="0"/>
                        <a:t> </a:t>
                      </a:r>
                    </a:p>
                    <a:p>
                      <a:pPr marL="285750" indent="-285750">
                        <a:buFont typeface="Arial" panose="020B0604020202020204" pitchFamily="34" charset="0"/>
                        <a:buChar char="•"/>
                      </a:pPr>
                      <a:r>
                        <a:rPr lang="en-US" sz="2400" dirty="0" smtClean="0"/>
                        <a:t>quantity</a:t>
                      </a:r>
                    </a:p>
                  </a:txBody>
                  <a:tcPr/>
                </a:tc>
                <a:tc>
                  <a:txBody>
                    <a:bodyPr/>
                    <a:lstStyle/>
                    <a:p>
                      <a:pPr marL="285750" indent="-285750">
                        <a:buFont typeface="Arial" panose="020B0604020202020204" pitchFamily="34" charset="0"/>
                        <a:buChar char="•"/>
                      </a:pPr>
                      <a:r>
                        <a:rPr lang="en-US" sz="2400" dirty="0" smtClean="0"/>
                        <a:t>brands</a:t>
                      </a:r>
                    </a:p>
                    <a:p>
                      <a:pPr marL="285750" indent="-285750">
                        <a:buFont typeface="Arial" panose="020B0604020202020204" pitchFamily="34" charset="0"/>
                        <a:buChar char="•"/>
                      </a:pPr>
                      <a:r>
                        <a:rPr lang="en-US" sz="2400" dirty="0" smtClean="0"/>
                        <a:t>medical condition</a:t>
                      </a:r>
                    </a:p>
                    <a:p>
                      <a:pPr marL="285750" indent="-285750">
                        <a:buFont typeface="Arial" panose="020B0604020202020204" pitchFamily="34" charset="0"/>
                        <a:buChar char="•"/>
                      </a:pPr>
                      <a:r>
                        <a:rPr lang="en-US" sz="2400" dirty="0" smtClean="0"/>
                        <a:t>new/refill/sample</a:t>
                      </a:r>
                    </a:p>
                    <a:p>
                      <a:pPr marL="285750" indent="-285750">
                        <a:buFont typeface="Arial" panose="020B0604020202020204" pitchFamily="34" charset="0"/>
                        <a:buChar char="•"/>
                      </a:pPr>
                      <a:r>
                        <a:rPr lang="en-US" sz="2400" dirty="0" smtClean="0"/>
                        <a:t># days</a:t>
                      </a:r>
                    </a:p>
                    <a:p>
                      <a:pPr marL="285750" indent="-285750">
                        <a:buFont typeface="Arial" panose="020B0604020202020204" pitchFamily="34" charset="0"/>
                        <a:buChar char="•"/>
                      </a:pPr>
                      <a:r>
                        <a:rPr lang="en-US" sz="2400" dirty="0" smtClean="0"/>
                        <a:t>week</a:t>
                      </a:r>
                      <a:endParaRPr lang="en-US" sz="2400" dirty="0"/>
                    </a:p>
                  </a:txBody>
                  <a:tcPr/>
                </a:tc>
                <a:tc>
                  <a:txBody>
                    <a:bodyPr/>
                    <a:lstStyle/>
                    <a:p>
                      <a:pPr marL="285750" indent="-285750">
                        <a:buFont typeface="Arial" panose="020B0604020202020204" pitchFamily="34" charset="0"/>
                        <a:buChar char="•"/>
                      </a:pPr>
                      <a:r>
                        <a:rPr lang="en-US" sz="2400" dirty="0" smtClean="0"/>
                        <a:t>calories</a:t>
                      </a:r>
                    </a:p>
                    <a:p>
                      <a:pPr marL="285750" indent="-285750">
                        <a:buFont typeface="Arial" panose="020B0604020202020204" pitchFamily="34" charset="0"/>
                        <a:buChar char="•"/>
                      </a:pPr>
                      <a:r>
                        <a:rPr lang="en-US" sz="2400" dirty="0" smtClean="0"/>
                        <a:t>cholesterol</a:t>
                      </a:r>
                    </a:p>
                    <a:p>
                      <a:pPr marL="285750" indent="-285750">
                        <a:buFont typeface="Arial" panose="020B0604020202020204" pitchFamily="34" charset="0"/>
                        <a:buChar char="•"/>
                      </a:pPr>
                      <a:r>
                        <a:rPr lang="en-US" sz="2400" dirty="0" smtClean="0"/>
                        <a:t>fat</a:t>
                      </a:r>
                    </a:p>
                    <a:p>
                      <a:pPr marL="285750" indent="-285750">
                        <a:buFont typeface="Arial" panose="020B0604020202020204" pitchFamily="34" charset="0"/>
                        <a:buChar char="•"/>
                      </a:pPr>
                      <a:r>
                        <a:rPr lang="en-US" sz="2400" dirty="0" smtClean="0"/>
                        <a:t>sugar</a:t>
                      </a:r>
                    </a:p>
                    <a:p>
                      <a:pPr marL="285750" indent="-285750">
                        <a:buFont typeface="Arial" panose="020B0604020202020204" pitchFamily="34" charset="0"/>
                        <a:buChar char="•"/>
                      </a:pPr>
                      <a:r>
                        <a:rPr lang="en-US" sz="2400" dirty="0" smtClean="0"/>
                        <a:t>carbs</a:t>
                      </a:r>
                    </a:p>
                    <a:p>
                      <a:pPr marL="0" indent="0">
                        <a:buFont typeface="Arial" panose="020B0604020202020204" pitchFamily="34" charset="0"/>
                        <a:buNone/>
                      </a:pPr>
                      <a:endParaRPr lang="en-US" sz="2400" dirty="0"/>
                    </a:p>
                  </a:txBody>
                  <a:tcPr/>
                </a:tc>
              </a:tr>
            </a:tbl>
          </a:graphicData>
        </a:graphic>
      </p:graphicFrame>
      <p:sp>
        <p:nvSpPr>
          <p:cNvPr id="3" name="TextBox 2"/>
          <p:cNvSpPr txBox="1"/>
          <p:nvPr/>
        </p:nvSpPr>
        <p:spPr>
          <a:xfrm>
            <a:off x="259080" y="5821680"/>
            <a:ext cx="12058301" cy="830997"/>
          </a:xfrm>
          <a:prstGeom prst="rect">
            <a:avLst/>
          </a:prstGeom>
          <a:noFill/>
        </p:spPr>
        <p:txBody>
          <a:bodyPr wrap="none" rtlCol="0">
            <a:spAutoFit/>
          </a:bodyPr>
          <a:lstStyle/>
          <a:p>
            <a:r>
              <a:rPr lang="en-US" sz="2400" dirty="0" smtClean="0"/>
              <a:t>IRI: Information Resources, Incorporated</a:t>
            </a:r>
          </a:p>
          <a:p>
            <a:r>
              <a:rPr lang="en-US" sz="2400" dirty="0" smtClean="0"/>
              <a:t>BECR: The Duke-UNC USDA Center for Behavioral Economics and Healthy Food Choice Research</a:t>
            </a:r>
            <a:endParaRPr lang="en-US" sz="2400" dirty="0"/>
          </a:p>
        </p:txBody>
      </p:sp>
    </p:spTree>
    <p:extLst>
      <p:ext uri="{BB962C8B-B14F-4D97-AF65-F5344CB8AC3E}">
        <p14:creationId xmlns:p14="http://schemas.microsoft.com/office/powerpoint/2010/main" val="10853692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Demographic Info</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39144449"/>
              </p:ext>
            </p:extLst>
          </p:nvPr>
        </p:nvGraphicFramePr>
        <p:xfrm>
          <a:off x="646086" y="2126750"/>
          <a:ext cx="11014913" cy="3749040"/>
        </p:xfrm>
        <a:graphic>
          <a:graphicData uri="http://schemas.openxmlformats.org/drawingml/2006/table">
            <a:tbl>
              <a:tblPr firstRow="1" bandRow="1">
                <a:tableStyleId>{5C22544A-7EE6-4342-B048-85BDC9FD1C3A}</a:tableStyleId>
              </a:tblPr>
              <a:tblGrid>
                <a:gridCol w="1320907"/>
                <a:gridCol w="1226284"/>
                <a:gridCol w="1362539"/>
                <a:gridCol w="2820861"/>
                <a:gridCol w="1544106"/>
                <a:gridCol w="1435567"/>
                <a:gridCol w="1304649"/>
              </a:tblGrid>
              <a:tr h="600676">
                <a:tc>
                  <a:txBody>
                    <a:bodyPr/>
                    <a:lstStyle/>
                    <a:p>
                      <a:r>
                        <a:rPr lang="en-US" dirty="0" smtClean="0"/>
                        <a:t>Sex</a:t>
                      </a:r>
                      <a:endParaRPr lang="en-US" dirty="0"/>
                    </a:p>
                  </a:txBody>
                  <a:tcPr/>
                </a:tc>
                <a:tc>
                  <a:txBody>
                    <a:bodyPr/>
                    <a:lstStyle/>
                    <a:p>
                      <a:r>
                        <a:rPr lang="en-US" dirty="0" smtClean="0"/>
                        <a:t>Race</a:t>
                      </a:r>
                      <a:endParaRPr lang="en-US" dirty="0"/>
                    </a:p>
                  </a:txBody>
                  <a:tcPr/>
                </a:tc>
                <a:tc>
                  <a:txBody>
                    <a:bodyPr/>
                    <a:lstStyle/>
                    <a:p>
                      <a:r>
                        <a:rPr lang="en-US" dirty="0" smtClean="0"/>
                        <a:t>Age</a:t>
                      </a:r>
                      <a:endParaRPr lang="en-US" dirty="0"/>
                    </a:p>
                  </a:txBody>
                  <a:tcPr/>
                </a:tc>
                <a:tc>
                  <a:txBody>
                    <a:bodyPr/>
                    <a:lstStyle/>
                    <a:p>
                      <a:r>
                        <a:rPr lang="en-US" dirty="0" smtClean="0"/>
                        <a:t>Marital</a:t>
                      </a:r>
                      <a:endParaRPr lang="en-US" dirty="0"/>
                    </a:p>
                  </a:txBody>
                  <a:tcPr/>
                </a:tc>
                <a:tc>
                  <a:txBody>
                    <a:bodyPr/>
                    <a:lstStyle/>
                    <a:p>
                      <a:r>
                        <a:rPr lang="en-US" dirty="0" smtClean="0"/>
                        <a:t>Rent/Own</a:t>
                      </a:r>
                      <a:endParaRPr lang="en-US" dirty="0"/>
                    </a:p>
                  </a:txBody>
                  <a:tcPr/>
                </a:tc>
                <a:tc>
                  <a:txBody>
                    <a:bodyPr/>
                    <a:lstStyle/>
                    <a:p>
                      <a:r>
                        <a:rPr lang="en-US" dirty="0" smtClean="0"/>
                        <a:t>Region</a:t>
                      </a:r>
                      <a:endParaRPr lang="en-US" dirty="0"/>
                    </a:p>
                  </a:txBody>
                  <a:tcPr/>
                </a:tc>
                <a:tc>
                  <a:txBody>
                    <a:bodyPr/>
                    <a:lstStyle/>
                    <a:p>
                      <a:r>
                        <a:rPr lang="en-US" dirty="0" smtClean="0"/>
                        <a:t>Household Size</a:t>
                      </a:r>
                      <a:endParaRPr lang="en-US" dirty="0"/>
                    </a:p>
                  </a:txBody>
                  <a:tcPr/>
                </a:tc>
              </a:tr>
              <a:tr h="2564888">
                <a:tc>
                  <a:txBody>
                    <a:bodyPr/>
                    <a:lstStyle/>
                    <a:p>
                      <a:pPr marL="285750" indent="-285750">
                        <a:buFont typeface="Arial" panose="020B0604020202020204" pitchFamily="34" charset="0"/>
                        <a:buChar char="•"/>
                      </a:pPr>
                      <a:r>
                        <a:rPr lang="en-US" dirty="0" smtClean="0">
                          <a:solidFill>
                            <a:srgbClr val="FF0000"/>
                          </a:solidFill>
                        </a:rPr>
                        <a:t>Female</a:t>
                      </a:r>
                      <a:r>
                        <a:rPr lang="en-US" baseline="0" dirty="0" smtClean="0">
                          <a:solidFill>
                            <a:srgbClr val="FF0000"/>
                          </a:solidFill>
                        </a:rPr>
                        <a:t> </a:t>
                      </a:r>
                      <a:r>
                        <a:rPr lang="en-US" dirty="0" smtClean="0">
                          <a:solidFill>
                            <a:srgbClr val="FF0000"/>
                          </a:solidFill>
                        </a:rPr>
                        <a:t>69%</a:t>
                      </a:r>
                    </a:p>
                    <a:p>
                      <a:pPr marL="0" indent="0">
                        <a:buFont typeface="Arial" panose="020B0604020202020204" pitchFamily="34" charset="0"/>
                        <a:buNone/>
                      </a:pPr>
                      <a:endParaRPr lang="en-US" dirty="0" smtClean="0"/>
                    </a:p>
                    <a:p>
                      <a:pPr marL="285750" indent="-285750">
                        <a:buFont typeface="Arial" panose="020B0604020202020204" pitchFamily="34" charset="0"/>
                        <a:buChar char="•"/>
                      </a:pPr>
                      <a:r>
                        <a:rPr lang="en-US" dirty="0" smtClean="0"/>
                        <a:t>Male 31%</a:t>
                      </a:r>
                    </a:p>
                    <a:p>
                      <a:pPr marL="285750" indent="-285750">
                        <a:buFont typeface="Arial" panose="020B0604020202020204" pitchFamily="34" charset="0"/>
                        <a:buChar char="•"/>
                      </a:pPr>
                      <a:endParaRPr lang="en-US" dirty="0"/>
                    </a:p>
                  </a:txBody>
                  <a:tcPr/>
                </a:tc>
                <a:tc>
                  <a:txBody>
                    <a:bodyPr/>
                    <a:lstStyle/>
                    <a:p>
                      <a:pPr marL="285750" indent="-285750">
                        <a:buFont typeface="Arial" panose="020B0604020202020204" pitchFamily="34" charset="0"/>
                        <a:buChar char="•"/>
                      </a:pPr>
                      <a:r>
                        <a:rPr lang="en-US" dirty="0" smtClean="0"/>
                        <a:t>White</a:t>
                      </a:r>
                      <a:r>
                        <a:rPr lang="en-US" baseline="0" dirty="0" smtClean="0"/>
                        <a:t> 90%</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Black 9%</a:t>
                      </a:r>
                    </a:p>
                    <a:p>
                      <a:pPr marL="0" indent="0">
                        <a:buFont typeface="Arial" panose="020B0604020202020204" pitchFamily="34" charset="0"/>
                        <a:buNone/>
                      </a:pPr>
                      <a:endParaRPr lang="en-US" dirty="0" smtClean="0"/>
                    </a:p>
                    <a:p>
                      <a:pPr marL="285750" indent="-285750">
                        <a:buFont typeface="Arial" panose="020B0604020202020204" pitchFamily="34" charset="0"/>
                        <a:buChar char="•"/>
                      </a:pPr>
                      <a:r>
                        <a:rPr lang="en-US" dirty="0" smtClean="0"/>
                        <a:t>Other  1%</a:t>
                      </a:r>
                      <a:endParaRPr lang="en-US" dirty="0"/>
                    </a:p>
                  </a:txBody>
                  <a:tcPr/>
                </a:tc>
                <a:tc>
                  <a:txBody>
                    <a:bodyPr/>
                    <a:lstStyle/>
                    <a:p>
                      <a:pPr marL="285750" indent="-285750">
                        <a:buFont typeface="Arial" panose="020B0604020202020204" pitchFamily="34" charset="0"/>
                        <a:buChar char="•"/>
                      </a:pPr>
                      <a:r>
                        <a:rPr lang="en-US" dirty="0" smtClean="0">
                          <a:solidFill>
                            <a:srgbClr val="FF0000"/>
                          </a:solidFill>
                        </a:rPr>
                        <a:t>&lt;50       16%</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50-59       40%</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60-69       30%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70+       15%</a:t>
                      </a:r>
                    </a:p>
                  </a:txBody>
                  <a:tcPr/>
                </a:tc>
                <a:tc>
                  <a:txBody>
                    <a:bodyPr/>
                    <a:lstStyle/>
                    <a:p>
                      <a:pPr marL="285750" indent="-285750">
                        <a:buFont typeface="Arial" panose="020B0604020202020204" pitchFamily="34" charset="0"/>
                        <a:buChar char="•"/>
                      </a:pPr>
                      <a:r>
                        <a:rPr lang="en-US" dirty="0" smtClean="0"/>
                        <a:t>Married   2%</a:t>
                      </a:r>
                    </a:p>
                    <a:p>
                      <a:pPr marL="0" indent="0">
                        <a:buFont typeface="Arial" panose="020B0604020202020204" pitchFamily="34" charset="0"/>
                        <a:buNone/>
                      </a:pPr>
                      <a:endParaRPr lang="en-US" dirty="0" smtClean="0"/>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Divorced/Separated 43%</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p>
                      <a:pPr marL="285750" indent="-285750">
                        <a:buFont typeface="Arial" panose="020B0604020202020204" pitchFamily="34" charset="0"/>
                        <a:buChar char="•"/>
                      </a:pPr>
                      <a:r>
                        <a:rPr lang="en-US" dirty="0" smtClean="0"/>
                        <a:t>Single     38%</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Widowed   18%</a:t>
                      </a:r>
                    </a:p>
                  </a:txBody>
                  <a:tcPr/>
                </a:tc>
                <a:tc>
                  <a:txBody>
                    <a:bodyPr/>
                    <a:lstStyle/>
                    <a:p>
                      <a:pPr marL="285750" indent="-285750">
                        <a:buFont typeface="Arial" panose="020B0604020202020204" pitchFamily="34" charset="0"/>
                        <a:buChar char="•"/>
                      </a:pPr>
                      <a:r>
                        <a:rPr lang="en-US" dirty="0" smtClean="0"/>
                        <a:t>Owner   65%</a:t>
                      </a:r>
                    </a:p>
                    <a:p>
                      <a:pPr marL="0" indent="0">
                        <a:buFont typeface="Arial" panose="020B0604020202020204" pitchFamily="34" charset="0"/>
                        <a:buNone/>
                      </a:pPr>
                      <a:endParaRPr lang="en-US" dirty="0" smtClean="0"/>
                    </a:p>
                    <a:p>
                      <a:pPr marL="285750" indent="-285750">
                        <a:buFont typeface="Arial" panose="020B0604020202020204" pitchFamily="34" charset="0"/>
                        <a:buChar char="•"/>
                      </a:pPr>
                      <a:r>
                        <a:rPr lang="en-US" dirty="0" smtClean="0"/>
                        <a:t>Renter   31%</a:t>
                      </a:r>
                    </a:p>
                    <a:p>
                      <a:pPr marL="0" indent="0">
                        <a:buFont typeface="Arial" panose="020B0604020202020204" pitchFamily="34" charset="0"/>
                        <a:buNone/>
                      </a:pPr>
                      <a:endParaRPr lang="en-US" dirty="0" smtClean="0"/>
                    </a:p>
                    <a:p>
                      <a:pPr marL="285750" indent="-285750">
                        <a:buFont typeface="Arial" panose="020B0604020202020204" pitchFamily="34" charset="0"/>
                        <a:buChar char="•"/>
                      </a:pPr>
                      <a:r>
                        <a:rPr lang="en-US" dirty="0" smtClean="0"/>
                        <a:t>Other   4%</a:t>
                      </a:r>
                      <a:endParaRPr lang="en-US" dirty="0"/>
                    </a:p>
                  </a:txBody>
                  <a:tcPr/>
                </a:tc>
                <a:tc>
                  <a:txBody>
                    <a:bodyPr/>
                    <a:lstStyle/>
                    <a:p>
                      <a:pPr marL="285750" indent="-285750">
                        <a:buFont typeface="Arial" panose="020B0604020202020204" pitchFamily="34" charset="0"/>
                        <a:buChar char="•"/>
                      </a:pPr>
                      <a:r>
                        <a:rPr lang="en-US" dirty="0" smtClean="0"/>
                        <a:t>South   39%</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Northeast</a:t>
                      </a:r>
                      <a:r>
                        <a:rPr lang="en-US" baseline="0" dirty="0" smtClean="0"/>
                        <a:t> 26%</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Midwest</a:t>
                      </a:r>
                      <a:r>
                        <a:rPr lang="en-US" baseline="0" dirty="0" smtClean="0"/>
                        <a:t> 22%</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West        14%</a:t>
                      </a:r>
                    </a:p>
                  </a:txBody>
                  <a:tcPr/>
                </a:tc>
                <a:tc>
                  <a:txBody>
                    <a:bodyPr/>
                    <a:lstStyle/>
                    <a:p>
                      <a:pPr marL="285750" indent="-285750">
                        <a:buFont typeface="Arial" panose="020B0604020202020204" pitchFamily="34" charset="0"/>
                        <a:buChar char="•"/>
                      </a:pPr>
                      <a:r>
                        <a:rPr lang="en-US" dirty="0" smtClean="0"/>
                        <a:t>1</a:t>
                      </a:r>
                    </a:p>
                    <a:p>
                      <a:pPr marL="0" indent="0">
                        <a:buFont typeface="Arial" panose="020B0604020202020204" pitchFamily="34" charset="0"/>
                        <a:buNone/>
                      </a:pPr>
                      <a:r>
                        <a:rPr lang="en-US" dirty="0" smtClean="0"/>
                        <a:t>      100%</a:t>
                      </a:r>
                    </a:p>
                  </a:txBody>
                  <a:tcPr>
                    <a:lnR w="3175" cap="flat" cmpd="sng" algn="ctr">
                      <a:solidFill>
                        <a:schemeClr val="accent1">
                          <a:lumMod val="40000"/>
                          <a:lumOff val="60000"/>
                        </a:schemeClr>
                      </a:solidFill>
                      <a:prstDash val="solid"/>
                      <a:round/>
                      <a:headEnd type="none" w="med" len="med"/>
                      <a:tailEnd type="none" w="med" len="med"/>
                    </a:lnR>
                  </a:tcPr>
                </a:tc>
              </a:tr>
            </a:tbl>
          </a:graphicData>
        </a:graphic>
      </p:graphicFrame>
    </p:spTree>
    <p:extLst>
      <p:ext uri="{BB962C8B-B14F-4D97-AF65-F5344CB8AC3E}">
        <p14:creationId xmlns:p14="http://schemas.microsoft.com/office/powerpoint/2010/main" val="41240868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Demographic </a:t>
            </a:r>
            <a:r>
              <a:rPr lang="en-US" dirty="0" smtClean="0"/>
              <a:t>Info (cont.)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90334389"/>
              </p:ext>
            </p:extLst>
          </p:nvPr>
        </p:nvGraphicFramePr>
        <p:xfrm>
          <a:off x="1314719" y="1465017"/>
          <a:ext cx="8705045" cy="4389120"/>
        </p:xfrm>
        <a:graphic>
          <a:graphicData uri="http://schemas.openxmlformats.org/drawingml/2006/table">
            <a:tbl>
              <a:tblPr firstRow="1" bandRow="1">
                <a:tableStyleId>{5C22544A-7EE6-4342-B048-85BDC9FD1C3A}</a:tableStyleId>
              </a:tblPr>
              <a:tblGrid>
                <a:gridCol w="684000"/>
                <a:gridCol w="1272515"/>
                <a:gridCol w="1249251"/>
                <a:gridCol w="1210614"/>
                <a:gridCol w="1249251"/>
                <a:gridCol w="1210614"/>
                <a:gridCol w="1828800"/>
              </a:tblGrid>
              <a:tr h="611982">
                <a:tc>
                  <a:txBody>
                    <a:bodyPr/>
                    <a:lstStyle/>
                    <a:p>
                      <a:r>
                        <a:rPr lang="en-US" sz="1800" dirty="0" smtClean="0"/>
                        <a:t>Education</a:t>
                      </a:r>
                      <a:endParaRPr lang="en-US" sz="1800" dirty="0"/>
                    </a:p>
                  </a:txBody>
                  <a:tcPr vert="vert270"/>
                </a:tc>
                <a:tc gridSpan="6">
                  <a:txBody>
                    <a:bodyPr/>
                    <a:lstStyle/>
                    <a:p>
                      <a:pPr marL="285750" indent="-285750">
                        <a:buFont typeface="Arial" panose="020B0604020202020204" pitchFamily="34" charset="0"/>
                        <a:buChar char="•"/>
                      </a:pPr>
                      <a:r>
                        <a:rPr lang="en-US" sz="1800" b="0" dirty="0" smtClean="0">
                          <a:solidFill>
                            <a:schemeClr val="tx1"/>
                          </a:solidFill>
                        </a:rPr>
                        <a:t>Grade School </a:t>
                      </a:r>
                      <a:r>
                        <a:rPr lang="en-US" sz="1800" b="0" baseline="0" dirty="0" smtClean="0">
                          <a:solidFill>
                            <a:schemeClr val="tx1"/>
                          </a:solidFill>
                        </a:rPr>
                        <a:t>                                 </a:t>
                      </a:r>
                      <a:r>
                        <a:rPr lang="en-US" sz="1800" b="0" dirty="0" smtClean="0">
                          <a:solidFill>
                            <a:schemeClr val="tx1"/>
                          </a:solidFill>
                        </a:rPr>
                        <a:t>0% </a:t>
                      </a:r>
                    </a:p>
                    <a:p>
                      <a:pPr marL="285750" indent="-285750">
                        <a:buFont typeface="Arial" panose="020B0604020202020204" pitchFamily="34" charset="0"/>
                        <a:buChar char="•"/>
                      </a:pPr>
                      <a:r>
                        <a:rPr lang="en-US" sz="1800" b="0" dirty="0" smtClean="0">
                          <a:solidFill>
                            <a:schemeClr val="tx1"/>
                          </a:solidFill>
                        </a:rPr>
                        <a:t>Some High School                         </a:t>
                      </a:r>
                      <a:r>
                        <a:rPr lang="en-US" sz="1800" b="0" baseline="0" dirty="0" smtClean="0">
                          <a:solidFill>
                            <a:schemeClr val="tx1"/>
                          </a:solidFill>
                        </a:rPr>
                        <a:t> </a:t>
                      </a:r>
                      <a:r>
                        <a:rPr lang="en-US" sz="1800" b="0" dirty="0" smtClean="0">
                          <a:solidFill>
                            <a:schemeClr val="tx1"/>
                          </a:solidFill>
                        </a:rPr>
                        <a:t>2% </a:t>
                      </a:r>
                    </a:p>
                    <a:p>
                      <a:pPr marL="285750" indent="-285750">
                        <a:buFont typeface="Arial" panose="020B0604020202020204" pitchFamily="34" charset="0"/>
                        <a:buChar char="•"/>
                      </a:pPr>
                      <a:r>
                        <a:rPr lang="en-US" sz="1800" b="0" dirty="0" smtClean="0">
                          <a:solidFill>
                            <a:schemeClr val="tx1"/>
                          </a:solidFill>
                        </a:rPr>
                        <a:t> Graduated High School              17% </a:t>
                      </a:r>
                    </a:p>
                    <a:p>
                      <a:pPr marL="285750" indent="-285750">
                        <a:buFont typeface="Arial" panose="020B0604020202020204" pitchFamily="34" charset="0"/>
                        <a:buChar char="•"/>
                      </a:pPr>
                      <a:r>
                        <a:rPr lang="en-US" sz="1800" b="0" dirty="0" smtClean="0">
                          <a:solidFill>
                            <a:schemeClr val="tx1"/>
                          </a:solidFill>
                        </a:rPr>
                        <a:t>Some College                                38% </a:t>
                      </a:r>
                    </a:p>
                    <a:p>
                      <a:pPr marL="285750" indent="-285750">
                        <a:buFont typeface="Arial" panose="020B0604020202020204" pitchFamily="34" charset="0"/>
                        <a:buChar char="•"/>
                      </a:pPr>
                      <a:r>
                        <a:rPr lang="en-US" sz="1800" b="0" dirty="0" smtClean="0">
                          <a:solidFill>
                            <a:schemeClr val="tx1"/>
                          </a:solidFill>
                        </a:rPr>
                        <a:t>Graduated College                       32%</a:t>
                      </a:r>
                    </a:p>
                    <a:p>
                      <a:pPr marL="285750" indent="-285750">
                        <a:buFont typeface="Arial" panose="020B0604020202020204" pitchFamily="34" charset="0"/>
                        <a:buChar char="•"/>
                      </a:pPr>
                      <a:r>
                        <a:rPr lang="en-US" sz="1800" b="0" dirty="0" smtClean="0">
                          <a:solidFill>
                            <a:schemeClr val="tx1"/>
                          </a:solidFill>
                        </a:rPr>
                        <a:t>Post Graduate School </a:t>
                      </a:r>
                      <a:r>
                        <a:rPr lang="en-US" sz="1800" b="0" baseline="0" dirty="0" smtClean="0">
                          <a:solidFill>
                            <a:schemeClr val="tx1"/>
                          </a:solidFill>
                        </a:rPr>
                        <a:t>                 </a:t>
                      </a:r>
                      <a:r>
                        <a:rPr lang="en-US" sz="1800" b="0" dirty="0" smtClean="0">
                          <a:solidFill>
                            <a:schemeClr val="tx1"/>
                          </a:solidFill>
                        </a:rPr>
                        <a:t>12%</a:t>
                      </a:r>
                    </a:p>
                    <a:p>
                      <a:pPr marL="285750" indent="-285750">
                        <a:buFont typeface="Arial" panose="020B0604020202020204" pitchFamily="34" charset="0"/>
                        <a:buChar char="•"/>
                      </a:pPr>
                      <a:r>
                        <a:rPr lang="en-US" sz="1800" b="0" dirty="0" smtClean="0">
                          <a:solidFill>
                            <a:schemeClr val="tx1"/>
                          </a:solidFill>
                        </a:rPr>
                        <a:t>No Household Head Present  </a:t>
                      </a:r>
                      <a:r>
                        <a:rPr lang="en-US" sz="1800" b="0" baseline="0" dirty="0" smtClean="0">
                          <a:solidFill>
                            <a:schemeClr val="tx1"/>
                          </a:solidFill>
                        </a:rPr>
                        <a:t>      </a:t>
                      </a:r>
                      <a:r>
                        <a:rPr lang="en-US" sz="1800" b="0" dirty="0" smtClean="0">
                          <a:solidFill>
                            <a:schemeClr val="tx1"/>
                          </a:solidFill>
                        </a:rPr>
                        <a:t>0%</a:t>
                      </a:r>
                    </a:p>
                  </a:txBody>
                  <a:tcPr>
                    <a:solidFill>
                      <a:srgbClr val="D2DEE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850604">
                <a:tc rowSpan="2">
                  <a:txBody>
                    <a:bodyPr/>
                    <a:lstStyle/>
                    <a:p>
                      <a:pPr marL="0" indent="0">
                        <a:buFont typeface="Arial" panose="020B0604020202020204" pitchFamily="34" charset="0"/>
                        <a:buNone/>
                      </a:pPr>
                      <a:r>
                        <a:rPr lang="en-US" sz="1800" b="1" dirty="0" smtClean="0">
                          <a:solidFill>
                            <a:schemeClr val="bg1"/>
                          </a:solidFill>
                        </a:rPr>
                        <a:t>Household Income </a:t>
                      </a:r>
                    </a:p>
                    <a:p>
                      <a:pPr marL="0" indent="0">
                        <a:buFont typeface="Arial" panose="020B0604020202020204" pitchFamily="34" charset="0"/>
                        <a:buNone/>
                      </a:pPr>
                      <a:r>
                        <a:rPr lang="en-US" sz="1800" b="1" dirty="0" smtClean="0">
                          <a:solidFill>
                            <a:schemeClr val="bg1"/>
                          </a:solidFill>
                        </a:rPr>
                        <a:t>(per</a:t>
                      </a:r>
                      <a:r>
                        <a:rPr lang="en-US" sz="1800" b="1" baseline="0" dirty="0" smtClean="0">
                          <a:solidFill>
                            <a:schemeClr val="bg1"/>
                          </a:solidFill>
                        </a:rPr>
                        <a:t> </a:t>
                      </a:r>
                      <a:r>
                        <a:rPr lang="en-US" sz="1800" b="1" baseline="0" dirty="0" err="1" smtClean="0">
                          <a:solidFill>
                            <a:schemeClr val="bg1"/>
                          </a:solidFill>
                        </a:rPr>
                        <a:t>yr</a:t>
                      </a:r>
                      <a:r>
                        <a:rPr lang="en-US" sz="1800" b="1" baseline="0" dirty="0" smtClean="0">
                          <a:solidFill>
                            <a:schemeClr val="bg1"/>
                          </a:solidFill>
                        </a:rPr>
                        <a:t>)</a:t>
                      </a:r>
                      <a:endParaRPr lang="en-US" sz="1800" b="1" dirty="0" smtClean="0">
                        <a:solidFill>
                          <a:schemeClr val="bg1"/>
                        </a:solidFill>
                      </a:endParaRPr>
                    </a:p>
                  </a:txBody>
                  <a:tcPr vert="vert270">
                    <a:solidFill>
                      <a:schemeClr val="accent1"/>
                    </a:solidFill>
                  </a:tcPr>
                </a:tc>
                <a:tc>
                  <a:txBody>
                    <a:bodyPr/>
                    <a:lstStyle/>
                    <a:p>
                      <a:pPr marL="171450" indent="-171450">
                        <a:buFont typeface="Arial" panose="020B0604020202020204" pitchFamily="34" charset="0"/>
                        <a:buChar char="•"/>
                      </a:pPr>
                      <a:r>
                        <a:rPr lang="it-IT" sz="1800" dirty="0" smtClean="0"/>
                        <a:t>$00,000-$9,999 </a:t>
                      </a:r>
                      <a:r>
                        <a:rPr lang="it-IT" sz="1800" baseline="0" dirty="0" smtClean="0"/>
                        <a:t> </a:t>
                      </a:r>
                    </a:p>
                    <a:p>
                      <a:pPr marL="171450" indent="-171450">
                        <a:buFont typeface="Arial" panose="020B0604020202020204" pitchFamily="34" charset="0"/>
                        <a:buChar char="•"/>
                      </a:pPr>
                      <a:endParaRPr lang="it-IT" sz="1800" dirty="0" smtClean="0"/>
                    </a:p>
                    <a:p>
                      <a:pPr marL="171450" indent="-171450">
                        <a:buFont typeface="Arial" panose="020B0604020202020204" pitchFamily="34" charset="0"/>
                        <a:buChar char="•"/>
                      </a:pPr>
                      <a:r>
                        <a:rPr lang="it-IT" sz="1800" dirty="0" smtClean="0">
                          <a:solidFill>
                            <a:srgbClr val="FF0000"/>
                          </a:solidFill>
                        </a:rPr>
                        <a:t>6%</a:t>
                      </a:r>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sz="1800" dirty="0" smtClean="0"/>
                        <a:t>$10,000-$11,999 </a:t>
                      </a:r>
                      <a:r>
                        <a:rPr lang="it-IT" sz="1800" baseline="0" dirty="0" smtClean="0"/>
                        <a:t>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sz="180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sz="1800" dirty="0" smtClean="0">
                          <a:solidFill>
                            <a:srgbClr val="FF0000"/>
                          </a:solidFill>
                        </a:rPr>
                        <a:t>5%</a:t>
                      </a:r>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sz="1800" dirty="0" smtClean="0"/>
                        <a:t>$12,000-$14,999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sz="180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sz="1800" dirty="0" smtClean="0"/>
                        <a:t>9% </a:t>
                      </a:r>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sz="1800" dirty="0" smtClean="0"/>
                        <a:t>$15,000-$19,999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sz="180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sz="1800" dirty="0" smtClean="0"/>
                        <a:t>13% </a:t>
                      </a:r>
                    </a:p>
                  </a:txBody>
                  <a:tcPr/>
                </a:tc>
                <a:tc>
                  <a:txBody>
                    <a:bodyPr/>
                    <a:lstStyle/>
                    <a:p>
                      <a:pPr marL="171450" indent="-171450">
                        <a:buFont typeface="Arial" panose="020B0604020202020204" pitchFamily="34" charset="0"/>
                        <a:buChar char="•"/>
                      </a:pPr>
                      <a:r>
                        <a:rPr lang="it-IT" sz="1800" dirty="0" smtClean="0"/>
                        <a:t>$20,000-$24,999</a:t>
                      </a:r>
                    </a:p>
                    <a:p>
                      <a:pPr marL="171450" indent="-171450">
                        <a:buFont typeface="Arial" panose="020B0604020202020204" pitchFamily="34" charset="0"/>
                        <a:buChar char="•"/>
                      </a:pPr>
                      <a:endParaRPr lang="it-IT" sz="1800" baseline="0" dirty="0" smtClean="0"/>
                    </a:p>
                    <a:p>
                      <a:pPr marL="171450" indent="-171450">
                        <a:buFont typeface="Arial" panose="020B0604020202020204" pitchFamily="34" charset="0"/>
                        <a:buChar char="•"/>
                      </a:pPr>
                      <a:r>
                        <a:rPr lang="it-IT" sz="1800" dirty="0" smtClean="0"/>
                        <a:t>11%</a:t>
                      </a:r>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sz="1800" dirty="0" smtClean="0"/>
                        <a:t>$25,000-$34,999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sz="180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sz="1800" dirty="0" smtClean="0"/>
                        <a:t>17%</a:t>
                      </a:r>
                    </a:p>
                  </a:txBody>
                  <a:tcPr/>
                </a:tc>
              </a:tr>
              <a:tr h="1188720">
                <a:tc vMerge="1">
                  <a:txBody>
                    <a:bodyPr/>
                    <a:lstStyle/>
                    <a:p>
                      <a:endParaRPr lang="en-US"/>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sz="1800" dirty="0" smtClean="0"/>
                        <a:t>$35,000-$44,999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sz="180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sz="1800" dirty="0" smtClean="0"/>
                        <a:t>9%</a:t>
                      </a:r>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sz="1800" dirty="0" smtClean="0"/>
                        <a:t> $45,000-$49,999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sz="180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sz="1800" dirty="0" smtClean="0"/>
                        <a:t>7%</a:t>
                      </a:r>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sz="1800" dirty="0" smtClean="0"/>
                        <a:t>$50,000-$59,999</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sz="180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sz="1800" dirty="0" smtClean="0"/>
                        <a:t> 10%</a:t>
                      </a:r>
                    </a:p>
                  </a:txBody>
                  <a:tcPr/>
                </a:tc>
                <a:tc>
                  <a:txBody>
                    <a:bodyPr/>
                    <a:lstStyle/>
                    <a:p>
                      <a:pPr marL="171450" indent="-171450">
                        <a:buFont typeface="Arial" panose="020B0604020202020204" pitchFamily="34" charset="0"/>
                        <a:buChar char="•"/>
                      </a:pPr>
                      <a:r>
                        <a:rPr lang="it-IT" sz="1800" dirty="0" smtClean="0"/>
                        <a:t>$60,000-$69,999 </a:t>
                      </a:r>
                    </a:p>
                    <a:p>
                      <a:pPr marL="171450" indent="-171450">
                        <a:buFont typeface="Arial" panose="020B0604020202020204" pitchFamily="34" charset="0"/>
                        <a:buChar char="•"/>
                      </a:pPr>
                      <a:endParaRPr lang="it-IT" sz="1800" dirty="0" smtClean="0"/>
                    </a:p>
                    <a:p>
                      <a:pPr marL="171450" indent="-171450">
                        <a:buFont typeface="Arial" panose="020B0604020202020204" pitchFamily="34" charset="0"/>
                        <a:buChar char="•"/>
                      </a:pPr>
                      <a:r>
                        <a:rPr lang="it-IT" sz="1800" dirty="0" smtClean="0"/>
                        <a:t>5%</a:t>
                      </a:r>
                    </a:p>
                  </a:txBody>
                  <a:tcPr/>
                </a:tc>
                <a:tc>
                  <a:txBody>
                    <a:bodyPr/>
                    <a:lstStyle/>
                    <a:p>
                      <a:pPr marL="171450" indent="-171450">
                        <a:buFont typeface="Arial" panose="020B0604020202020204" pitchFamily="34" charset="0"/>
                        <a:buChar char="•"/>
                      </a:pPr>
                      <a:r>
                        <a:rPr lang="it-IT" sz="1800" dirty="0" smtClean="0"/>
                        <a:t>$70,000-$99,999</a:t>
                      </a:r>
                    </a:p>
                    <a:p>
                      <a:pPr marL="171450" indent="-171450">
                        <a:buFont typeface="Arial" panose="020B0604020202020204" pitchFamily="34" charset="0"/>
                        <a:buChar char="•"/>
                      </a:pPr>
                      <a:endParaRPr lang="it-IT" sz="1800" dirty="0" smtClean="0"/>
                    </a:p>
                    <a:p>
                      <a:pPr marL="171450" indent="-171450">
                        <a:buFont typeface="Arial" panose="020B0604020202020204" pitchFamily="34" charset="0"/>
                        <a:buChar char="•"/>
                      </a:pPr>
                      <a:r>
                        <a:rPr lang="it-IT" sz="1800" dirty="0" smtClean="0"/>
                        <a:t> 7%</a:t>
                      </a:r>
                    </a:p>
                  </a:txBody>
                  <a:tcPr/>
                </a:tc>
                <a:tc>
                  <a:txBody>
                    <a:bodyPr/>
                    <a:lstStyle/>
                    <a:p>
                      <a:pPr marL="171450" indent="-171450">
                        <a:buFont typeface="Arial" panose="020B0604020202020204" pitchFamily="34" charset="0"/>
                        <a:buChar char="•"/>
                      </a:pPr>
                      <a:r>
                        <a:rPr lang="it-IT" sz="1800" dirty="0" smtClean="0"/>
                        <a:t> $100,000+ </a:t>
                      </a:r>
                    </a:p>
                    <a:p>
                      <a:pPr marL="171450" indent="-171450">
                        <a:buFont typeface="Arial" panose="020B0604020202020204" pitchFamily="34" charset="0"/>
                        <a:buChar char="•"/>
                      </a:pPr>
                      <a:endParaRPr lang="it-IT" sz="1800" dirty="0" smtClean="0"/>
                    </a:p>
                    <a:p>
                      <a:pPr marL="171450" indent="-171450">
                        <a:buFont typeface="Arial" panose="020B0604020202020204" pitchFamily="34" charset="0"/>
                        <a:buChar char="•"/>
                      </a:pPr>
                      <a:endParaRPr lang="it-IT" sz="1800" dirty="0" smtClean="0"/>
                    </a:p>
                    <a:p>
                      <a:pPr marL="171450" indent="-171450">
                        <a:buFont typeface="Arial" panose="020B0604020202020204" pitchFamily="34" charset="0"/>
                        <a:buChar char="•"/>
                      </a:pPr>
                      <a:r>
                        <a:rPr lang="it-IT" sz="1800" dirty="0" smtClean="0"/>
                        <a:t>2%</a:t>
                      </a:r>
                      <a:endParaRPr lang="en-US" sz="1800" dirty="0"/>
                    </a:p>
                  </a:txBody>
                  <a:tcPr/>
                </a:tc>
              </a:tr>
            </a:tbl>
          </a:graphicData>
        </a:graphic>
      </p:graphicFrame>
    </p:spTree>
    <p:extLst>
      <p:ext uri="{BB962C8B-B14F-4D97-AF65-F5344CB8AC3E}">
        <p14:creationId xmlns:p14="http://schemas.microsoft.com/office/powerpoint/2010/main" val="38473103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6705" y="288924"/>
            <a:ext cx="9601200" cy="1325563"/>
          </a:xfrm>
        </p:spPr>
        <p:txBody>
          <a:bodyPr/>
          <a:lstStyle/>
          <a:p>
            <a:pPr algn="ctr"/>
            <a:r>
              <a:rPr lang="en-US" dirty="0" smtClean="0"/>
              <a:t>Carbohydrates over </a:t>
            </a:r>
            <a:r>
              <a:rPr lang="en-US" dirty="0"/>
              <a:t>time </a:t>
            </a:r>
            <a:r>
              <a:rPr lang="en-US" dirty="0" smtClean="0"/>
              <a:t/>
            </a:r>
            <a:br>
              <a:rPr lang="en-US" dirty="0" smtClean="0"/>
            </a:br>
            <a:r>
              <a:rPr lang="en-US" dirty="0" smtClean="0"/>
              <a:t>(</a:t>
            </a:r>
            <a:r>
              <a:rPr lang="en-US" dirty="0"/>
              <a:t>control vs. full sample)</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34152"/>
          <a:stretch/>
        </p:blipFill>
        <p:spPr>
          <a:xfrm>
            <a:off x="510714" y="1614487"/>
            <a:ext cx="11053181" cy="4711884"/>
          </a:xfrm>
          <a:prstGeom prst="rect">
            <a:avLst/>
          </a:prstGeom>
        </p:spPr>
      </p:pic>
      <p:sp>
        <p:nvSpPr>
          <p:cNvPr id="3" name="矩形 2"/>
          <p:cNvSpPr/>
          <p:nvPr/>
        </p:nvSpPr>
        <p:spPr>
          <a:xfrm>
            <a:off x="206740" y="6326371"/>
            <a:ext cx="1592103" cy="369332"/>
          </a:xfrm>
          <a:prstGeom prst="rect">
            <a:avLst/>
          </a:prstGeom>
        </p:spPr>
        <p:txBody>
          <a:bodyPr wrap="none">
            <a:spAutoFit/>
          </a:bodyPr>
          <a:lstStyle/>
          <a:p>
            <a:r>
              <a:rPr lang="en-US" dirty="0" smtClean="0"/>
              <a:t>752 </a:t>
            </a:r>
            <a:r>
              <a:rPr lang="en-US" dirty="0"/>
              <a:t>individuals</a:t>
            </a:r>
            <a:endParaRPr lang="en-US" dirty="0"/>
          </a:p>
        </p:txBody>
      </p:sp>
    </p:spTree>
    <p:extLst>
      <p:ext uri="{BB962C8B-B14F-4D97-AF65-F5344CB8AC3E}">
        <p14:creationId xmlns:p14="http://schemas.microsoft.com/office/powerpoint/2010/main" val="22451719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3" name="Content Placeholder 2"/>
          <p:cNvSpPr>
            <a:spLocks noGrp="1"/>
          </p:cNvSpPr>
          <p:nvPr>
            <p:ph idx="1"/>
          </p:nvPr>
        </p:nvSpPr>
        <p:spPr/>
        <p:txBody>
          <a:bodyPr>
            <a:normAutofit fontScale="92500"/>
          </a:bodyPr>
          <a:lstStyle/>
          <a:p>
            <a:pPr marL="514350" indent="-514350">
              <a:buAutoNum type="arabicPeriod"/>
            </a:pPr>
            <a:r>
              <a:rPr lang="en-US" dirty="0" err="1" smtClean="0"/>
              <a:t>Kuo</a:t>
            </a:r>
            <a:r>
              <a:rPr lang="en-US" dirty="0" smtClean="0"/>
              <a:t>, C. C., </a:t>
            </a:r>
            <a:r>
              <a:rPr lang="en-US" dirty="0" err="1" smtClean="0"/>
              <a:t>Yeh</a:t>
            </a:r>
            <a:r>
              <a:rPr lang="en-US" dirty="0" smtClean="0"/>
              <a:t>, H. C., Chen B., </a:t>
            </a:r>
            <a:r>
              <a:rPr lang="en-US" dirty="0" err="1" smtClean="0"/>
              <a:t>Tasi</a:t>
            </a:r>
            <a:r>
              <a:rPr lang="en-US" dirty="0" smtClean="0"/>
              <a:t>, C. W., Lin, Y. S., &amp; Huang, C. C. (2015). Prevalence of Metformin Use and </a:t>
            </a:r>
            <a:r>
              <a:rPr lang="en-US" dirty="0" err="1" smtClean="0"/>
              <a:t>te</a:t>
            </a:r>
            <a:r>
              <a:rPr lang="en-US" dirty="0" smtClean="0"/>
              <a:t> Associated Risk of Metabolic Acidosis in US Diabetic Adults With CKD: A National Cross-Sectional Study. </a:t>
            </a:r>
            <a:r>
              <a:rPr lang="en-US" i="1" dirty="0" smtClean="0"/>
              <a:t>Medicine (Baltimore), 94</a:t>
            </a:r>
            <a:r>
              <a:rPr lang="en-US" dirty="0" smtClean="0"/>
              <a:t>(51). Doi:10.1097/md.0000000000002175</a:t>
            </a:r>
          </a:p>
          <a:p>
            <a:pPr marL="514350" indent="-514350">
              <a:buAutoNum type="arabicPeriod"/>
            </a:pPr>
            <a:r>
              <a:rPr lang="en-US" dirty="0" smtClean="0"/>
              <a:t>Number (in Millions) of Civilian, Non-institutionalized Adults with Diagnosed Diabetes, United States, 1980-2014. (2015). Retrieved June 14, 2016, from http://www.cdc.gov/diabetes/statistics/prev/national/figadults.htm</a:t>
            </a:r>
          </a:p>
          <a:p>
            <a:pPr marL="514350" indent="-514350">
              <a:buAutoNum type="arabicPeriod"/>
            </a:pPr>
            <a:r>
              <a:rPr lang="en-US" dirty="0" smtClean="0"/>
              <a:t>Metformin Side Effects in Detail – Drugs.com. (</a:t>
            </a:r>
            <a:r>
              <a:rPr lang="en-US" dirty="0" err="1" smtClean="0"/>
              <a:t>n.d.</a:t>
            </a:r>
            <a:r>
              <a:rPr lang="en-US" dirty="0" smtClean="0"/>
              <a:t>). Retrieved June 14, 2016, from http://www.drugs.com/sfx/metformin-side-effexts.html</a:t>
            </a:r>
          </a:p>
          <a:p>
            <a:pPr marL="514350" indent="-514350">
              <a:buAutoNum type="arabicPeriod"/>
            </a:pPr>
            <a:endParaRPr lang="en-US" dirty="0"/>
          </a:p>
        </p:txBody>
      </p:sp>
    </p:spTree>
    <p:extLst>
      <p:ext uri="{BB962C8B-B14F-4D97-AF65-F5344CB8AC3E}">
        <p14:creationId xmlns:p14="http://schemas.microsoft.com/office/powerpoint/2010/main" val="7458551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 (cont.)</a:t>
            </a:r>
            <a:endParaRPr lang="en-US" dirty="0"/>
          </a:p>
        </p:txBody>
      </p:sp>
      <p:sp>
        <p:nvSpPr>
          <p:cNvPr id="3" name="Content Placeholder 2"/>
          <p:cNvSpPr>
            <a:spLocks noGrp="1"/>
          </p:cNvSpPr>
          <p:nvPr>
            <p:ph idx="1"/>
          </p:nvPr>
        </p:nvSpPr>
        <p:spPr>
          <a:xfrm>
            <a:off x="838200" y="1854809"/>
            <a:ext cx="10708532" cy="4672452"/>
          </a:xfrm>
        </p:spPr>
        <p:txBody>
          <a:bodyPr>
            <a:normAutofit/>
          </a:bodyPr>
          <a:lstStyle/>
          <a:p>
            <a:pPr marL="514350" indent="-514350">
              <a:buFont typeface="+mj-lt"/>
              <a:buAutoNum type="arabicPeriod" startAt="4"/>
            </a:pPr>
            <a:r>
              <a:rPr lang="en-US" sz="2600" dirty="0" smtClean="0"/>
              <a:t>Lee</a:t>
            </a:r>
            <a:r>
              <a:rPr lang="en-US" sz="2600" dirty="0"/>
              <a:t>, A., &amp; Morley, J. E. (1998). Metformin Decreases Food Consumption and Induces Weight Loss in Subjects with Obesity with Type II Non-Insulin-Dependent Diabetes</a:t>
            </a:r>
            <a:r>
              <a:rPr lang="en-US" sz="2600" i="1" dirty="0"/>
              <a:t>. Obesity Research, 6</a:t>
            </a:r>
            <a:r>
              <a:rPr lang="en-US" sz="2600" dirty="0"/>
              <a:t>(1), 47-53, doi:10.1002/j.1550-8528.1998.tb00314.x</a:t>
            </a:r>
          </a:p>
          <a:p>
            <a:pPr marL="514350" indent="-514350">
              <a:buFont typeface="+mj-lt"/>
              <a:buAutoNum type="arabicPeriod" startAt="4"/>
            </a:pPr>
            <a:r>
              <a:rPr lang="en-US" sz="2600" dirty="0" err="1" smtClean="0"/>
              <a:t>Seifarth</a:t>
            </a:r>
            <a:r>
              <a:rPr lang="en-US" sz="2600" dirty="0"/>
              <a:t>, C., </a:t>
            </a:r>
            <a:r>
              <a:rPr lang="en-US" sz="2600" dirty="0" err="1"/>
              <a:t>Schehler</a:t>
            </a:r>
            <a:r>
              <a:rPr lang="en-US" sz="2600" dirty="0"/>
              <a:t>, B., &amp; Schneider, H. (2013). Effectiveness of metformin on weight loss in non-diabetic individuals with obesity. </a:t>
            </a:r>
            <a:r>
              <a:rPr lang="en-US" sz="2600" i="1" dirty="0" err="1"/>
              <a:t>Exp</a:t>
            </a:r>
            <a:r>
              <a:rPr lang="en-US" sz="2600" i="1" dirty="0"/>
              <a:t> </a:t>
            </a:r>
            <a:r>
              <a:rPr lang="en-US" sz="2600" i="1" dirty="0" err="1"/>
              <a:t>Clin</a:t>
            </a:r>
            <a:r>
              <a:rPr lang="en-US" sz="2600" i="1" dirty="0"/>
              <a:t> </a:t>
            </a:r>
            <a:r>
              <a:rPr lang="en-US" sz="2600" i="1" dirty="0" err="1"/>
              <a:t>Endocrinol</a:t>
            </a:r>
            <a:r>
              <a:rPr lang="en-US" sz="2600" i="1" dirty="0"/>
              <a:t> Diabetes, 121</a:t>
            </a:r>
            <a:r>
              <a:rPr lang="en-US" sz="2600" dirty="0"/>
              <a:t>(1), 27-31</a:t>
            </a:r>
          </a:p>
          <a:p>
            <a:pPr marL="514350" indent="-514350">
              <a:buFont typeface="+mj-lt"/>
              <a:buAutoNum type="arabicPeriod" startAt="4"/>
            </a:pPr>
            <a:r>
              <a:rPr lang="en-US" sz="2600" dirty="0" err="1" smtClean="0"/>
              <a:t>Malin</a:t>
            </a:r>
            <a:r>
              <a:rPr lang="en-US" sz="2600" dirty="0"/>
              <a:t>, S. K., &amp; </a:t>
            </a:r>
            <a:r>
              <a:rPr lang="en-US" sz="2600" dirty="0" err="1"/>
              <a:t>Kashyap</a:t>
            </a:r>
            <a:r>
              <a:rPr lang="en-US" sz="2600" dirty="0"/>
              <a:t>, S. R. (2014). Effects of metformin on weight loss: potential mechanisms. Current Opinion in Endocrinology, Diabetes and Obesity, 21(5), 323-329. </a:t>
            </a:r>
            <a:r>
              <a:rPr lang="en-US" sz="2600" dirty="0" err="1"/>
              <a:t>doi</a:t>
            </a:r>
            <a:r>
              <a:rPr lang="en-US" sz="2600" dirty="0"/>
              <a:t>: 10.1097/med.0000000000000095</a:t>
            </a:r>
          </a:p>
          <a:p>
            <a:pPr marL="0" indent="0">
              <a:buNone/>
            </a:pPr>
            <a:endParaRPr lang="en-US" dirty="0"/>
          </a:p>
        </p:txBody>
      </p:sp>
    </p:spTree>
    <p:extLst>
      <p:ext uri="{BB962C8B-B14F-4D97-AF65-F5344CB8AC3E}">
        <p14:creationId xmlns:p14="http://schemas.microsoft.com/office/powerpoint/2010/main" val="272788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are we trying to measure?	</a:t>
            </a:r>
            <a:endParaRPr lang="en-US" dirty="0"/>
          </a:p>
        </p:txBody>
      </p:sp>
      <p:sp>
        <p:nvSpPr>
          <p:cNvPr id="3" name="Content Placeholder 2"/>
          <p:cNvSpPr>
            <a:spLocks noGrp="1"/>
          </p:cNvSpPr>
          <p:nvPr>
            <p:ph idx="1"/>
          </p:nvPr>
        </p:nvSpPr>
        <p:spPr/>
        <p:txBody>
          <a:bodyPr/>
          <a:lstStyle/>
          <a:p>
            <a:r>
              <a:rPr lang="en-US" dirty="0" smtClean="0"/>
              <a:t>Change </a:t>
            </a:r>
            <a:r>
              <a:rPr lang="en-US" dirty="0"/>
              <a:t>in nutrition decisions after starting a new prescription </a:t>
            </a:r>
            <a:r>
              <a:rPr lang="en-US" dirty="0" smtClean="0"/>
              <a:t>as </a:t>
            </a:r>
            <a:r>
              <a:rPr lang="en-US" dirty="0"/>
              <a:t>first type II diabetes </a:t>
            </a:r>
            <a:r>
              <a:rPr lang="en-US" dirty="0" smtClean="0"/>
              <a:t>drug</a:t>
            </a:r>
            <a:endParaRPr lang="en-US" dirty="0"/>
          </a:p>
          <a:p>
            <a:pPr lvl="1"/>
            <a:r>
              <a:rPr lang="en-US" dirty="0" smtClean="0"/>
              <a:t>effect </a:t>
            </a:r>
            <a:r>
              <a:rPr lang="en-US" dirty="0"/>
              <a:t>of drug</a:t>
            </a:r>
          </a:p>
          <a:p>
            <a:pPr lvl="1"/>
            <a:r>
              <a:rPr lang="en-US" dirty="0"/>
              <a:t>e</a:t>
            </a:r>
            <a:r>
              <a:rPr lang="en-US" dirty="0" smtClean="0"/>
              <a:t>ffect </a:t>
            </a:r>
            <a:r>
              <a:rPr lang="en-US" dirty="0"/>
              <a:t>of </a:t>
            </a:r>
            <a:r>
              <a:rPr lang="en-US" dirty="0" smtClean="0"/>
              <a:t>visit to doctor</a:t>
            </a:r>
            <a:endParaRPr lang="en-US" dirty="0"/>
          </a:p>
          <a:p>
            <a:pPr lvl="1"/>
            <a:r>
              <a:rPr lang="en-US" dirty="0"/>
              <a:t>s</a:t>
            </a:r>
            <a:r>
              <a:rPr lang="en-US" dirty="0" smtClean="0"/>
              <a:t>ometimes </a:t>
            </a:r>
            <a:r>
              <a:rPr lang="en-US" dirty="0"/>
              <a:t>effect of </a:t>
            </a:r>
            <a:r>
              <a:rPr lang="en-US" dirty="0" smtClean="0"/>
              <a:t>diagnosis</a:t>
            </a:r>
            <a:endParaRPr lang="en-US" dirty="0"/>
          </a:p>
        </p:txBody>
      </p:sp>
    </p:spTree>
    <p:extLst>
      <p:ext uri="{BB962C8B-B14F-4D97-AF65-F5344CB8AC3E}">
        <p14:creationId xmlns:p14="http://schemas.microsoft.com/office/powerpoint/2010/main" val="26856030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1560" y="148815"/>
            <a:ext cx="10515600" cy="1325563"/>
          </a:xfrm>
        </p:spPr>
        <p:txBody>
          <a:bodyPr/>
          <a:lstStyle/>
          <a:p>
            <a:pPr algn="ctr"/>
            <a:r>
              <a:rPr lang="en-US" dirty="0" smtClean="0"/>
              <a:t>Data Description</a:t>
            </a:r>
            <a:endParaRPr lang="en-US" dirty="0"/>
          </a:p>
        </p:txBody>
      </p:sp>
      <p:sp>
        <p:nvSpPr>
          <p:cNvPr id="3" name="Content Placeholder 2"/>
          <p:cNvSpPr>
            <a:spLocks noGrp="1"/>
          </p:cNvSpPr>
          <p:nvPr>
            <p:ph idx="1"/>
          </p:nvPr>
        </p:nvSpPr>
        <p:spPr>
          <a:xfrm>
            <a:off x="838200" y="1140081"/>
            <a:ext cx="10942320" cy="5531105"/>
          </a:xfrm>
        </p:spPr>
        <p:txBody>
          <a:bodyPr>
            <a:normAutofit fontScale="77500" lnSpcReduction="20000"/>
          </a:bodyPr>
          <a:lstStyle/>
          <a:p>
            <a:pPr marL="0" indent="0" algn="ctr">
              <a:buNone/>
            </a:pPr>
            <a:r>
              <a:rPr lang="en-US" dirty="0" smtClean="0"/>
              <a:t>Information </a:t>
            </a:r>
            <a:r>
              <a:rPr lang="en-US" dirty="0"/>
              <a:t>Resources, Incorporated (</a:t>
            </a:r>
            <a:r>
              <a:rPr lang="en-US" dirty="0" smtClean="0"/>
              <a:t>IRI)</a:t>
            </a:r>
          </a:p>
          <a:p>
            <a:pPr marL="0" indent="0" algn="ctr">
              <a:buNone/>
            </a:pPr>
            <a:r>
              <a:rPr lang="en-US" sz="2200" dirty="0" smtClean="0"/>
              <a:t>Professional </a:t>
            </a:r>
            <a:r>
              <a:rPr lang="en-US" sz="2200" dirty="0"/>
              <a:t>data compilers and </a:t>
            </a:r>
            <a:r>
              <a:rPr lang="en-US" sz="2200" dirty="0" smtClean="0"/>
              <a:t>providers</a:t>
            </a:r>
          </a:p>
          <a:p>
            <a:pPr marL="914400" lvl="2" indent="0">
              <a:buNone/>
            </a:pPr>
            <a:endParaRPr lang="en-US" dirty="0" smtClean="0"/>
          </a:p>
          <a:p>
            <a:r>
              <a:rPr lang="en-US" dirty="0" smtClean="0"/>
              <a:t>Food Transactions (2008-2012)</a:t>
            </a:r>
            <a:endParaRPr lang="en-US" dirty="0"/>
          </a:p>
          <a:p>
            <a:pPr lvl="1"/>
            <a:r>
              <a:rPr lang="en-US" dirty="0" smtClean="0"/>
              <a:t>obs. is one item purchased </a:t>
            </a:r>
          </a:p>
          <a:p>
            <a:r>
              <a:rPr lang="en-US" dirty="0"/>
              <a:t>Prescription Drug Fills (</a:t>
            </a:r>
            <a:r>
              <a:rPr lang="en-US" dirty="0" smtClean="0"/>
              <a:t>2010-2012)</a:t>
            </a:r>
          </a:p>
          <a:p>
            <a:pPr lvl="1"/>
            <a:r>
              <a:rPr lang="en-US" dirty="0" smtClean="0"/>
              <a:t>obs</a:t>
            </a:r>
            <a:r>
              <a:rPr lang="en-US" dirty="0"/>
              <a:t>. is one fill of a prescription drug </a:t>
            </a:r>
          </a:p>
          <a:p>
            <a:r>
              <a:rPr lang="en-US" dirty="0" smtClean="0"/>
              <a:t>Demographic Information (2012)</a:t>
            </a:r>
          </a:p>
          <a:p>
            <a:pPr lvl="1"/>
            <a:r>
              <a:rPr lang="en-US" dirty="0" smtClean="0"/>
              <a:t>each row is one individual (110,000 total)</a:t>
            </a:r>
          </a:p>
          <a:p>
            <a:r>
              <a:rPr lang="en-US" dirty="0" err="1" smtClean="0"/>
              <a:t>MedProfile</a:t>
            </a:r>
            <a:r>
              <a:rPr lang="en-US" dirty="0" smtClean="0"/>
              <a:t> (2010-2012)</a:t>
            </a:r>
            <a:endParaRPr lang="en-US" dirty="0"/>
          </a:p>
          <a:p>
            <a:pPr lvl="1"/>
            <a:r>
              <a:rPr lang="en-US" dirty="0" smtClean="0"/>
              <a:t>each row is one individual</a:t>
            </a:r>
          </a:p>
          <a:p>
            <a:pPr marL="457200" lvl="1" indent="0">
              <a:buNone/>
            </a:pPr>
            <a:endParaRPr lang="en-US" dirty="0" smtClean="0"/>
          </a:p>
          <a:p>
            <a:pPr marL="0" indent="0" algn="ctr">
              <a:buNone/>
            </a:pPr>
            <a:r>
              <a:rPr lang="en-US" dirty="0" smtClean="0"/>
              <a:t>The </a:t>
            </a:r>
            <a:r>
              <a:rPr lang="en-US" dirty="0"/>
              <a:t>Duke-UNC USDA Center for Behavioral Economics and </a:t>
            </a:r>
            <a:endParaRPr lang="en-US" dirty="0" smtClean="0"/>
          </a:p>
          <a:p>
            <a:pPr marL="0" indent="0" algn="ctr">
              <a:buNone/>
            </a:pPr>
            <a:r>
              <a:rPr lang="en-US" dirty="0" smtClean="0"/>
              <a:t>Healthy </a:t>
            </a:r>
            <a:r>
              <a:rPr lang="en-US" dirty="0"/>
              <a:t>Food Choice </a:t>
            </a:r>
            <a:r>
              <a:rPr lang="en-US" dirty="0" smtClean="0"/>
              <a:t>Research (BECR)</a:t>
            </a:r>
          </a:p>
          <a:p>
            <a:pPr marL="0" indent="0" algn="ctr">
              <a:buNone/>
            </a:pPr>
            <a:endParaRPr lang="en-US" dirty="0" smtClean="0"/>
          </a:p>
          <a:p>
            <a:r>
              <a:rPr lang="en-US" dirty="0" smtClean="0"/>
              <a:t>Nutrition Information</a:t>
            </a:r>
          </a:p>
          <a:p>
            <a:pPr lvl="1"/>
            <a:r>
              <a:rPr lang="en-US" dirty="0" smtClean="0"/>
              <a:t>The nutrition information in IRI is incomplete</a:t>
            </a:r>
            <a:endParaRPr lang="en-US" dirty="0"/>
          </a:p>
          <a:p>
            <a:pPr marL="0" indent="0" algn="ctr">
              <a:buNone/>
            </a:pPr>
            <a:endParaRPr lang="en-US" dirty="0" smtClean="0"/>
          </a:p>
          <a:p>
            <a:pPr lvl="1"/>
            <a:endParaRPr lang="en-US" dirty="0" smtClean="0"/>
          </a:p>
          <a:p>
            <a:pPr marL="0" indent="0">
              <a:buNone/>
            </a:pPr>
            <a:endParaRPr lang="en-US" dirty="0" smtClean="0"/>
          </a:p>
        </p:txBody>
      </p:sp>
    </p:spTree>
    <p:extLst>
      <p:ext uri="{BB962C8B-B14F-4D97-AF65-F5344CB8AC3E}">
        <p14:creationId xmlns:p14="http://schemas.microsoft.com/office/powerpoint/2010/main" val="25213937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p:cNvGrpSpPr/>
          <p:nvPr/>
        </p:nvGrpSpPr>
        <p:grpSpPr>
          <a:xfrm>
            <a:off x="444564" y="1173667"/>
            <a:ext cx="11263313" cy="4752975"/>
            <a:chOff x="364554" y="1688017"/>
            <a:chExt cx="11263313" cy="4752975"/>
          </a:xfrm>
        </p:grpSpPr>
        <p:sp>
          <p:nvSpPr>
            <p:cNvPr id="6" name="Rectangle 5"/>
            <p:cNvSpPr/>
            <p:nvPr/>
          </p:nvSpPr>
          <p:spPr>
            <a:xfrm>
              <a:off x="364554" y="1690688"/>
              <a:ext cx="2875684" cy="1713706"/>
            </a:xfrm>
            <a:prstGeom prst="rect">
              <a:avLst/>
            </a:prstGeom>
            <a:pattFill prst="pct90">
              <a:fgClr>
                <a:srgbClr val="5ADEEC"/>
              </a:fgClr>
              <a:bgClr>
                <a:schemeClr val="bg1"/>
              </a:bgClr>
            </a:patt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Drug Selection</a:t>
              </a:r>
            </a:p>
          </p:txBody>
        </p:sp>
        <p:cxnSp>
          <p:nvCxnSpPr>
            <p:cNvPr id="8" name="Straight Arrow Connector 7"/>
            <p:cNvCxnSpPr/>
            <p:nvPr/>
          </p:nvCxnSpPr>
          <p:spPr>
            <a:xfrm flipV="1">
              <a:off x="3477279" y="2546205"/>
              <a:ext cx="810491" cy="1"/>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426099" y="1688017"/>
              <a:ext cx="2945825" cy="1716377"/>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Clean </a:t>
              </a:r>
              <a:r>
                <a:rPr lang="en-US" sz="2400" dirty="0">
                  <a:solidFill>
                    <a:schemeClr val="tx1"/>
                  </a:solidFill>
                </a:rPr>
                <a:t>R</a:t>
              </a:r>
              <a:r>
                <a:rPr lang="en-US" sz="2400" dirty="0" smtClean="0">
                  <a:solidFill>
                    <a:schemeClr val="tx1"/>
                  </a:solidFill>
                </a:rPr>
                <a:t>elevant Data</a:t>
              </a:r>
              <a:endParaRPr lang="en-US" sz="2400" dirty="0">
                <a:solidFill>
                  <a:schemeClr val="tx1"/>
                </a:solidFill>
              </a:endParaRPr>
            </a:p>
          </p:txBody>
        </p:sp>
        <p:cxnSp>
          <p:nvCxnSpPr>
            <p:cNvPr id="11" name="Straight Arrow Connector 10"/>
            <p:cNvCxnSpPr/>
            <p:nvPr/>
          </p:nvCxnSpPr>
          <p:spPr>
            <a:xfrm flipV="1">
              <a:off x="7676508" y="2623198"/>
              <a:ext cx="810491" cy="1"/>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8677717" y="1688017"/>
              <a:ext cx="2950150" cy="1716377"/>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Exploratory Analysis</a:t>
              </a:r>
              <a:endParaRPr lang="en-US" sz="2400" dirty="0">
                <a:solidFill>
                  <a:schemeClr val="tx1"/>
                </a:solidFill>
              </a:endParaRPr>
            </a:p>
          </p:txBody>
        </p:sp>
        <p:sp>
          <p:nvSpPr>
            <p:cNvPr id="15" name="Rectangle 14"/>
            <p:cNvSpPr/>
            <p:nvPr/>
          </p:nvSpPr>
          <p:spPr>
            <a:xfrm>
              <a:off x="364554" y="4727286"/>
              <a:ext cx="2875684" cy="1713706"/>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Modeling</a:t>
              </a:r>
              <a:endParaRPr lang="en-US" sz="2400" dirty="0">
                <a:solidFill>
                  <a:schemeClr val="tx1"/>
                </a:solidFill>
              </a:endParaRPr>
            </a:p>
          </p:txBody>
        </p:sp>
        <p:cxnSp>
          <p:nvCxnSpPr>
            <p:cNvPr id="16" name="Straight Arrow Connector 15"/>
            <p:cNvCxnSpPr/>
            <p:nvPr/>
          </p:nvCxnSpPr>
          <p:spPr>
            <a:xfrm flipV="1">
              <a:off x="3477279" y="5582803"/>
              <a:ext cx="810491" cy="1"/>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426099" y="4724615"/>
              <a:ext cx="2945825" cy="1716377"/>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Future Work</a:t>
              </a:r>
              <a:endParaRPr lang="en-US" sz="2400" dirty="0">
                <a:solidFill>
                  <a:schemeClr val="tx1"/>
                </a:solidFill>
              </a:endParaRPr>
            </a:p>
          </p:txBody>
        </p:sp>
        <p:cxnSp>
          <p:nvCxnSpPr>
            <p:cNvPr id="18" name="Straight Arrow Connector 17"/>
            <p:cNvCxnSpPr/>
            <p:nvPr/>
          </p:nvCxnSpPr>
          <p:spPr>
            <a:xfrm flipV="1">
              <a:off x="7676508" y="5659796"/>
              <a:ext cx="810491" cy="1"/>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8677717" y="4724615"/>
              <a:ext cx="2950150" cy="1716377"/>
            </a:xfrm>
            <a:prstGeom prst="rect">
              <a:avLst/>
            </a:prstGeom>
            <a:no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Q &amp; A</a:t>
              </a:r>
            </a:p>
          </p:txBody>
        </p:sp>
        <p:cxnSp>
          <p:nvCxnSpPr>
            <p:cNvPr id="10" name="肘形接點 9"/>
            <p:cNvCxnSpPr>
              <a:stCxn id="12" idx="2"/>
              <a:endCxn id="15" idx="0"/>
            </p:cNvCxnSpPr>
            <p:nvPr/>
          </p:nvCxnSpPr>
          <p:spPr>
            <a:xfrm rot="5400000">
              <a:off x="5316148" y="-109358"/>
              <a:ext cx="1322892" cy="8350396"/>
            </a:xfrm>
            <a:prstGeom prst="bentConnector3">
              <a:avLst>
                <a:gd name="adj1" fmla="val 50000"/>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27132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Metformin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464435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Previous Studies</a:t>
            </a:r>
            <a:endParaRPr lang="en-US" dirty="0"/>
          </a:p>
        </p:txBody>
      </p:sp>
      <p:sp>
        <p:nvSpPr>
          <p:cNvPr id="3" name="Content Placeholder 2"/>
          <p:cNvSpPr>
            <a:spLocks noGrp="1"/>
          </p:cNvSpPr>
          <p:nvPr>
            <p:ph idx="1"/>
          </p:nvPr>
        </p:nvSpPr>
        <p:spPr/>
        <p:txBody>
          <a:bodyPr/>
          <a:lstStyle/>
          <a:p>
            <a:r>
              <a:rPr lang="en-US" dirty="0" smtClean="0"/>
              <a:t>Metformin is the most common drug for initial treatment of type II </a:t>
            </a:r>
            <a:r>
              <a:rPr lang="en-US" dirty="0"/>
              <a:t>d</a:t>
            </a:r>
            <a:r>
              <a:rPr lang="en-US" dirty="0" smtClean="0"/>
              <a:t>iabetes. </a:t>
            </a:r>
          </a:p>
          <a:p>
            <a:r>
              <a:rPr lang="en-US" dirty="0" smtClean="0"/>
              <a:t>It is used by around 60.5% of diabetic adults on anti-diabetic medication. </a:t>
            </a:r>
          </a:p>
          <a:p>
            <a:r>
              <a:rPr lang="en-US" dirty="0"/>
              <a:t>Metformin has been linked to decreased food intake and </a:t>
            </a:r>
            <a:r>
              <a:rPr lang="en-US" dirty="0" smtClean="0"/>
              <a:t>appetite in laboratory settings.</a:t>
            </a:r>
            <a:endParaRPr lang="en-US" dirty="0"/>
          </a:p>
          <a:p>
            <a:r>
              <a:rPr lang="en-US" dirty="0"/>
              <a:t>Metformin can cause weight loss </a:t>
            </a:r>
            <a:r>
              <a:rPr lang="en-US" dirty="0" smtClean="0"/>
              <a:t>in real </a:t>
            </a:r>
            <a:r>
              <a:rPr lang="en-US" dirty="0"/>
              <a:t>world </a:t>
            </a:r>
            <a:r>
              <a:rPr lang="en-US" dirty="0" smtClean="0"/>
              <a:t>setting.</a:t>
            </a:r>
            <a:endParaRPr lang="en-US" dirty="0"/>
          </a:p>
          <a:p>
            <a:endParaRPr lang="en-US" dirty="0" smtClean="0"/>
          </a:p>
        </p:txBody>
      </p:sp>
    </p:spTree>
    <p:extLst>
      <p:ext uri="{BB962C8B-B14F-4D97-AF65-F5344CB8AC3E}">
        <p14:creationId xmlns:p14="http://schemas.microsoft.com/office/powerpoint/2010/main" val="26876506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Our Niche</a:t>
            </a:r>
            <a:endParaRPr lang="en-US" dirty="0"/>
          </a:p>
        </p:txBody>
      </p:sp>
      <p:sp>
        <p:nvSpPr>
          <p:cNvPr id="3" name="Content Placeholder 2"/>
          <p:cNvSpPr>
            <a:spLocks noGrp="1"/>
          </p:cNvSpPr>
          <p:nvPr>
            <p:ph idx="1"/>
          </p:nvPr>
        </p:nvSpPr>
        <p:spPr>
          <a:xfrm>
            <a:off x="838200" y="1854501"/>
            <a:ext cx="10740992" cy="4351338"/>
          </a:xfrm>
        </p:spPr>
        <p:txBody>
          <a:bodyPr/>
          <a:lstStyle/>
          <a:p>
            <a:r>
              <a:rPr lang="en-US" dirty="0" smtClean="0"/>
              <a:t>There </a:t>
            </a:r>
            <a:r>
              <a:rPr lang="en-US" dirty="0"/>
              <a:t>hasn’t been research on whether Metformin changes purchasing behavior, or changes the intake of any specific nutrients in a real world setting.</a:t>
            </a:r>
          </a:p>
        </p:txBody>
      </p:sp>
    </p:spTree>
    <p:extLst>
      <p:ext uri="{BB962C8B-B14F-4D97-AF65-F5344CB8AC3E}">
        <p14:creationId xmlns:p14="http://schemas.microsoft.com/office/powerpoint/2010/main" val="4077909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3724</TotalTime>
  <Words>1541</Words>
  <Application>Microsoft Office PowerPoint</Application>
  <PresentationFormat>寬螢幕</PresentationFormat>
  <Paragraphs>378</Paragraphs>
  <Slides>38</Slides>
  <Notes>13</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38</vt:i4>
      </vt:variant>
    </vt:vector>
  </HeadingPairs>
  <TitlesOfParts>
    <vt:vector size="45" baseType="lpstr">
      <vt:lpstr>新細明體</vt:lpstr>
      <vt:lpstr>Arial</vt:lpstr>
      <vt:lpstr>Calibri</vt:lpstr>
      <vt:lpstr>Calibri Light</vt:lpstr>
      <vt:lpstr>Cambria Math</vt:lpstr>
      <vt:lpstr>Wingdings</vt:lpstr>
      <vt:lpstr>Office Theme</vt:lpstr>
      <vt:lpstr>Drugs and Gluttony</vt:lpstr>
      <vt:lpstr>Outline</vt:lpstr>
      <vt:lpstr>Motivation / Goals</vt:lpstr>
      <vt:lpstr>What are we trying to measure? </vt:lpstr>
      <vt:lpstr>Data Description</vt:lpstr>
      <vt:lpstr>PowerPoint 簡報</vt:lpstr>
      <vt:lpstr>Metformin</vt:lpstr>
      <vt:lpstr>Previous Studies</vt:lpstr>
      <vt:lpstr>Our Niche</vt:lpstr>
      <vt:lpstr>PowerPoint 簡報</vt:lpstr>
      <vt:lpstr>Which Individuals to Use?</vt:lpstr>
      <vt:lpstr>Recall…</vt:lpstr>
      <vt:lpstr>Which individuals to use?</vt:lpstr>
      <vt:lpstr>Aggregating Data</vt:lpstr>
      <vt:lpstr>PowerPoint 簡報</vt:lpstr>
      <vt:lpstr>Trimming Outliers</vt:lpstr>
      <vt:lpstr>PowerPoint 簡報</vt:lpstr>
      <vt:lpstr>PowerPoint 簡報</vt:lpstr>
      <vt:lpstr>Calories vs. Time</vt:lpstr>
      <vt:lpstr>Nutrient / Calorie vs. Prescription Date</vt:lpstr>
      <vt:lpstr>PowerPoint 簡報</vt:lpstr>
      <vt:lpstr>Model</vt:lpstr>
      <vt:lpstr>PowerPoint 簡報</vt:lpstr>
      <vt:lpstr>Problems with analysis until now</vt:lpstr>
      <vt:lpstr>Propensity Score Matched Control Group</vt:lpstr>
      <vt:lpstr>Calories over time  (control vs. full sample)</vt:lpstr>
      <vt:lpstr>PowerPoint 簡報</vt:lpstr>
      <vt:lpstr>Future Work</vt:lpstr>
      <vt:lpstr>Future Work (cont.)</vt:lpstr>
      <vt:lpstr>Future Work (cont.)</vt:lpstr>
      <vt:lpstr>Q &amp; A</vt:lpstr>
      <vt:lpstr>Balanced Covariates between Control and treatment group</vt:lpstr>
      <vt:lpstr>Understanding the Data</vt:lpstr>
      <vt:lpstr>Demographic Info</vt:lpstr>
      <vt:lpstr>Demographic Info (cont.)</vt:lpstr>
      <vt:lpstr>Carbohydrates over time  (control vs. full sample)</vt:lpstr>
      <vt:lpstr>References</vt:lpstr>
      <vt:lpstr>References (cont.)</vt:lpstr>
    </vt:vector>
  </TitlesOfParts>
  <Company>Duke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Drugs and Gluttony</dc:title>
  <dc:creator>Nathaniel Brown</dc:creator>
  <cp:lastModifiedBy>郝冠雯</cp:lastModifiedBy>
  <cp:revision>170</cp:revision>
  <dcterms:created xsi:type="dcterms:W3CDTF">2016-06-13T20:37:23Z</dcterms:created>
  <dcterms:modified xsi:type="dcterms:W3CDTF">2016-06-17T16:57:07Z</dcterms:modified>
</cp:coreProperties>
</file>