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63" r:id="rId3"/>
    <p:sldId id="266" r:id="rId4"/>
    <p:sldId id="269" r:id="rId5"/>
    <p:sldId id="273" r:id="rId6"/>
    <p:sldId id="270" r:id="rId7"/>
    <p:sldId id="271"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73" d="100"/>
          <a:sy n="73" d="100"/>
        </p:scale>
        <p:origin x="1974" y="6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Accessibility</a:t>
          </a:r>
          <a:endParaRPr lang="en-US" sz="6500" kern="1200" dirty="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Disability</a:t>
          </a:r>
          <a:endParaRPr lang="en-US" sz="6500" kern="1200" dirty="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F589A-1A1B-4186-A2FF-DC30B0765117}"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F589A-1A1B-4186-A2FF-DC30B0765117}"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F589A-1A1B-4186-A2FF-DC30B0765117}"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F589A-1A1B-4186-A2FF-DC30B0765117}" type="datetimeFigureOut">
              <a:rPr lang="en-US" smtClean="0"/>
              <a:t>5/7/2023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nvaccess.org/" TargetMode="External"/><Relationship Id="rId7" Type="http://schemas.openxmlformats.org/officeDocument/2006/relationships/hyperlink" Target="https://twitter.com/MSFTEnable" TargetMode="External"/><Relationship Id="rId12" Type="http://schemas.openxmlformats.org/officeDocument/2006/relationships/hyperlink" Target="https://www.w3.org/WAI/policies/" TargetMode="External"/><Relationship Id="rId2" Type="http://schemas.openxmlformats.org/officeDocument/2006/relationships/hyperlink" Target="https://accessibilityinsights.io/" TargetMode="External"/><Relationship Id="rId1" Type="http://schemas.openxmlformats.org/officeDocument/2006/relationships/slideLayout" Target="../slideLayouts/slideLayout2.xml"/><Relationship Id="rId6" Type="http://schemas.openxmlformats.org/officeDocument/2006/relationships/hyperlink" Target="https://www.microsoft.com/en-us/accessibility" TargetMode="External"/><Relationship Id="rId11" Type="http://schemas.openxmlformats.org/officeDocument/2006/relationships/hyperlink" Target="https://ictbaseline.access-board.gov/" TargetMode="External"/><Relationship Id="rId5" Type="http://schemas.openxmlformats.org/officeDocument/2006/relationships/hyperlink" Target="https://dequeuniversity.com/screenreaders/narrator-keyboard-shortcuts" TargetMode="External"/><Relationship Id="rId10" Type="http://schemas.openxmlformats.org/officeDocument/2006/relationships/hyperlink" Target="https://developer.visa.com/pages/accessibility" TargetMode="External"/><Relationship Id="rId4" Type="http://schemas.openxmlformats.org/officeDocument/2006/relationships/hyperlink" Target="https://dequeuniversity.com/screenreaders/nvda-keyboard-shortcuts" TargetMode="External"/><Relationship Id="rId9" Type="http://schemas.openxmlformats.org/officeDocument/2006/relationships/hyperlink" Target="https://www.ssa.gov/accessibility/andi/help/install.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inktr.ee/corgide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r>
              <a:rPr lang="en-US" dirty="0"/>
              <a:t>Example Test Plans</a:t>
            </a:r>
          </a:p>
          <a:p>
            <a:r>
              <a:rPr lang="en-US" dirty="0"/>
              <a:t>Testing Tools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4115573652"/>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descr="A person confused with a thought bubble above there head that contains a person moving forward in a wheelchair.">
            <a:extLst>
              <a:ext uri="{FF2B5EF4-FFF2-40B4-BE49-F238E27FC236}">
                <a16:creationId xmlns:a16="http://schemas.microsoft.com/office/drawing/2014/main" id="{19614152-6E06-9162-EB9C-FF143AF21290}"/>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150307670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Guidelines</a:t>
            </a:r>
          </a:p>
          <a:p>
            <a:pPr lvl="1"/>
            <a:r>
              <a:rPr lang="en-US" b="1" dirty="0"/>
              <a:t>Web Content Accessibility Guidelines (WCAG)</a:t>
            </a:r>
          </a:p>
          <a:p>
            <a:pPr lvl="1"/>
            <a:r>
              <a:rPr lang="en-US" b="1" dirty="0"/>
              <a:t>Authoring Tools Accessibility Guidelines (ATAG)</a:t>
            </a:r>
          </a:p>
          <a:p>
            <a:pPr lvl="1"/>
            <a:r>
              <a:rPr lang="en-US" b="1" dirty="0"/>
              <a:t>User Agent Accessibility Guidelines (UAAG)</a:t>
            </a:r>
          </a:p>
          <a:p>
            <a:pPr lvl="1"/>
            <a:r>
              <a:rPr lang="en-US" b="1" dirty="0"/>
              <a:t>Accessible Rich Internet Applications (ARIA)</a:t>
            </a:r>
          </a:p>
          <a:p>
            <a:pPr lvl="1"/>
            <a:r>
              <a:rPr lang="en-US" b="1" dirty="0"/>
              <a:t>Accessible Electronic Documents Community of Practice (AED COP)</a:t>
            </a:r>
          </a:p>
          <a:p>
            <a:r>
              <a:rPr lang="en-US" b="1" dirty="0"/>
              <a:t>Regulations</a:t>
            </a:r>
          </a:p>
          <a:p>
            <a:pPr lvl="1"/>
            <a:r>
              <a:rPr lang="en-US" b="1" dirty="0"/>
              <a:t>Americans with Disabilities Act (ADA)</a:t>
            </a:r>
          </a:p>
          <a:p>
            <a:pPr lvl="1"/>
            <a:r>
              <a:rPr lang="en-US" b="1" dirty="0"/>
              <a:t>Section 508 of the Rehabilitation Act</a:t>
            </a:r>
          </a:p>
          <a:p>
            <a:pPr lvl="1"/>
            <a:r>
              <a:rPr lang="en-US" b="1" dirty="0"/>
              <a:t>Accessibility for Ontarians Act (AODA)</a:t>
            </a:r>
          </a:p>
          <a:p>
            <a:pPr lvl="1"/>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057401"/>
            <a:ext cx="10820400" cy="4292599"/>
          </a:xfrm>
        </p:spPr>
        <p:txBody>
          <a:bodyPr>
            <a:normAutofit fontScale="92500"/>
          </a:bodyPr>
          <a:lstStyle/>
          <a:p>
            <a:r>
              <a:rPr lang="en-US" sz="1400" b="1" dirty="0">
                <a:hlinkClick r:id="rId2"/>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r>
              <a:rPr lang="en-US" sz="1400" b="1" dirty="0">
                <a:hlinkClick r:id="rId3"/>
              </a:rPr>
              <a:t>NVDA</a:t>
            </a:r>
            <a:r>
              <a:rPr lang="en-US" sz="1400" dirty="0"/>
              <a:t> – free, open-sourced screen reader</a:t>
            </a:r>
          </a:p>
          <a:p>
            <a:pPr lvl="1"/>
            <a:r>
              <a:rPr lang="en-US" sz="1400" dirty="0"/>
              <a:t>View keyboard shortcuts on at the Deque article entitled: </a:t>
            </a:r>
            <a:r>
              <a:rPr lang="en-US" sz="1400" b="1" dirty="0">
                <a:hlinkClick r:id="rId4"/>
              </a:rPr>
              <a:t>NVDA Keyboard Shortcuts</a:t>
            </a:r>
            <a:r>
              <a:rPr lang="en-US" sz="1400" dirty="0"/>
              <a:t>.</a:t>
            </a:r>
          </a:p>
          <a:p>
            <a:r>
              <a:rPr lang="en-US" sz="1400" b="1" dirty="0"/>
              <a:t>Narrator</a:t>
            </a:r>
            <a:r>
              <a:rPr lang="en-US" sz="1400" dirty="0"/>
              <a:t> – screen reader built-in to Windows.</a:t>
            </a:r>
          </a:p>
          <a:p>
            <a:pPr lvl="1"/>
            <a:r>
              <a:rPr lang="en-US" sz="1400" dirty="0"/>
              <a:t>View keyboard shortcuts for Narrator in the Deque article entitled </a:t>
            </a:r>
            <a:r>
              <a:rPr lang="en-US" sz="1400" b="1" dirty="0">
                <a:hlinkClick r:id="rId5"/>
              </a:rPr>
              <a:t>Narrator Keyboard Shortcuts</a:t>
            </a:r>
            <a:r>
              <a:rPr lang="en-US" sz="1400" dirty="0"/>
              <a:t>.</a:t>
            </a:r>
          </a:p>
          <a:p>
            <a:r>
              <a:rPr lang="en-US" sz="1400" b="1" dirty="0">
                <a:hlinkClick r:id="rId6"/>
              </a:rPr>
              <a:t>Microsoft Accessibility</a:t>
            </a:r>
            <a:r>
              <a:rPr lang="en-US" sz="1400" dirty="0">
                <a:hlinkClick r:id="rId6"/>
              </a:rPr>
              <a:t> </a:t>
            </a:r>
            <a:r>
              <a:rPr lang="en-US" sz="1400" dirty="0"/>
              <a:t>on Twitter at </a:t>
            </a:r>
            <a:r>
              <a:rPr lang="en-US" sz="1400" b="1" dirty="0">
                <a:hlinkClick r:id="rId7"/>
              </a:rPr>
              <a:t>@MSFTEnable</a:t>
            </a:r>
            <a:r>
              <a:rPr lang="en-US" sz="1400" b="1" dirty="0"/>
              <a:t> </a:t>
            </a:r>
            <a:r>
              <a:rPr lang="en-US" sz="1400" dirty="0"/>
              <a:t>and at on the </a:t>
            </a:r>
            <a:r>
              <a:rPr lang="en-US" sz="1400" dirty="0">
                <a:hlinkClick r:id="rId6"/>
              </a:rPr>
              <a:t>Microsoft Accessibility page</a:t>
            </a:r>
            <a:r>
              <a:rPr lang="en-US" sz="1400" dirty="0"/>
              <a:t>.</a:t>
            </a:r>
            <a:endParaRPr lang="en-US" sz="1400" b="1" dirty="0"/>
          </a:p>
          <a:p>
            <a:r>
              <a:rPr lang="en-US" sz="1400" b="1" dirty="0">
                <a:hlinkClick r:id="rId8"/>
              </a:rPr>
              <a:t>Microsoft Accessibility Fundamentals course</a:t>
            </a:r>
            <a:endParaRPr lang="en-US" sz="1400" b="1" dirty="0"/>
          </a:p>
          <a:p>
            <a:r>
              <a:rPr lang="en-US" sz="1400" b="1" dirty="0">
                <a:hlinkClick r:id="rId9"/>
              </a:rPr>
              <a:t>ANDI</a:t>
            </a:r>
            <a:r>
              <a:rPr lang="en-US" sz="1400" b="1" dirty="0"/>
              <a:t> – </a:t>
            </a:r>
            <a:r>
              <a:rPr lang="en-US" sz="1400" dirty="0"/>
              <a:t>Bookmark applet developed by the Social Security Administration to aid in Accessibility testing.</a:t>
            </a:r>
          </a:p>
          <a:p>
            <a:r>
              <a:rPr lang="en-US" sz="1400" b="1" dirty="0">
                <a:hlinkClick r:id="rId10"/>
              </a:rPr>
              <a:t>VGAR</a:t>
            </a:r>
            <a:r>
              <a:rPr lang="en-US" sz="1400" dirty="0"/>
              <a:t> – Visa Global Accessibility Requirements</a:t>
            </a:r>
          </a:p>
          <a:p>
            <a:r>
              <a:rPr lang="en-US" sz="1400" b="1" dirty="0">
                <a:hlinkClick r:id="rId11"/>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r>
              <a:rPr lang="en-US" sz="1400" b="1" dirty="0">
                <a:hlinkClick r:id="rId12"/>
              </a:rPr>
              <a:t>Web Accessibility Laws &amp; Policies | Web Accessibility Initiative (WAI) | W3C</a:t>
            </a:r>
            <a:r>
              <a:rPr lang="en-US" sz="1400" dirty="0"/>
              <a:t> – A list of many accessibility laws and regulations worldwide. Not an exhaustive list.</a:t>
            </a:r>
          </a:p>
        </p:txBody>
      </p:sp>
    </p:spTree>
    <p:extLst>
      <p:ext uri="{BB962C8B-B14F-4D97-AF65-F5344CB8AC3E}">
        <p14:creationId xmlns:p14="http://schemas.microsoft.com/office/powerpoint/2010/main" val="436887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pPr marL="0" indent="0">
              <a:buNone/>
            </a:pPr>
            <a:r>
              <a:rPr lang="en-US" sz="1800" b="1" dirty="0" err="1"/>
              <a:t>CorgiDev</a:t>
            </a:r>
            <a:r>
              <a:rPr lang="en-US" sz="1800" b="1" dirty="0"/>
              <a:t> </a:t>
            </a:r>
            <a:r>
              <a:rPr lang="en-US" sz="1800" b="1" dirty="0" err="1"/>
              <a:t>Linktree</a:t>
            </a:r>
            <a:r>
              <a:rPr lang="en-US" sz="1800" b="1" dirty="0"/>
              <a:t>: </a:t>
            </a:r>
            <a:r>
              <a:rPr lang="en-US" sz="1800" b="1" dirty="0">
                <a:hlinkClick r:id="rId2"/>
              </a:rPr>
              <a:t>https://linktr.ee/corgidev</a:t>
            </a:r>
            <a:endParaRPr lang="en-US" sz="1800" b="1" dirty="0"/>
          </a:p>
        </p:txBody>
      </p:sp>
      <p:pic>
        <p:nvPicPr>
          <p:cNvPr id="4" name="Picture 3" descr="Icon&#10;&#10;Description automatically generated">
            <a:extLst>
              <a:ext uri="{FF2B5EF4-FFF2-40B4-BE49-F238E27FC236}">
                <a16:creationId xmlns:a16="http://schemas.microsoft.com/office/drawing/2014/main" id="{E92BE2C1-9A47-DD71-9782-E08E4DC01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12757</TotalTime>
  <Words>639</Words>
  <Application>Microsoft Office PowerPoint</Application>
  <PresentationFormat>Widescreen</PresentationFormat>
  <Paragraphs>68</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Tools and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18</cp:revision>
  <dcterms:created xsi:type="dcterms:W3CDTF">2020-07-15T00:49:10Z</dcterms:created>
  <dcterms:modified xsi:type="dcterms:W3CDTF">2023-05-07T16:42:53Z</dcterms:modified>
</cp:coreProperties>
</file>