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56" r:id="rId2"/>
    <p:sldId id="263" r:id="rId3"/>
    <p:sldId id="266" r:id="rId4"/>
    <p:sldId id="269" r:id="rId5"/>
    <p:sldId id="273" r:id="rId6"/>
    <p:sldId id="270" r:id="rId7"/>
    <p:sldId id="279" r:id="rId8"/>
    <p:sldId id="275" r:id="rId9"/>
    <p:sldId id="282" r:id="rId10"/>
    <p:sldId id="278" r:id="rId11"/>
    <p:sldId id="274" r:id="rId12"/>
    <p:sldId id="280" r:id="rId13"/>
    <p:sldId id="281" r:id="rId14"/>
    <p:sldId id="276" r:id="rId15"/>
    <p:sldId id="271" r:id="rId16"/>
    <p:sldId id="277"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8807CD-A910-4B3F-BB59-2E7DDBEA2023}" v="64" dt="2020-07-24T18:58:59.7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5860" autoAdjust="0"/>
  </p:normalViewPr>
  <p:slideViewPr>
    <p:cSldViewPr snapToGrid="0">
      <p:cViewPr varScale="1">
        <p:scale>
          <a:sx n="63" d="100"/>
          <a:sy n="63" d="100"/>
        </p:scale>
        <p:origin x="1411" y="48"/>
      </p:cViewPr>
      <p:guideLst/>
    </p:cSldViewPr>
  </p:slideViewPr>
  <p:notesTextViewPr>
    <p:cViewPr>
      <p:scale>
        <a:sx n="3" d="2"/>
        <a:sy n="3" d="2"/>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4D5E34-9650-4044-9B1F-DE1F8F532AB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4E0FFCC-A483-439F-8B12-5057321045DC}">
      <dgm:prSet/>
      <dgm:spPr>
        <a:solidFill>
          <a:schemeClr val="accent1">
            <a:lumMod val="50000"/>
          </a:schemeClr>
        </a:solidFill>
      </dgm:spPr>
      <dgm:t>
        <a:bodyPr/>
        <a:lstStyle/>
        <a:p>
          <a:r>
            <a:rPr lang="en-US" b="1" dirty="0"/>
            <a:t>Accessibility</a:t>
          </a:r>
          <a:endParaRPr lang="en-US" dirty="0"/>
        </a:p>
      </dgm:t>
    </dgm:pt>
    <dgm:pt modelId="{913F08B9-C6B0-4633-8D68-5A990C8F02F0}" type="parTrans" cxnId="{A1000950-0962-4D9C-91C2-6A56360F227F}">
      <dgm:prSet/>
      <dgm:spPr/>
      <dgm:t>
        <a:bodyPr/>
        <a:lstStyle/>
        <a:p>
          <a:endParaRPr lang="en-US"/>
        </a:p>
      </dgm:t>
    </dgm:pt>
    <dgm:pt modelId="{BFDFB5E9-99E2-4637-9D4B-2FE454ADBEE9}" type="sibTrans" cxnId="{A1000950-0962-4D9C-91C2-6A56360F227F}">
      <dgm:prSet/>
      <dgm:spPr/>
      <dgm:t>
        <a:bodyPr/>
        <a:lstStyle/>
        <a:p>
          <a:endParaRPr lang="en-US"/>
        </a:p>
      </dgm:t>
    </dgm:pt>
    <dgm:pt modelId="{D5E078B7-92E1-4CF0-A96A-3580312A9B6C}">
      <dgm:prSet/>
      <dgm:spPr>
        <a:solidFill>
          <a:schemeClr val="accent1">
            <a:lumMod val="50000"/>
          </a:schemeClr>
        </a:solidFill>
      </dgm:spPr>
      <dgm:t>
        <a:bodyPr/>
        <a:lstStyle/>
        <a:p>
          <a:r>
            <a:rPr lang="en-US" b="1" dirty="0"/>
            <a:t>Disability</a:t>
          </a:r>
          <a:endParaRPr lang="en-US" dirty="0"/>
        </a:p>
      </dgm:t>
    </dgm:pt>
    <dgm:pt modelId="{05430F3B-BFF1-447D-AF85-E8924D938F4A}" type="parTrans" cxnId="{2B2497C1-CC4A-4DB4-B4C3-34336F104B0E}">
      <dgm:prSet/>
      <dgm:spPr/>
      <dgm:t>
        <a:bodyPr/>
        <a:lstStyle/>
        <a:p>
          <a:endParaRPr lang="en-US"/>
        </a:p>
      </dgm:t>
    </dgm:pt>
    <dgm:pt modelId="{51716F28-F5E8-46B4-986F-D770CD714D65}" type="sibTrans" cxnId="{2B2497C1-CC4A-4DB4-B4C3-34336F104B0E}">
      <dgm:prSet/>
      <dgm:spPr/>
      <dgm:t>
        <a:bodyPr/>
        <a:lstStyle/>
        <a:p>
          <a:endParaRPr lang="en-US"/>
        </a:p>
      </dgm:t>
    </dgm:pt>
    <dgm:pt modelId="{35076E6F-56B4-4C9C-B87F-C1A2DDBFEAE6}">
      <dgm:prSet/>
      <dgm:spPr>
        <a:solidFill>
          <a:schemeClr val="accent1">
            <a:lumMod val="50000"/>
          </a:schemeClr>
        </a:solidFill>
      </dgm:spPr>
      <dgm:t>
        <a:bodyPr/>
        <a:lstStyle/>
        <a:p>
          <a:r>
            <a:rPr lang="en-US" b="1" dirty="0"/>
            <a:t>Assistive Technology</a:t>
          </a:r>
        </a:p>
      </dgm:t>
    </dgm:pt>
    <dgm:pt modelId="{FDBD053D-13E7-4D5F-B314-4CFECDAC5A4A}" type="parTrans" cxnId="{966B93F3-875F-4774-9989-390ADF95D6C3}">
      <dgm:prSet/>
      <dgm:spPr/>
    </dgm:pt>
    <dgm:pt modelId="{1E3D3135-8A49-4B2C-B72C-81DD51058AD5}" type="sibTrans" cxnId="{966B93F3-875F-4774-9989-390ADF95D6C3}">
      <dgm:prSet/>
      <dgm:spPr/>
    </dgm:pt>
    <dgm:pt modelId="{511B63DA-5090-4298-95ED-4E5112359373}" type="pres">
      <dgm:prSet presAssocID="{6F4D5E34-9650-4044-9B1F-DE1F8F532AB2}" presName="linear" presStyleCnt="0">
        <dgm:presLayoutVars>
          <dgm:animLvl val="lvl"/>
          <dgm:resizeHandles val="exact"/>
        </dgm:presLayoutVars>
      </dgm:prSet>
      <dgm:spPr/>
    </dgm:pt>
    <dgm:pt modelId="{10DBB67B-63E3-4C9E-BB08-DE638FD9059B}" type="pres">
      <dgm:prSet presAssocID="{A4E0FFCC-A483-439F-8B12-5057321045DC}" presName="parentText" presStyleLbl="node1" presStyleIdx="0" presStyleCnt="3">
        <dgm:presLayoutVars>
          <dgm:chMax val="0"/>
          <dgm:bulletEnabled val="1"/>
        </dgm:presLayoutVars>
      </dgm:prSet>
      <dgm:spPr/>
    </dgm:pt>
    <dgm:pt modelId="{A255F266-8E08-4F65-B1C6-A736D4C9DABA}" type="pres">
      <dgm:prSet presAssocID="{BFDFB5E9-99E2-4637-9D4B-2FE454ADBEE9}" presName="spacer" presStyleCnt="0"/>
      <dgm:spPr/>
    </dgm:pt>
    <dgm:pt modelId="{5F5B2010-9F7C-4F85-BA19-0E749BF12EAC}" type="pres">
      <dgm:prSet presAssocID="{D5E078B7-92E1-4CF0-A96A-3580312A9B6C}" presName="parentText" presStyleLbl="node1" presStyleIdx="1" presStyleCnt="3">
        <dgm:presLayoutVars>
          <dgm:chMax val="0"/>
          <dgm:bulletEnabled val="1"/>
        </dgm:presLayoutVars>
      </dgm:prSet>
      <dgm:spPr/>
    </dgm:pt>
    <dgm:pt modelId="{BA6209A0-4C6B-49A5-B6AC-098789F09423}" type="pres">
      <dgm:prSet presAssocID="{51716F28-F5E8-46B4-986F-D770CD714D65}" presName="spacer" presStyleCnt="0"/>
      <dgm:spPr/>
    </dgm:pt>
    <dgm:pt modelId="{06F41BA6-3DBC-4621-BDD3-1D5CA7FD9296}" type="pres">
      <dgm:prSet presAssocID="{35076E6F-56B4-4C9C-B87F-C1A2DDBFEAE6}" presName="parentText" presStyleLbl="node1" presStyleIdx="2" presStyleCnt="3">
        <dgm:presLayoutVars>
          <dgm:chMax val="0"/>
          <dgm:bulletEnabled val="1"/>
        </dgm:presLayoutVars>
      </dgm:prSet>
      <dgm:spPr/>
    </dgm:pt>
  </dgm:ptLst>
  <dgm:cxnLst>
    <dgm:cxn modelId="{5761E447-6517-4272-9AAF-535B2394440D}" type="presOf" srcId="{6F4D5E34-9650-4044-9B1F-DE1F8F532AB2}" destId="{511B63DA-5090-4298-95ED-4E5112359373}" srcOrd="0" destOrd="0" presId="urn:microsoft.com/office/officeart/2005/8/layout/vList2"/>
    <dgm:cxn modelId="{A1000950-0962-4D9C-91C2-6A56360F227F}" srcId="{6F4D5E34-9650-4044-9B1F-DE1F8F532AB2}" destId="{A4E0FFCC-A483-439F-8B12-5057321045DC}" srcOrd="0" destOrd="0" parTransId="{913F08B9-C6B0-4633-8D68-5A990C8F02F0}" sibTransId="{BFDFB5E9-99E2-4637-9D4B-2FE454ADBEE9}"/>
    <dgm:cxn modelId="{C949835A-4CFE-4EDA-918D-B4895112A994}" type="presOf" srcId="{35076E6F-56B4-4C9C-B87F-C1A2DDBFEAE6}" destId="{06F41BA6-3DBC-4621-BDD3-1D5CA7FD9296}" srcOrd="0" destOrd="0" presId="urn:microsoft.com/office/officeart/2005/8/layout/vList2"/>
    <dgm:cxn modelId="{208883B9-2542-4482-A83D-A6E64B8C43D5}" type="presOf" srcId="{A4E0FFCC-A483-439F-8B12-5057321045DC}" destId="{10DBB67B-63E3-4C9E-BB08-DE638FD9059B}" srcOrd="0" destOrd="0" presId="urn:microsoft.com/office/officeart/2005/8/layout/vList2"/>
    <dgm:cxn modelId="{2B2497C1-CC4A-4DB4-B4C3-34336F104B0E}" srcId="{6F4D5E34-9650-4044-9B1F-DE1F8F532AB2}" destId="{D5E078B7-92E1-4CF0-A96A-3580312A9B6C}" srcOrd="1" destOrd="0" parTransId="{05430F3B-BFF1-447D-AF85-E8924D938F4A}" sibTransId="{51716F28-F5E8-46B4-986F-D770CD714D65}"/>
    <dgm:cxn modelId="{C976B1EF-F414-483F-8BB3-1F1EC30BA743}" type="presOf" srcId="{D5E078B7-92E1-4CF0-A96A-3580312A9B6C}" destId="{5F5B2010-9F7C-4F85-BA19-0E749BF12EAC}" srcOrd="0" destOrd="0" presId="urn:microsoft.com/office/officeart/2005/8/layout/vList2"/>
    <dgm:cxn modelId="{966B93F3-875F-4774-9989-390ADF95D6C3}" srcId="{6F4D5E34-9650-4044-9B1F-DE1F8F532AB2}" destId="{35076E6F-56B4-4C9C-B87F-C1A2DDBFEAE6}" srcOrd="2" destOrd="0" parTransId="{FDBD053D-13E7-4D5F-B314-4CFECDAC5A4A}" sibTransId="{1E3D3135-8A49-4B2C-B72C-81DD51058AD5}"/>
    <dgm:cxn modelId="{F65C402A-B2C2-444E-A6E3-07D2C669EF28}" type="presParOf" srcId="{511B63DA-5090-4298-95ED-4E5112359373}" destId="{10DBB67B-63E3-4C9E-BB08-DE638FD9059B}" srcOrd="0" destOrd="0" presId="urn:microsoft.com/office/officeart/2005/8/layout/vList2"/>
    <dgm:cxn modelId="{517E4F55-B8D6-4950-B525-CDC8401F747C}" type="presParOf" srcId="{511B63DA-5090-4298-95ED-4E5112359373}" destId="{A255F266-8E08-4F65-B1C6-A736D4C9DABA}" srcOrd="1" destOrd="0" presId="urn:microsoft.com/office/officeart/2005/8/layout/vList2"/>
    <dgm:cxn modelId="{52B99D24-03E7-4629-9EF1-0F27ABD83401}" type="presParOf" srcId="{511B63DA-5090-4298-95ED-4E5112359373}" destId="{5F5B2010-9F7C-4F85-BA19-0E749BF12EAC}" srcOrd="2" destOrd="0" presId="urn:microsoft.com/office/officeart/2005/8/layout/vList2"/>
    <dgm:cxn modelId="{856E8D77-9763-4814-A137-5E325EDB5F25}" type="presParOf" srcId="{511B63DA-5090-4298-95ED-4E5112359373}" destId="{BA6209A0-4C6B-49A5-B6AC-098789F09423}" srcOrd="3" destOrd="0" presId="urn:microsoft.com/office/officeart/2005/8/layout/vList2"/>
    <dgm:cxn modelId="{ECA4ECBB-5CBC-4A33-AAA3-5CC83D546FC2}" type="presParOf" srcId="{511B63DA-5090-4298-95ED-4E5112359373}" destId="{06F41BA6-3DBC-4621-BDD3-1D5CA7FD929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41507F-243A-4AC8-AFC3-F359E8A575C8}" type="doc">
      <dgm:prSet loTypeId="urn:microsoft.com/office/officeart/2016/7/layout/HorizontalActionList" loCatId="List" qsTypeId="urn:microsoft.com/office/officeart/2005/8/quickstyle/simple1" qsCatId="simple" csTypeId="urn:microsoft.com/office/officeart/2005/8/colors/colorful1" csCatId="colorful" phldr="1"/>
      <dgm:spPr/>
      <dgm:t>
        <a:bodyPr/>
        <a:lstStyle/>
        <a:p>
          <a:endParaRPr lang="en-US"/>
        </a:p>
      </dgm:t>
    </dgm:pt>
    <dgm:pt modelId="{4EDFE1AA-BBDF-472A-A016-C9F11DDCD658}">
      <dgm:prSet/>
      <dgm:spPr>
        <a:solidFill>
          <a:schemeClr val="accent2">
            <a:lumMod val="75000"/>
          </a:schemeClr>
        </a:solidFill>
      </dgm:spPr>
      <dgm:t>
        <a:bodyPr/>
        <a:lstStyle/>
        <a:p>
          <a:r>
            <a:rPr lang="en-US" dirty="0">
              <a:solidFill>
                <a:schemeClr val="bg1"/>
              </a:solidFill>
            </a:rPr>
            <a:t>Types</a:t>
          </a:r>
        </a:p>
      </dgm:t>
    </dgm:pt>
    <dgm:pt modelId="{F420FD8B-ACB4-454D-BE3F-67932A9268F2}" type="parTrans" cxnId="{F09E65BF-6C6A-4D5F-9BD1-9AC12722FA1B}">
      <dgm:prSet/>
      <dgm:spPr/>
      <dgm:t>
        <a:bodyPr/>
        <a:lstStyle/>
        <a:p>
          <a:endParaRPr lang="en-US"/>
        </a:p>
      </dgm:t>
    </dgm:pt>
    <dgm:pt modelId="{2EA37172-90E3-427C-B707-5843FCBCC57A}" type="sibTrans" cxnId="{F09E65BF-6C6A-4D5F-9BD1-9AC12722FA1B}">
      <dgm:prSet/>
      <dgm:spPr/>
      <dgm:t>
        <a:bodyPr/>
        <a:lstStyle/>
        <a:p>
          <a:endParaRPr lang="en-US"/>
        </a:p>
      </dgm:t>
    </dgm:pt>
    <dgm:pt modelId="{D70D0301-AD66-40DD-85C5-2762D63DD6FC}">
      <dgm:prSet/>
      <dgm:spPr>
        <a:solidFill>
          <a:schemeClr val="accent3">
            <a:lumMod val="75000"/>
          </a:schemeClr>
        </a:solidFill>
      </dgm:spPr>
      <dgm:t>
        <a:bodyPr/>
        <a:lstStyle/>
        <a:p>
          <a:r>
            <a:rPr lang="en-US" dirty="0">
              <a:solidFill>
                <a:schemeClr val="bg1"/>
              </a:solidFill>
            </a:rPr>
            <a:t>Time</a:t>
          </a:r>
        </a:p>
      </dgm:t>
    </dgm:pt>
    <dgm:pt modelId="{1144E5A7-074D-4C3C-927C-9EF1780FA5CE}" type="parTrans" cxnId="{E2A35F2E-AB42-4A62-AEC1-6F163F72476E}">
      <dgm:prSet/>
      <dgm:spPr/>
      <dgm:t>
        <a:bodyPr/>
        <a:lstStyle/>
        <a:p>
          <a:endParaRPr lang="en-US"/>
        </a:p>
      </dgm:t>
    </dgm:pt>
    <dgm:pt modelId="{5813E6BB-F155-4404-9C06-5BBA38C9CF7C}" type="sibTrans" cxnId="{E2A35F2E-AB42-4A62-AEC1-6F163F72476E}">
      <dgm:prSet/>
      <dgm:spPr/>
      <dgm:t>
        <a:bodyPr/>
        <a:lstStyle/>
        <a:p>
          <a:endParaRPr lang="en-US"/>
        </a:p>
      </dgm:t>
    </dgm:pt>
    <dgm:pt modelId="{309E972A-70A4-4A01-92B0-202B97F1D387}">
      <dgm:prSet/>
      <dgm:spPr/>
      <dgm:t>
        <a:bodyPr/>
        <a:lstStyle/>
        <a:p>
          <a:r>
            <a:rPr lang="en-US"/>
            <a:t>Temporary</a:t>
          </a:r>
        </a:p>
      </dgm:t>
    </dgm:pt>
    <dgm:pt modelId="{3C44ABA3-5D97-4EFD-B075-CE4769EC5010}" type="parTrans" cxnId="{57151CFE-0651-41CD-9784-238BB258F24B}">
      <dgm:prSet/>
      <dgm:spPr/>
      <dgm:t>
        <a:bodyPr/>
        <a:lstStyle/>
        <a:p>
          <a:endParaRPr lang="en-US"/>
        </a:p>
      </dgm:t>
    </dgm:pt>
    <dgm:pt modelId="{22CC4EF6-7C34-4B22-8E93-E41AE1505C88}" type="sibTrans" cxnId="{57151CFE-0651-41CD-9784-238BB258F24B}">
      <dgm:prSet/>
      <dgm:spPr/>
      <dgm:t>
        <a:bodyPr/>
        <a:lstStyle/>
        <a:p>
          <a:endParaRPr lang="en-US"/>
        </a:p>
      </dgm:t>
    </dgm:pt>
    <dgm:pt modelId="{CC1479AC-B9E3-4FC1-88C2-1A5526491BBE}">
      <dgm:prSet/>
      <dgm:spPr/>
      <dgm:t>
        <a:bodyPr/>
        <a:lstStyle/>
        <a:p>
          <a:r>
            <a:rPr lang="en-US" dirty="0"/>
            <a:t>Situational</a:t>
          </a:r>
        </a:p>
      </dgm:t>
    </dgm:pt>
    <dgm:pt modelId="{B9F010BB-AB90-44C0-818B-4A2AD4649018}" type="parTrans" cxnId="{747B6753-56F4-48AD-8021-8E2B57F26E85}">
      <dgm:prSet/>
      <dgm:spPr/>
      <dgm:t>
        <a:bodyPr/>
        <a:lstStyle/>
        <a:p>
          <a:endParaRPr lang="en-US"/>
        </a:p>
      </dgm:t>
    </dgm:pt>
    <dgm:pt modelId="{BFA125A6-2625-45B1-9503-EF349D0BD844}" type="sibTrans" cxnId="{747B6753-56F4-48AD-8021-8E2B57F26E85}">
      <dgm:prSet/>
      <dgm:spPr/>
      <dgm:t>
        <a:bodyPr/>
        <a:lstStyle/>
        <a:p>
          <a:endParaRPr lang="en-US"/>
        </a:p>
      </dgm:t>
    </dgm:pt>
    <dgm:pt modelId="{16D81420-F14C-4B22-B792-3D32D94EA1DB}">
      <dgm:prSet/>
      <dgm:spPr/>
      <dgm:t>
        <a:bodyPr/>
        <a:lstStyle/>
        <a:p>
          <a:r>
            <a:rPr lang="en-US"/>
            <a:t>Permanent</a:t>
          </a:r>
        </a:p>
      </dgm:t>
    </dgm:pt>
    <dgm:pt modelId="{346F5DC3-A2B9-4666-AE1E-AA181977906D}" type="parTrans" cxnId="{56F4EEED-EE67-44BE-A1CF-956A29208EA4}">
      <dgm:prSet/>
      <dgm:spPr/>
      <dgm:t>
        <a:bodyPr/>
        <a:lstStyle/>
        <a:p>
          <a:endParaRPr lang="en-US"/>
        </a:p>
      </dgm:t>
    </dgm:pt>
    <dgm:pt modelId="{DC55647D-6064-41E2-818C-59F46A330636}" type="sibTrans" cxnId="{56F4EEED-EE67-44BE-A1CF-956A29208EA4}">
      <dgm:prSet/>
      <dgm:spPr/>
      <dgm:t>
        <a:bodyPr/>
        <a:lstStyle/>
        <a:p>
          <a:endParaRPr lang="en-US"/>
        </a:p>
      </dgm:t>
    </dgm:pt>
    <dgm:pt modelId="{90C9D685-C9AA-4ACE-B45E-8B4AB4B56044}">
      <dgm:prSet/>
      <dgm:spPr>
        <a:solidFill>
          <a:schemeClr val="accent4">
            <a:lumMod val="75000"/>
          </a:schemeClr>
        </a:solidFill>
      </dgm:spPr>
      <dgm:t>
        <a:bodyPr/>
        <a:lstStyle/>
        <a:p>
          <a:r>
            <a:rPr lang="en-US" dirty="0">
              <a:solidFill>
                <a:schemeClr val="bg1"/>
              </a:solidFill>
            </a:rPr>
            <a:t>Visibility</a:t>
          </a:r>
        </a:p>
      </dgm:t>
    </dgm:pt>
    <dgm:pt modelId="{3E57FACE-0CEB-4391-A33A-CCE49082B460}" type="parTrans" cxnId="{690543E1-7A7D-43BB-ADB4-40682675725F}">
      <dgm:prSet/>
      <dgm:spPr/>
      <dgm:t>
        <a:bodyPr/>
        <a:lstStyle/>
        <a:p>
          <a:endParaRPr lang="en-US"/>
        </a:p>
      </dgm:t>
    </dgm:pt>
    <dgm:pt modelId="{50C08015-E5A4-4C25-9335-4E4855F9CCE5}" type="sibTrans" cxnId="{690543E1-7A7D-43BB-ADB4-40682675725F}">
      <dgm:prSet/>
      <dgm:spPr/>
      <dgm:t>
        <a:bodyPr/>
        <a:lstStyle/>
        <a:p>
          <a:endParaRPr lang="en-US"/>
        </a:p>
      </dgm:t>
    </dgm:pt>
    <dgm:pt modelId="{D180F917-FABE-4F07-BF68-9309EA1AB377}">
      <dgm:prSet/>
      <dgm:spPr/>
      <dgm:t>
        <a:bodyPr/>
        <a:lstStyle/>
        <a:p>
          <a:r>
            <a:rPr lang="en-US"/>
            <a:t>Visible</a:t>
          </a:r>
        </a:p>
      </dgm:t>
    </dgm:pt>
    <dgm:pt modelId="{E4A7FC64-828E-4573-868F-3B4F9396B726}" type="parTrans" cxnId="{2DE37E93-B7D4-4414-9640-F83837CA9575}">
      <dgm:prSet/>
      <dgm:spPr/>
      <dgm:t>
        <a:bodyPr/>
        <a:lstStyle/>
        <a:p>
          <a:endParaRPr lang="en-US"/>
        </a:p>
      </dgm:t>
    </dgm:pt>
    <dgm:pt modelId="{A4A8FBF8-259C-4861-B22D-AF99B8C51582}" type="sibTrans" cxnId="{2DE37E93-B7D4-4414-9640-F83837CA9575}">
      <dgm:prSet/>
      <dgm:spPr/>
      <dgm:t>
        <a:bodyPr/>
        <a:lstStyle/>
        <a:p>
          <a:endParaRPr lang="en-US"/>
        </a:p>
      </dgm:t>
    </dgm:pt>
    <dgm:pt modelId="{371AAE62-6DC6-40C1-B396-0C0551660A69}">
      <dgm:prSet/>
      <dgm:spPr/>
      <dgm:t>
        <a:bodyPr/>
        <a:lstStyle/>
        <a:p>
          <a:r>
            <a:rPr lang="en-US"/>
            <a:t>Invisible</a:t>
          </a:r>
        </a:p>
      </dgm:t>
    </dgm:pt>
    <dgm:pt modelId="{74336DE6-56A5-4E4A-BF83-943EC095911D}" type="parTrans" cxnId="{7400245E-7054-4CB6-AEB1-4215CC5C8220}">
      <dgm:prSet/>
      <dgm:spPr/>
      <dgm:t>
        <a:bodyPr/>
        <a:lstStyle/>
        <a:p>
          <a:endParaRPr lang="en-US"/>
        </a:p>
      </dgm:t>
    </dgm:pt>
    <dgm:pt modelId="{DDF7412F-1174-447D-90B7-87C12AFF3175}" type="sibTrans" cxnId="{7400245E-7054-4CB6-AEB1-4215CC5C8220}">
      <dgm:prSet/>
      <dgm:spPr/>
      <dgm:t>
        <a:bodyPr/>
        <a:lstStyle/>
        <a:p>
          <a:endParaRPr lang="en-US"/>
        </a:p>
      </dgm:t>
    </dgm:pt>
    <dgm:pt modelId="{875E756B-ECC8-41F9-9083-B14ECA08DB4C}">
      <dgm:prSet/>
      <dgm:spPr/>
      <dgm:t>
        <a:bodyPr/>
        <a:lstStyle/>
        <a:p>
          <a:r>
            <a:rPr lang="en-US" dirty="0"/>
            <a:t>Hearing</a:t>
          </a:r>
        </a:p>
      </dgm:t>
    </dgm:pt>
    <dgm:pt modelId="{ADF19072-AE9E-49E9-8BE4-D61030E78A06}" type="sibTrans" cxnId="{03150175-C61C-4F2D-BB1F-B67DE146E9A3}">
      <dgm:prSet/>
      <dgm:spPr/>
      <dgm:t>
        <a:bodyPr/>
        <a:lstStyle/>
        <a:p>
          <a:endParaRPr lang="en-US"/>
        </a:p>
      </dgm:t>
    </dgm:pt>
    <dgm:pt modelId="{02A9DDD5-6AE8-4CFC-A48F-4CD64FAE9FBB}" type="parTrans" cxnId="{03150175-C61C-4F2D-BB1F-B67DE146E9A3}">
      <dgm:prSet/>
      <dgm:spPr/>
      <dgm:t>
        <a:bodyPr/>
        <a:lstStyle/>
        <a:p>
          <a:endParaRPr lang="en-US"/>
        </a:p>
      </dgm:t>
    </dgm:pt>
    <dgm:pt modelId="{2379A58B-4DBC-47BF-BC4C-2AA182A3A226}">
      <dgm:prSet/>
      <dgm:spPr/>
      <dgm:t>
        <a:bodyPr/>
        <a:lstStyle/>
        <a:p>
          <a:r>
            <a:rPr lang="en-US"/>
            <a:t>Vision</a:t>
          </a:r>
        </a:p>
      </dgm:t>
    </dgm:pt>
    <dgm:pt modelId="{8E60F470-3089-4836-9663-1D5B4D1FCC03}" type="sibTrans" cxnId="{DAE39BB1-3CC9-412F-BF82-24E3AEC24ADB}">
      <dgm:prSet/>
      <dgm:spPr/>
      <dgm:t>
        <a:bodyPr/>
        <a:lstStyle/>
        <a:p>
          <a:endParaRPr lang="en-US"/>
        </a:p>
      </dgm:t>
    </dgm:pt>
    <dgm:pt modelId="{3C61F100-9D74-4619-A194-1CEB54F8859A}" type="parTrans" cxnId="{DAE39BB1-3CC9-412F-BF82-24E3AEC24ADB}">
      <dgm:prSet/>
      <dgm:spPr/>
      <dgm:t>
        <a:bodyPr/>
        <a:lstStyle/>
        <a:p>
          <a:endParaRPr lang="en-US"/>
        </a:p>
      </dgm:t>
    </dgm:pt>
    <dgm:pt modelId="{20A9D522-7B5D-49B6-AAEB-1F5015F0E51A}">
      <dgm:prSet/>
      <dgm:spPr/>
      <dgm:t>
        <a:bodyPr/>
        <a:lstStyle/>
        <a:p>
          <a:r>
            <a:rPr lang="en-US"/>
            <a:t>Mobility</a:t>
          </a:r>
        </a:p>
      </dgm:t>
    </dgm:pt>
    <dgm:pt modelId="{67EA6607-0C08-4B0A-AC87-1A653F8B13B5}" type="sibTrans" cxnId="{8C050A3F-E3A1-4CBB-A26B-1D4766002A0C}">
      <dgm:prSet/>
      <dgm:spPr/>
      <dgm:t>
        <a:bodyPr/>
        <a:lstStyle/>
        <a:p>
          <a:endParaRPr lang="en-US"/>
        </a:p>
      </dgm:t>
    </dgm:pt>
    <dgm:pt modelId="{8603123D-6ADF-4132-ABF4-3D6B51BDC1CB}" type="parTrans" cxnId="{8C050A3F-E3A1-4CBB-A26B-1D4766002A0C}">
      <dgm:prSet/>
      <dgm:spPr/>
      <dgm:t>
        <a:bodyPr/>
        <a:lstStyle/>
        <a:p>
          <a:endParaRPr lang="en-US"/>
        </a:p>
      </dgm:t>
    </dgm:pt>
    <dgm:pt modelId="{86E40419-D901-4951-9304-29B69BC5A101}">
      <dgm:prSet/>
      <dgm:spPr/>
      <dgm:t>
        <a:bodyPr/>
        <a:lstStyle/>
        <a:p>
          <a:r>
            <a:rPr lang="en-US"/>
            <a:t>Comprehension</a:t>
          </a:r>
        </a:p>
      </dgm:t>
    </dgm:pt>
    <dgm:pt modelId="{70D37024-B05D-4B91-BB89-CC19C0554CDE}" type="sibTrans" cxnId="{4A796B78-85BB-4F1B-98E2-6102CA5ED79F}">
      <dgm:prSet/>
      <dgm:spPr/>
      <dgm:t>
        <a:bodyPr/>
        <a:lstStyle/>
        <a:p>
          <a:endParaRPr lang="en-US"/>
        </a:p>
      </dgm:t>
    </dgm:pt>
    <dgm:pt modelId="{66F7AAA4-835F-4D1A-A981-CC496D266B52}" type="parTrans" cxnId="{4A796B78-85BB-4F1B-98E2-6102CA5ED79F}">
      <dgm:prSet/>
      <dgm:spPr/>
      <dgm:t>
        <a:bodyPr/>
        <a:lstStyle/>
        <a:p>
          <a:endParaRPr lang="en-US"/>
        </a:p>
      </dgm:t>
    </dgm:pt>
    <dgm:pt modelId="{2B17AAB9-B72B-46F0-8189-DDB98320F518}" type="pres">
      <dgm:prSet presAssocID="{9F41507F-243A-4AC8-AFC3-F359E8A575C8}" presName="Name0" presStyleCnt="0">
        <dgm:presLayoutVars>
          <dgm:dir/>
          <dgm:animLvl val="lvl"/>
          <dgm:resizeHandles val="exact"/>
        </dgm:presLayoutVars>
      </dgm:prSet>
      <dgm:spPr/>
    </dgm:pt>
    <dgm:pt modelId="{96AC2EF1-3113-4A91-9262-2AC2EA200EC5}" type="pres">
      <dgm:prSet presAssocID="{4EDFE1AA-BBDF-472A-A016-C9F11DDCD658}" presName="composite" presStyleCnt="0"/>
      <dgm:spPr/>
    </dgm:pt>
    <dgm:pt modelId="{59A9D91B-29D1-4A01-8F73-0E07A6F85891}" type="pres">
      <dgm:prSet presAssocID="{4EDFE1AA-BBDF-472A-A016-C9F11DDCD658}" presName="parTx" presStyleLbl="alignNode1" presStyleIdx="0" presStyleCnt="3">
        <dgm:presLayoutVars>
          <dgm:chMax val="0"/>
          <dgm:chPref val="0"/>
        </dgm:presLayoutVars>
      </dgm:prSet>
      <dgm:spPr/>
    </dgm:pt>
    <dgm:pt modelId="{D2592ABE-6E58-480A-93E4-69F1BDB55EE8}" type="pres">
      <dgm:prSet presAssocID="{4EDFE1AA-BBDF-472A-A016-C9F11DDCD658}" presName="desTx" presStyleLbl="alignAccFollowNode1" presStyleIdx="0" presStyleCnt="3">
        <dgm:presLayoutVars/>
      </dgm:prSet>
      <dgm:spPr/>
    </dgm:pt>
    <dgm:pt modelId="{7AE39B03-F56B-4D58-8451-74025E55BFEB}" type="pres">
      <dgm:prSet presAssocID="{2EA37172-90E3-427C-B707-5843FCBCC57A}" presName="space" presStyleCnt="0"/>
      <dgm:spPr/>
    </dgm:pt>
    <dgm:pt modelId="{C530AB88-C0CD-4EF3-8667-856219CACAF2}" type="pres">
      <dgm:prSet presAssocID="{D70D0301-AD66-40DD-85C5-2762D63DD6FC}" presName="composite" presStyleCnt="0"/>
      <dgm:spPr/>
    </dgm:pt>
    <dgm:pt modelId="{4509828A-1885-4608-9CA4-0F861650D937}" type="pres">
      <dgm:prSet presAssocID="{D70D0301-AD66-40DD-85C5-2762D63DD6FC}" presName="parTx" presStyleLbl="alignNode1" presStyleIdx="1" presStyleCnt="3">
        <dgm:presLayoutVars>
          <dgm:chMax val="0"/>
          <dgm:chPref val="0"/>
        </dgm:presLayoutVars>
      </dgm:prSet>
      <dgm:spPr/>
    </dgm:pt>
    <dgm:pt modelId="{648DEA30-FD1E-41FB-8038-69D10A49B4A0}" type="pres">
      <dgm:prSet presAssocID="{D70D0301-AD66-40DD-85C5-2762D63DD6FC}" presName="desTx" presStyleLbl="alignAccFollowNode1" presStyleIdx="1" presStyleCnt="3">
        <dgm:presLayoutVars/>
      </dgm:prSet>
      <dgm:spPr/>
    </dgm:pt>
    <dgm:pt modelId="{29894B74-D234-4489-8236-8A37A10ACDBD}" type="pres">
      <dgm:prSet presAssocID="{5813E6BB-F155-4404-9C06-5BBA38C9CF7C}" presName="space" presStyleCnt="0"/>
      <dgm:spPr/>
    </dgm:pt>
    <dgm:pt modelId="{2CB24E54-8798-4D72-903E-659BC928A20C}" type="pres">
      <dgm:prSet presAssocID="{90C9D685-C9AA-4ACE-B45E-8B4AB4B56044}" presName="composite" presStyleCnt="0"/>
      <dgm:spPr/>
    </dgm:pt>
    <dgm:pt modelId="{FC53DE69-2466-43F5-A0D3-415A85444237}" type="pres">
      <dgm:prSet presAssocID="{90C9D685-C9AA-4ACE-B45E-8B4AB4B56044}" presName="parTx" presStyleLbl="alignNode1" presStyleIdx="2" presStyleCnt="3">
        <dgm:presLayoutVars>
          <dgm:chMax val="0"/>
          <dgm:chPref val="0"/>
        </dgm:presLayoutVars>
      </dgm:prSet>
      <dgm:spPr/>
    </dgm:pt>
    <dgm:pt modelId="{D9714EA7-9733-403B-8E53-77B3469D570B}" type="pres">
      <dgm:prSet presAssocID="{90C9D685-C9AA-4ACE-B45E-8B4AB4B56044}" presName="desTx" presStyleLbl="alignAccFollowNode1" presStyleIdx="2" presStyleCnt="3">
        <dgm:presLayoutVars/>
      </dgm:prSet>
      <dgm:spPr/>
    </dgm:pt>
  </dgm:ptLst>
  <dgm:cxnLst>
    <dgm:cxn modelId="{3971130C-9529-4789-84FC-694E92256FE1}" type="presOf" srcId="{CC1479AC-B9E3-4FC1-88C2-1A5526491BBE}" destId="{648DEA30-FD1E-41FB-8038-69D10A49B4A0}" srcOrd="0" destOrd="1" presId="urn:microsoft.com/office/officeart/2016/7/layout/HorizontalActionList"/>
    <dgm:cxn modelId="{A19D061B-AFE8-47BC-9AB8-40166B1DECBA}" type="presOf" srcId="{875E756B-ECC8-41F9-9083-B14ECA08DB4C}" destId="{D2592ABE-6E58-480A-93E4-69F1BDB55EE8}" srcOrd="0" destOrd="0" presId="urn:microsoft.com/office/officeart/2016/7/layout/HorizontalActionList"/>
    <dgm:cxn modelId="{097F5E2B-5C9C-4EAA-8885-D86850BBD2FC}" type="presOf" srcId="{2379A58B-4DBC-47BF-BC4C-2AA182A3A226}" destId="{D2592ABE-6E58-480A-93E4-69F1BDB55EE8}" srcOrd="0" destOrd="1" presId="urn:microsoft.com/office/officeart/2016/7/layout/HorizontalActionList"/>
    <dgm:cxn modelId="{E2A35F2E-AB42-4A62-AEC1-6F163F72476E}" srcId="{9F41507F-243A-4AC8-AFC3-F359E8A575C8}" destId="{D70D0301-AD66-40DD-85C5-2762D63DD6FC}" srcOrd="1" destOrd="0" parTransId="{1144E5A7-074D-4C3C-927C-9EF1780FA5CE}" sibTransId="{5813E6BB-F155-4404-9C06-5BBA38C9CF7C}"/>
    <dgm:cxn modelId="{55D34433-7C0C-4317-BE48-2170DD8A6FDA}" type="presOf" srcId="{90C9D685-C9AA-4ACE-B45E-8B4AB4B56044}" destId="{FC53DE69-2466-43F5-A0D3-415A85444237}" srcOrd="0" destOrd="0" presId="urn:microsoft.com/office/officeart/2016/7/layout/HorizontalActionList"/>
    <dgm:cxn modelId="{8C050A3F-E3A1-4CBB-A26B-1D4766002A0C}" srcId="{4EDFE1AA-BBDF-472A-A016-C9F11DDCD658}" destId="{20A9D522-7B5D-49B6-AAEB-1F5015F0E51A}" srcOrd="2" destOrd="0" parTransId="{8603123D-6ADF-4132-ABF4-3D6B51BDC1CB}" sibTransId="{67EA6607-0C08-4B0A-AC87-1A653F8B13B5}"/>
    <dgm:cxn modelId="{7400245E-7054-4CB6-AEB1-4215CC5C8220}" srcId="{90C9D685-C9AA-4ACE-B45E-8B4AB4B56044}" destId="{371AAE62-6DC6-40C1-B396-0C0551660A69}" srcOrd="1" destOrd="0" parTransId="{74336DE6-56A5-4E4A-BF83-943EC095911D}" sibTransId="{DDF7412F-1174-447D-90B7-87C12AFF3175}"/>
    <dgm:cxn modelId="{88F02B6B-1C50-4923-85D6-0B461C79F53A}" type="presOf" srcId="{86E40419-D901-4951-9304-29B69BC5A101}" destId="{D2592ABE-6E58-480A-93E4-69F1BDB55EE8}" srcOrd="0" destOrd="3" presId="urn:microsoft.com/office/officeart/2016/7/layout/HorizontalActionList"/>
    <dgm:cxn modelId="{B416166E-F900-4423-ABD3-A78F8A799E44}" type="presOf" srcId="{371AAE62-6DC6-40C1-B396-0C0551660A69}" destId="{D9714EA7-9733-403B-8E53-77B3469D570B}" srcOrd="0" destOrd="1" presId="urn:microsoft.com/office/officeart/2016/7/layout/HorizontalActionList"/>
    <dgm:cxn modelId="{747B6753-56F4-48AD-8021-8E2B57F26E85}" srcId="{D70D0301-AD66-40DD-85C5-2762D63DD6FC}" destId="{CC1479AC-B9E3-4FC1-88C2-1A5526491BBE}" srcOrd="1" destOrd="0" parTransId="{B9F010BB-AB90-44C0-818B-4A2AD4649018}" sibTransId="{BFA125A6-2625-45B1-9503-EF349D0BD844}"/>
    <dgm:cxn modelId="{03150175-C61C-4F2D-BB1F-B67DE146E9A3}" srcId="{4EDFE1AA-BBDF-472A-A016-C9F11DDCD658}" destId="{875E756B-ECC8-41F9-9083-B14ECA08DB4C}" srcOrd="0" destOrd="0" parTransId="{02A9DDD5-6AE8-4CFC-A48F-4CD64FAE9FBB}" sibTransId="{ADF19072-AE9E-49E9-8BE4-D61030E78A06}"/>
    <dgm:cxn modelId="{60207A55-1165-413D-8AC8-AC05D1D4DB70}" type="presOf" srcId="{20A9D522-7B5D-49B6-AAEB-1F5015F0E51A}" destId="{D2592ABE-6E58-480A-93E4-69F1BDB55EE8}" srcOrd="0" destOrd="2" presId="urn:microsoft.com/office/officeart/2016/7/layout/HorizontalActionList"/>
    <dgm:cxn modelId="{4A796B78-85BB-4F1B-98E2-6102CA5ED79F}" srcId="{4EDFE1AA-BBDF-472A-A016-C9F11DDCD658}" destId="{86E40419-D901-4951-9304-29B69BC5A101}" srcOrd="3" destOrd="0" parTransId="{66F7AAA4-835F-4D1A-A981-CC496D266B52}" sibTransId="{70D37024-B05D-4B91-BB89-CC19C0554CDE}"/>
    <dgm:cxn modelId="{21EF1E7E-EC3E-4497-9A0F-DCCC0A12AAB0}" type="presOf" srcId="{D180F917-FABE-4F07-BF68-9309EA1AB377}" destId="{D9714EA7-9733-403B-8E53-77B3469D570B}" srcOrd="0" destOrd="0" presId="urn:microsoft.com/office/officeart/2016/7/layout/HorizontalActionList"/>
    <dgm:cxn modelId="{237D0988-9812-48B8-A7EE-337FE695E67C}" type="presOf" srcId="{16D81420-F14C-4B22-B792-3D32D94EA1DB}" destId="{648DEA30-FD1E-41FB-8038-69D10A49B4A0}" srcOrd="0" destOrd="2" presId="urn:microsoft.com/office/officeart/2016/7/layout/HorizontalActionList"/>
    <dgm:cxn modelId="{0A7A9692-1820-4194-9DE2-50F5A1290794}" type="presOf" srcId="{309E972A-70A4-4A01-92B0-202B97F1D387}" destId="{648DEA30-FD1E-41FB-8038-69D10A49B4A0}" srcOrd="0" destOrd="0" presId="urn:microsoft.com/office/officeart/2016/7/layout/HorizontalActionList"/>
    <dgm:cxn modelId="{2DE37E93-B7D4-4414-9640-F83837CA9575}" srcId="{90C9D685-C9AA-4ACE-B45E-8B4AB4B56044}" destId="{D180F917-FABE-4F07-BF68-9309EA1AB377}" srcOrd="0" destOrd="0" parTransId="{E4A7FC64-828E-4573-868F-3B4F9396B726}" sibTransId="{A4A8FBF8-259C-4861-B22D-AF99B8C51582}"/>
    <dgm:cxn modelId="{DAE39BB1-3CC9-412F-BF82-24E3AEC24ADB}" srcId="{4EDFE1AA-BBDF-472A-A016-C9F11DDCD658}" destId="{2379A58B-4DBC-47BF-BC4C-2AA182A3A226}" srcOrd="1" destOrd="0" parTransId="{3C61F100-9D74-4619-A194-1CEB54F8859A}" sibTransId="{8E60F470-3089-4836-9663-1D5B4D1FCC03}"/>
    <dgm:cxn modelId="{F09E65BF-6C6A-4D5F-9BD1-9AC12722FA1B}" srcId="{9F41507F-243A-4AC8-AFC3-F359E8A575C8}" destId="{4EDFE1AA-BBDF-472A-A016-C9F11DDCD658}" srcOrd="0" destOrd="0" parTransId="{F420FD8B-ACB4-454D-BE3F-67932A9268F2}" sibTransId="{2EA37172-90E3-427C-B707-5843FCBCC57A}"/>
    <dgm:cxn modelId="{41C5DBD8-D2A2-45A1-A24E-9AB0DB62F34E}" type="presOf" srcId="{9F41507F-243A-4AC8-AFC3-F359E8A575C8}" destId="{2B17AAB9-B72B-46F0-8189-DDB98320F518}" srcOrd="0" destOrd="0" presId="urn:microsoft.com/office/officeart/2016/7/layout/HorizontalActionList"/>
    <dgm:cxn modelId="{690543E1-7A7D-43BB-ADB4-40682675725F}" srcId="{9F41507F-243A-4AC8-AFC3-F359E8A575C8}" destId="{90C9D685-C9AA-4ACE-B45E-8B4AB4B56044}" srcOrd="2" destOrd="0" parTransId="{3E57FACE-0CEB-4391-A33A-CCE49082B460}" sibTransId="{50C08015-E5A4-4C25-9335-4E4855F9CCE5}"/>
    <dgm:cxn modelId="{56F4EEED-EE67-44BE-A1CF-956A29208EA4}" srcId="{D70D0301-AD66-40DD-85C5-2762D63DD6FC}" destId="{16D81420-F14C-4B22-B792-3D32D94EA1DB}" srcOrd="2" destOrd="0" parTransId="{346F5DC3-A2B9-4666-AE1E-AA181977906D}" sibTransId="{DC55647D-6064-41E2-818C-59F46A330636}"/>
    <dgm:cxn modelId="{EB06C4F4-EC10-4C66-BE61-9FACFFEF881E}" type="presOf" srcId="{4EDFE1AA-BBDF-472A-A016-C9F11DDCD658}" destId="{59A9D91B-29D1-4A01-8F73-0E07A6F85891}" srcOrd="0" destOrd="0" presId="urn:microsoft.com/office/officeart/2016/7/layout/HorizontalActionList"/>
    <dgm:cxn modelId="{D0650CFA-A9C6-4031-ADF6-241F21CB0185}" type="presOf" srcId="{D70D0301-AD66-40DD-85C5-2762D63DD6FC}" destId="{4509828A-1885-4608-9CA4-0F861650D937}" srcOrd="0" destOrd="0" presId="urn:microsoft.com/office/officeart/2016/7/layout/HorizontalActionList"/>
    <dgm:cxn modelId="{57151CFE-0651-41CD-9784-238BB258F24B}" srcId="{D70D0301-AD66-40DD-85C5-2762D63DD6FC}" destId="{309E972A-70A4-4A01-92B0-202B97F1D387}" srcOrd="0" destOrd="0" parTransId="{3C44ABA3-5D97-4EFD-B075-CE4769EC5010}" sibTransId="{22CC4EF6-7C34-4B22-8E93-E41AE1505C88}"/>
    <dgm:cxn modelId="{DB4AF53B-19DC-4B6B-B53C-06EC64B084FC}" type="presParOf" srcId="{2B17AAB9-B72B-46F0-8189-DDB98320F518}" destId="{96AC2EF1-3113-4A91-9262-2AC2EA200EC5}" srcOrd="0" destOrd="0" presId="urn:microsoft.com/office/officeart/2016/7/layout/HorizontalActionList"/>
    <dgm:cxn modelId="{929D932C-76FA-47D8-9AC0-1EF8AA876184}" type="presParOf" srcId="{96AC2EF1-3113-4A91-9262-2AC2EA200EC5}" destId="{59A9D91B-29D1-4A01-8F73-0E07A6F85891}" srcOrd="0" destOrd="0" presId="urn:microsoft.com/office/officeart/2016/7/layout/HorizontalActionList"/>
    <dgm:cxn modelId="{220AB9B5-89C4-42F3-83A7-9BF180813E57}" type="presParOf" srcId="{96AC2EF1-3113-4A91-9262-2AC2EA200EC5}" destId="{D2592ABE-6E58-480A-93E4-69F1BDB55EE8}" srcOrd="1" destOrd="0" presId="urn:microsoft.com/office/officeart/2016/7/layout/HorizontalActionList"/>
    <dgm:cxn modelId="{E85F59AD-DB4B-4676-B7E7-7E915D3363B1}" type="presParOf" srcId="{2B17AAB9-B72B-46F0-8189-DDB98320F518}" destId="{7AE39B03-F56B-4D58-8451-74025E55BFEB}" srcOrd="1" destOrd="0" presId="urn:microsoft.com/office/officeart/2016/7/layout/HorizontalActionList"/>
    <dgm:cxn modelId="{DAD03379-073C-4A44-918F-B32FC221259C}" type="presParOf" srcId="{2B17AAB9-B72B-46F0-8189-DDB98320F518}" destId="{C530AB88-C0CD-4EF3-8667-856219CACAF2}" srcOrd="2" destOrd="0" presId="urn:microsoft.com/office/officeart/2016/7/layout/HorizontalActionList"/>
    <dgm:cxn modelId="{0F327975-5AE8-4F44-9D1F-5196AF640E18}" type="presParOf" srcId="{C530AB88-C0CD-4EF3-8667-856219CACAF2}" destId="{4509828A-1885-4608-9CA4-0F861650D937}" srcOrd="0" destOrd="0" presId="urn:microsoft.com/office/officeart/2016/7/layout/HorizontalActionList"/>
    <dgm:cxn modelId="{7E4B9B58-0EC7-4EFF-A889-0CF51C6E58C9}" type="presParOf" srcId="{C530AB88-C0CD-4EF3-8667-856219CACAF2}" destId="{648DEA30-FD1E-41FB-8038-69D10A49B4A0}" srcOrd="1" destOrd="0" presId="urn:microsoft.com/office/officeart/2016/7/layout/HorizontalActionList"/>
    <dgm:cxn modelId="{6B9B8B7F-7AED-4A53-8537-1330ADC6C060}" type="presParOf" srcId="{2B17AAB9-B72B-46F0-8189-DDB98320F518}" destId="{29894B74-D234-4489-8236-8A37A10ACDBD}" srcOrd="3" destOrd="0" presId="urn:microsoft.com/office/officeart/2016/7/layout/HorizontalActionList"/>
    <dgm:cxn modelId="{7624DC95-2DC2-4F4A-BD31-39AF45C24B3F}" type="presParOf" srcId="{2B17AAB9-B72B-46F0-8189-DDB98320F518}" destId="{2CB24E54-8798-4D72-903E-659BC928A20C}" srcOrd="4" destOrd="0" presId="urn:microsoft.com/office/officeart/2016/7/layout/HorizontalActionList"/>
    <dgm:cxn modelId="{CCBBC3A4-1FD9-48B5-A374-6E4DC0201055}" type="presParOf" srcId="{2CB24E54-8798-4D72-903E-659BC928A20C}" destId="{FC53DE69-2466-43F5-A0D3-415A85444237}" srcOrd="0" destOrd="0" presId="urn:microsoft.com/office/officeart/2016/7/layout/HorizontalActionList"/>
    <dgm:cxn modelId="{1484A6BA-259B-4E95-9796-11D0A73340BA}" type="presParOf" srcId="{2CB24E54-8798-4D72-903E-659BC928A20C}" destId="{D9714EA7-9733-403B-8E53-77B3469D570B}"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BB67B-63E3-4C9E-BB08-DE638FD9059B}">
      <dsp:nvSpPr>
        <dsp:cNvPr id="0" name=""/>
        <dsp:cNvSpPr/>
      </dsp:nvSpPr>
      <dsp:spPr>
        <a:xfrm>
          <a:off x="0" y="25312"/>
          <a:ext cx="7374467" cy="122850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b="1" kern="1200" dirty="0"/>
            <a:t>Accessibility</a:t>
          </a:r>
          <a:endParaRPr lang="en-US" sz="5000" kern="1200" dirty="0"/>
        </a:p>
      </dsp:txBody>
      <dsp:txXfrm>
        <a:off x="59970" y="85282"/>
        <a:ext cx="7254527" cy="1108560"/>
      </dsp:txXfrm>
    </dsp:sp>
    <dsp:sp modelId="{5F5B2010-9F7C-4F85-BA19-0E749BF12EAC}">
      <dsp:nvSpPr>
        <dsp:cNvPr id="0" name=""/>
        <dsp:cNvSpPr/>
      </dsp:nvSpPr>
      <dsp:spPr>
        <a:xfrm>
          <a:off x="0" y="1397812"/>
          <a:ext cx="7374467" cy="122850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b="1" kern="1200" dirty="0"/>
            <a:t>Disability</a:t>
          </a:r>
          <a:endParaRPr lang="en-US" sz="5000" kern="1200" dirty="0"/>
        </a:p>
      </dsp:txBody>
      <dsp:txXfrm>
        <a:off x="59970" y="1457782"/>
        <a:ext cx="7254527" cy="1108560"/>
      </dsp:txXfrm>
    </dsp:sp>
    <dsp:sp modelId="{06F41BA6-3DBC-4621-BDD3-1D5CA7FD9296}">
      <dsp:nvSpPr>
        <dsp:cNvPr id="0" name=""/>
        <dsp:cNvSpPr/>
      </dsp:nvSpPr>
      <dsp:spPr>
        <a:xfrm>
          <a:off x="0" y="2770312"/>
          <a:ext cx="7374467" cy="122850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b="1" kern="1200" dirty="0"/>
            <a:t>Assistive Technology</a:t>
          </a:r>
        </a:p>
      </dsp:txBody>
      <dsp:txXfrm>
        <a:off x="59970" y="2830282"/>
        <a:ext cx="7254527" cy="1108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9D91B-29D1-4A01-8F73-0E07A6F85891}">
      <dsp:nvSpPr>
        <dsp:cNvPr id="0" name=""/>
        <dsp:cNvSpPr/>
      </dsp:nvSpPr>
      <dsp:spPr>
        <a:xfrm>
          <a:off x="5592" y="166138"/>
          <a:ext cx="3531141" cy="1059342"/>
        </a:xfrm>
        <a:prstGeom prst="rect">
          <a:avLst/>
        </a:prstGeom>
        <a:solidFill>
          <a:schemeClr val="accent2">
            <a:lumMod val="7500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Types</a:t>
          </a:r>
        </a:p>
      </dsp:txBody>
      <dsp:txXfrm>
        <a:off x="5592" y="166138"/>
        <a:ext cx="3531141" cy="1059342"/>
      </dsp:txXfrm>
    </dsp:sp>
    <dsp:sp modelId="{D2592ABE-6E58-480A-93E4-69F1BDB55EE8}">
      <dsp:nvSpPr>
        <dsp:cNvPr id="0" name=""/>
        <dsp:cNvSpPr/>
      </dsp:nvSpPr>
      <dsp:spPr>
        <a:xfrm>
          <a:off x="5592" y="1225481"/>
          <a:ext cx="3531141" cy="194847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755650">
            <a:lnSpc>
              <a:spcPct val="90000"/>
            </a:lnSpc>
            <a:spcBef>
              <a:spcPct val="0"/>
            </a:spcBef>
            <a:spcAft>
              <a:spcPct val="35000"/>
            </a:spcAft>
            <a:buNone/>
          </a:pPr>
          <a:r>
            <a:rPr lang="en-US" sz="1700" kern="1200" dirty="0"/>
            <a:t>Hearing</a:t>
          </a:r>
        </a:p>
        <a:p>
          <a:pPr marL="0" lvl="0" indent="0" algn="l" defTabSz="755650">
            <a:lnSpc>
              <a:spcPct val="90000"/>
            </a:lnSpc>
            <a:spcBef>
              <a:spcPct val="0"/>
            </a:spcBef>
            <a:spcAft>
              <a:spcPct val="35000"/>
            </a:spcAft>
            <a:buNone/>
          </a:pPr>
          <a:r>
            <a:rPr lang="en-US" sz="1700" kern="1200"/>
            <a:t>Vision</a:t>
          </a:r>
        </a:p>
        <a:p>
          <a:pPr marL="0" lvl="0" indent="0" algn="l" defTabSz="755650">
            <a:lnSpc>
              <a:spcPct val="90000"/>
            </a:lnSpc>
            <a:spcBef>
              <a:spcPct val="0"/>
            </a:spcBef>
            <a:spcAft>
              <a:spcPct val="35000"/>
            </a:spcAft>
            <a:buNone/>
          </a:pPr>
          <a:r>
            <a:rPr lang="en-US" sz="1700" kern="1200"/>
            <a:t>Mobility</a:t>
          </a:r>
        </a:p>
        <a:p>
          <a:pPr marL="0" lvl="0" indent="0" algn="l" defTabSz="755650">
            <a:lnSpc>
              <a:spcPct val="90000"/>
            </a:lnSpc>
            <a:spcBef>
              <a:spcPct val="0"/>
            </a:spcBef>
            <a:spcAft>
              <a:spcPct val="35000"/>
            </a:spcAft>
            <a:buNone/>
          </a:pPr>
          <a:r>
            <a:rPr lang="en-US" sz="1700" kern="1200"/>
            <a:t>Comprehension</a:t>
          </a:r>
        </a:p>
      </dsp:txBody>
      <dsp:txXfrm>
        <a:off x="5592" y="1225481"/>
        <a:ext cx="3531141" cy="1948479"/>
      </dsp:txXfrm>
    </dsp:sp>
    <dsp:sp modelId="{4509828A-1885-4608-9CA4-0F861650D937}">
      <dsp:nvSpPr>
        <dsp:cNvPr id="0" name=""/>
        <dsp:cNvSpPr/>
      </dsp:nvSpPr>
      <dsp:spPr>
        <a:xfrm>
          <a:off x="3644629" y="166138"/>
          <a:ext cx="3531141" cy="1059342"/>
        </a:xfrm>
        <a:prstGeom prst="rect">
          <a:avLst/>
        </a:prstGeom>
        <a:solidFill>
          <a:schemeClr val="accent3">
            <a:lumMod val="7500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Time</a:t>
          </a:r>
        </a:p>
      </dsp:txBody>
      <dsp:txXfrm>
        <a:off x="3644629" y="166138"/>
        <a:ext cx="3531141" cy="1059342"/>
      </dsp:txXfrm>
    </dsp:sp>
    <dsp:sp modelId="{648DEA30-FD1E-41FB-8038-69D10A49B4A0}">
      <dsp:nvSpPr>
        <dsp:cNvPr id="0" name=""/>
        <dsp:cNvSpPr/>
      </dsp:nvSpPr>
      <dsp:spPr>
        <a:xfrm>
          <a:off x="3644629" y="1225481"/>
          <a:ext cx="3531141" cy="19484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755650">
            <a:lnSpc>
              <a:spcPct val="90000"/>
            </a:lnSpc>
            <a:spcBef>
              <a:spcPct val="0"/>
            </a:spcBef>
            <a:spcAft>
              <a:spcPct val="35000"/>
            </a:spcAft>
            <a:buNone/>
          </a:pPr>
          <a:r>
            <a:rPr lang="en-US" sz="1700" kern="1200"/>
            <a:t>Temporary</a:t>
          </a:r>
        </a:p>
        <a:p>
          <a:pPr marL="0" lvl="0" indent="0" algn="l" defTabSz="755650">
            <a:lnSpc>
              <a:spcPct val="90000"/>
            </a:lnSpc>
            <a:spcBef>
              <a:spcPct val="0"/>
            </a:spcBef>
            <a:spcAft>
              <a:spcPct val="35000"/>
            </a:spcAft>
            <a:buNone/>
          </a:pPr>
          <a:r>
            <a:rPr lang="en-US" sz="1700" kern="1200" dirty="0"/>
            <a:t>Situational</a:t>
          </a:r>
        </a:p>
        <a:p>
          <a:pPr marL="0" lvl="0" indent="0" algn="l" defTabSz="755650">
            <a:lnSpc>
              <a:spcPct val="90000"/>
            </a:lnSpc>
            <a:spcBef>
              <a:spcPct val="0"/>
            </a:spcBef>
            <a:spcAft>
              <a:spcPct val="35000"/>
            </a:spcAft>
            <a:buNone/>
          </a:pPr>
          <a:r>
            <a:rPr lang="en-US" sz="1700" kern="1200"/>
            <a:t>Permanent</a:t>
          </a:r>
        </a:p>
      </dsp:txBody>
      <dsp:txXfrm>
        <a:off x="3644629" y="1225481"/>
        <a:ext cx="3531141" cy="1948479"/>
      </dsp:txXfrm>
    </dsp:sp>
    <dsp:sp modelId="{FC53DE69-2466-43F5-A0D3-415A85444237}">
      <dsp:nvSpPr>
        <dsp:cNvPr id="0" name=""/>
        <dsp:cNvSpPr/>
      </dsp:nvSpPr>
      <dsp:spPr>
        <a:xfrm>
          <a:off x="7283665" y="166138"/>
          <a:ext cx="3531141" cy="1059342"/>
        </a:xfrm>
        <a:prstGeom prst="rect">
          <a:avLst/>
        </a:prstGeom>
        <a:solidFill>
          <a:schemeClr val="accent4">
            <a:lumMod val="7500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Visibility</a:t>
          </a:r>
        </a:p>
      </dsp:txBody>
      <dsp:txXfrm>
        <a:off x="7283665" y="166138"/>
        <a:ext cx="3531141" cy="1059342"/>
      </dsp:txXfrm>
    </dsp:sp>
    <dsp:sp modelId="{D9714EA7-9733-403B-8E53-77B3469D570B}">
      <dsp:nvSpPr>
        <dsp:cNvPr id="0" name=""/>
        <dsp:cNvSpPr/>
      </dsp:nvSpPr>
      <dsp:spPr>
        <a:xfrm>
          <a:off x="7283665" y="1225481"/>
          <a:ext cx="3531141" cy="194847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755650">
            <a:lnSpc>
              <a:spcPct val="90000"/>
            </a:lnSpc>
            <a:spcBef>
              <a:spcPct val="0"/>
            </a:spcBef>
            <a:spcAft>
              <a:spcPct val="35000"/>
            </a:spcAft>
            <a:buNone/>
          </a:pPr>
          <a:r>
            <a:rPr lang="en-US" sz="1700" kern="1200"/>
            <a:t>Visible</a:t>
          </a:r>
        </a:p>
        <a:p>
          <a:pPr marL="0" lvl="0" indent="0" algn="l" defTabSz="755650">
            <a:lnSpc>
              <a:spcPct val="90000"/>
            </a:lnSpc>
            <a:spcBef>
              <a:spcPct val="0"/>
            </a:spcBef>
            <a:spcAft>
              <a:spcPct val="35000"/>
            </a:spcAft>
            <a:buNone/>
          </a:pPr>
          <a:r>
            <a:rPr lang="en-US" sz="1700" kern="1200"/>
            <a:t>Invisible</a:t>
          </a:r>
        </a:p>
      </dsp:txBody>
      <dsp:txXfrm>
        <a:off x="7283665" y="1225481"/>
        <a:ext cx="3531141" cy="194847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FAACEF-CC9A-483E-9B56-DECAFB57975A}" type="datetimeFigureOut">
              <a:rPr lang="en-US" smtClean="0"/>
              <a:t>7/27/2023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094E8-3009-47D0-9423-EBC369D53B0E}" type="slidenum">
              <a:rPr lang="en-US" smtClean="0"/>
              <a:t>‹#›</a:t>
            </a:fld>
            <a:endParaRPr lang="en-US"/>
          </a:p>
        </p:txBody>
      </p:sp>
    </p:spTree>
    <p:extLst>
      <p:ext uri="{BB962C8B-B14F-4D97-AF65-F5344CB8AC3E}">
        <p14:creationId xmlns:p14="http://schemas.microsoft.com/office/powerpoint/2010/main" val="3475888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a:t>
            </a:fld>
            <a:endParaRPr lang="en-US"/>
          </a:p>
        </p:txBody>
      </p:sp>
    </p:spTree>
    <p:extLst>
      <p:ext uri="{BB962C8B-B14F-4D97-AF65-F5344CB8AC3E}">
        <p14:creationId xmlns:p14="http://schemas.microsoft.com/office/powerpoint/2010/main" val="1911896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Web Accessibility Evaluation Extensions, API, and web app - https://wave.webaim.org/</a:t>
            </a:r>
          </a:p>
          <a:p>
            <a:pPr marL="171450" indent="-171450">
              <a:buFont typeface="Arial" panose="020B0604020202020204" pitchFamily="34" charset="0"/>
              <a:buChar char="•"/>
            </a:pPr>
            <a:r>
              <a:rPr lang="en-US" dirty="0"/>
              <a:t>Axe </a:t>
            </a:r>
            <a:r>
              <a:rPr lang="en-US" dirty="0" err="1"/>
              <a:t>DevTools</a:t>
            </a:r>
            <a:r>
              <a:rPr lang="en-US" dirty="0"/>
              <a:t> (Can use forever for free. Pro just offers some extra testing features.) - https://www.deque.com/axe-devtools-accessibility-testing/</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12</a:t>
            </a:fld>
            <a:endParaRPr lang="en-US"/>
          </a:p>
        </p:txBody>
      </p:sp>
    </p:spTree>
    <p:extLst>
      <p:ext uri="{BB962C8B-B14F-4D97-AF65-F5344CB8AC3E}">
        <p14:creationId xmlns:p14="http://schemas.microsoft.com/office/powerpoint/2010/main" val="1314952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W3C Markup Validation Service - https://validator.w3.org/</a:t>
            </a:r>
          </a:p>
        </p:txBody>
      </p:sp>
      <p:sp>
        <p:nvSpPr>
          <p:cNvPr id="4" name="Slide Number Placeholder 3"/>
          <p:cNvSpPr>
            <a:spLocks noGrp="1"/>
          </p:cNvSpPr>
          <p:nvPr>
            <p:ph type="sldNum" sz="quarter" idx="5"/>
          </p:nvPr>
        </p:nvSpPr>
        <p:spPr/>
        <p:txBody>
          <a:bodyPr/>
          <a:lstStyle/>
          <a:p>
            <a:fld id="{297094E8-3009-47D0-9423-EBC369D53B0E}" type="slidenum">
              <a:rPr lang="en-US" smtClean="0"/>
              <a:t>13</a:t>
            </a:fld>
            <a:endParaRPr lang="en-US"/>
          </a:p>
        </p:txBody>
      </p:sp>
    </p:spTree>
    <p:extLst>
      <p:ext uri="{BB962C8B-B14F-4D97-AF65-F5344CB8AC3E}">
        <p14:creationId xmlns:p14="http://schemas.microsoft.com/office/powerpoint/2010/main" val="1708861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14</a:t>
            </a:fld>
            <a:endParaRPr lang="en-US"/>
          </a:p>
        </p:txBody>
      </p:sp>
    </p:spTree>
    <p:extLst>
      <p:ext uri="{BB962C8B-B14F-4D97-AF65-F5344CB8AC3E}">
        <p14:creationId xmlns:p14="http://schemas.microsoft.com/office/powerpoint/2010/main" val="2144912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15</a:t>
            </a:fld>
            <a:endParaRPr lang="en-US"/>
          </a:p>
        </p:txBody>
      </p:sp>
    </p:spTree>
    <p:extLst>
      <p:ext uri="{BB962C8B-B14F-4D97-AF65-F5344CB8AC3E}">
        <p14:creationId xmlns:p14="http://schemas.microsoft.com/office/powerpoint/2010/main" val="1964582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16</a:t>
            </a:fld>
            <a:endParaRPr lang="en-US"/>
          </a:p>
        </p:txBody>
      </p:sp>
    </p:spTree>
    <p:extLst>
      <p:ext uri="{BB962C8B-B14F-4D97-AF65-F5344CB8AC3E}">
        <p14:creationId xmlns:p14="http://schemas.microsoft.com/office/powerpoint/2010/main" val="1593273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17</a:t>
            </a:fld>
            <a:endParaRPr lang="en-US"/>
          </a:p>
        </p:txBody>
      </p:sp>
    </p:spTree>
    <p:extLst>
      <p:ext uri="{BB962C8B-B14F-4D97-AF65-F5344CB8AC3E}">
        <p14:creationId xmlns:p14="http://schemas.microsoft.com/office/powerpoint/2010/main" val="2776525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Accessibility</a:t>
            </a:r>
            <a:r>
              <a:rPr lang="en-US" dirty="0"/>
              <a:t> – how well can your product be used by people of all abilities?</a:t>
            </a:r>
          </a:p>
          <a:p>
            <a:r>
              <a:rPr lang="en-US" b="1" dirty="0"/>
              <a:t>Disability</a:t>
            </a:r>
            <a:r>
              <a:rPr lang="en-US" dirty="0"/>
              <a:t> – A disability is basically a mismatch in interaction between a person’s body and the features of their environment in which they live.</a:t>
            </a:r>
          </a:p>
          <a:p>
            <a:r>
              <a:rPr lang="en-US" b="1" dirty="0"/>
              <a:t>Accessible Technology (AT) </a:t>
            </a:r>
            <a:r>
              <a:rPr lang="en-US" dirty="0"/>
              <a:t>- is any item, piece of equipment, software program, or product that is used to increase, maintain, or improve the functional capabilities of people with disabilities.</a:t>
            </a:r>
          </a:p>
          <a:p>
            <a:r>
              <a:rPr lang="en-US" b="1" dirty="0"/>
              <a:t>A11y</a:t>
            </a:r>
            <a:r>
              <a:rPr lang="en-US" dirty="0"/>
              <a:t> – a commonly accepted </a:t>
            </a:r>
            <a:r>
              <a:rPr lang="en-US" dirty="0" err="1"/>
              <a:t>numeronym</a:t>
            </a:r>
            <a:r>
              <a:rPr lang="en-US" dirty="0"/>
              <a:t> for Accessibility that stands for the fact that Accessibility starts with an “A”, ends with a “Y” and has 11 characters in between.</a:t>
            </a:r>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3</a:t>
            </a:fld>
            <a:endParaRPr lang="en-US"/>
          </a:p>
        </p:txBody>
      </p:sp>
    </p:spTree>
    <p:extLst>
      <p:ext uri="{BB962C8B-B14F-4D97-AF65-F5344CB8AC3E}">
        <p14:creationId xmlns:p14="http://schemas.microsoft.com/office/powerpoint/2010/main" val="2786079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Based on data from the </a:t>
            </a:r>
            <a:r>
              <a:rPr lang="en-US" i="1" dirty="0"/>
              <a:t>American Institutes for Research (AIR)—A Hidden Market: The Purchasing Power of People With Disabilities</a:t>
            </a:r>
          </a:p>
          <a:p>
            <a:pPr lvl="2"/>
            <a:r>
              <a:rPr lang="en-US" dirty="0"/>
              <a:t>The total disposable income for U.S. adults with disabilities is about $490 billion, which is comparable to other significant market segments, such as African Americans ($501 billion) and Hispanics ($582 billion). (Disposable income is what is left after taxes are paid.); and</a:t>
            </a:r>
          </a:p>
          <a:p>
            <a:pPr lvl="2"/>
            <a:r>
              <a:rPr lang="en-US" dirty="0"/>
              <a:t>Discretionary income for working-age people with disabilities is about $21 billion, which is greater than that of the African-American ($3 billion) and Hispanic ($16 billion) market segments, combined. (Discretionary income is the money remaining after deducting taxes, other mandatory charges, and spending on necessities, such as food and housing.)</a:t>
            </a:r>
            <a:endParaRPr lang="en-US" i="1" dirty="0"/>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5</a:t>
            </a:fld>
            <a:endParaRPr lang="en-US"/>
          </a:p>
        </p:txBody>
      </p:sp>
    </p:spTree>
    <p:extLst>
      <p:ext uri="{BB962C8B-B14F-4D97-AF65-F5344CB8AC3E}">
        <p14:creationId xmlns:p14="http://schemas.microsoft.com/office/powerpoint/2010/main" val="2510926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6</a:t>
            </a:fld>
            <a:endParaRPr lang="en-US"/>
          </a:p>
        </p:txBody>
      </p:sp>
    </p:spTree>
    <p:extLst>
      <p:ext uri="{BB962C8B-B14F-4D97-AF65-F5344CB8AC3E}">
        <p14:creationId xmlns:p14="http://schemas.microsoft.com/office/powerpoint/2010/main" val="606445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7</a:t>
            </a:fld>
            <a:endParaRPr lang="en-US"/>
          </a:p>
        </p:txBody>
      </p:sp>
    </p:spTree>
    <p:extLst>
      <p:ext uri="{BB962C8B-B14F-4D97-AF65-F5344CB8AC3E}">
        <p14:creationId xmlns:p14="http://schemas.microsoft.com/office/powerpoint/2010/main" val="2318496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Lighthouse is built into Chromium based browsers like Google Chrome and Microsoft Edge. It allows you to check Accessibility, SEO, and performance impacting elements of a page.</a:t>
            </a:r>
          </a:p>
          <a:p>
            <a:pPr marL="628650" lvl="1" indent="-171450">
              <a:buFont typeface="Arial" panose="020B0604020202020204" pitchFamily="34" charset="0"/>
              <a:buChar char="•"/>
            </a:pPr>
            <a:r>
              <a:rPr lang="en-US" dirty="0"/>
              <a:t>Firefox has similar options, but they are separated out into individual scanners, rather than under one option.</a:t>
            </a:r>
          </a:p>
          <a:p>
            <a:pPr marL="171450" indent="-171450">
              <a:buFont typeface="Arial" panose="020B0604020202020204" pitchFamily="34" charset="0"/>
              <a:buChar char="•"/>
            </a:pPr>
            <a:r>
              <a:rPr lang="en-US" dirty="0"/>
              <a:t>The rendering options are also built into Chromium browsers. They allow you to get an idea for how some disabilities may view your page and see how various custom CSS options may impact your site appearance and behavior.</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8</a:t>
            </a:fld>
            <a:endParaRPr lang="en-US"/>
          </a:p>
        </p:txBody>
      </p:sp>
    </p:spTree>
    <p:extLst>
      <p:ext uri="{BB962C8B-B14F-4D97-AF65-F5344CB8AC3E}">
        <p14:creationId xmlns:p14="http://schemas.microsoft.com/office/powerpoint/2010/main" val="333735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Lighthouse is built into Chromium based browsers like Google Chrome and Microsoft Edge. It allows you to check Accessibility, SEO, and performance impacting elements of a page.</a:t>
            </a:r>
          </a:p>
          <a:p>
            <a:pPr marL="628650" lvl="1" indent="-171450">
              <a:buFont typeface="Arial" panose="020B0604020202020204" pitchFamily="34" charset="0"/>
              <a:buChar char="•"/>
            </a:pPr>
            <a:r>
              <a:rPr lang="en-US" dirty="0"/>
              <a:t>Firefox has similar options, but they are separated out into individual scanners, rather than under one option.</a:t>
            </a:r>
          </a:p>
          <a:p>
            <a:pPr marL="171450" indent="-171450">
              <a:buFont typeface="Arial" panose="020B0604020202020204" pitchFamily="34" charset="0"/>
              <a:buChar char="•"/>
            </a:pPr>
            <a:r>
              <a:rPr lang="en-US" dirty="0"/>
              <a:t>The rendering options are also built into Chromium browsers. They allow you to get an idea for how some disabilities may view your page and see how various custom CSS options may impact your site appearance and behavior.</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9</a:t>
            </a:fld>
            <a:endParaRPr lang="en-US"/>
          </a:p>
        </p:txBody>
      </p:sp>
    </p:spTree>
    <p:extLst>
      <p:ext uri="{BB962C8B-B14F-4D97-AF65-F5344CB8AC3E}">
        <p14:creationId xmlns:p14="http://schemas.microsoft.com/office/powerpoint/2010/main" val="4112669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10</a:t>
            </a:fld>
            <a:endParaRPr lang="en-US"/>
          </a:p>
        </p:txBody>
      </p:sp>
    </p:spTree>
    <p:extLst>
      <p:ext uri="{BB962C8B-B14F-4D97-AF65-F5344CB8AC3E}">
        <p14:creationId xmlns:p14="http://schemas.microsoft.com/office/powerpoint/2010/main" val="2904637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Technically the screenshots I have here are of the browser extension version of Accessibility Insights, but it also has 2 Desktop applications, one for testing Windows applications and websites and one for testing Android apps. It is built on Axe Core. Axe </a:t>
            </a:r>
            <a:r>
              <a:rPr lang="en-US" dirty="0" err="1"/>
              <a:t>DevTools</a:t>
            </a:r>
            <a:r>
              <a:rPr lang="en-US" dirty="0"/>
              <a:t> provides a similar browser extension as well.</a:t>
            </a:r>
          </a:p>
        </p:txBody>
      </p:sp>
      <p:sp>
        <p:nvSpPr>
          <p:cNvPr id="4" name="Slide Number Placeholder 3"/>
          <p:cNvSpPr>
            <a:spLocks noGrp="1"/>
          </p:cNvSpPr>
          <p:nvPr>
            <p:ph type="sldNum" sz="quarter" idx="5"/>
          </p:nvPr>
        </p:nvSpPr>
        <p:spPr/>
        <p:txBody>
          <a:bodyPr/>
          <a:lstStyle/>
          <a:p>
            <a:fld id="{297094E8-3009-47D0-9423-EBC369D53B0E}" type="slidenum">
              <a:rPr lang="en-US" smtClean="0"/>
              <a:t>11</a:t>
            </a:fld>
            <a:endParaRPr lang="en-US"/>
          </a:p>
        </p:txBody>
      </p:sp>
    </p:spTree>
    <p:extLst>
      <p:ext uri="{BB962C8B-B14F-4D97-AF65-F5344CB8AC3E}">
        <p14:creationId xmlns:p14="http://schemas.microsoft.com/office/powerpoint/2010/main" val="2810766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A049CC4-5A97-47DC-86B9-9927E3A2D5F5}" type="datetime1">
              <a:rPr lang="en-US" smtClean="0"/>
              <a:t>7/27/2023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4768296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11C66-9C87-4BA8-9534-5EF145E66FE7}" type="datetime1">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707575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AE480A1-3E8F-4FEB-9473-F28D5BA2CE2F}" type="datetime1">
              <a:rPr lang="en-US" smtClean="0"/>
              <a:t>7/27/2023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537401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1941244-449B-4313-BB5D-CEC8D390AC83}" type="datetime1">
              <a:rPr lang="en-US" smtClean="0"/>
              <a:t>7/27/2023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07166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3AAB994-AF9D-407F-AC45-491F65672FB8}" type="datetime1">
              <a:rPr lang="en-US" smtClean="0"/>
              <a:t>7/27/2023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21025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B69CAA-71E9-4E32-8F4F-8B1877E6E416}" type="datetime1">
              <a:rPr lang="en-US" smtClean="0"/>
              <a:t>7/27/2023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70856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1F7796-6626-4944-B793-E85205E429DA}" type="datetime1">
              <a:rPr lang="en-US" smtClean="0"/>
              <a:t>7/27/2023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532796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5BEE86-0E69-41D4-B130-484F9582CF68}" type="datetime1">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71072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8E2E543-8735-43A9-800E-D52D2E6A7570}" type="datetime1">
              <a:rPr lang="en-US" smtClean="0"/>
              <a:t>7/27/2023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0836469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62C0E-85F8-4032-A4AC-EAAA621EB697}" type="datetime1">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05498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D4D2949-E030-4779-99B3-FAC018E20B72}" type="datetime1">
              <a:rPr lang="en-US" smtClean="0"/>
              <a:t>7/27/2023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366205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3F8BCC-FB76-4EC4-8AAF-4B5BA4B75FEF}" type="datetime1">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8660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B60B1E-0147-4747-AD07-17141088A4C3}" type="datetime1">
              <a:rPr lang="en-US" smtClean="0"/>
              <a:t>7/27/2023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87855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2DC7E5-9295-4EB3-8473-59EEBBFB2383}" type="datetime1">
              <a:rPr lang="en-US" smtClean="0"/>
              <a:t>7/27/2023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6692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5BDD53-BBE8-4710-8261-574287A899BD}" type="datetime1">
              <a:rPr lang="en-US" smtClean="0"/>
              <a:t>7/27/2023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745422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C84FA3-F6D9-4634-9C02-2941F1994736}" type="datetime1">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60499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C35DB0-0D5A-4AF5-B91D-F5AC233569C2}" type="datetime1">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842660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AFDDC1-071C-48BE-AEB0-C522838D21A3}" type="datetime1">
              <a:rPr lang="en-US" smtClean="0"/>
              <a:t>7/27/2023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7A5312-C2B2-41D6-B538-2B1CF208402F}" type="slidenum">
              <a:rPr lang="en-US" smtClean="0"/>
              <a:t>‹#›</a:t>
            </a:fld>
            <a:endParaRPr lang="en-US"/>
          </a:p>
        </p:txBody>
      </p:sp>
    </p:spTree>
    <p:extLst>
      <p:ext uri="{BB962C8B-B14F-4D97-AF65-F5344CB8AC3E}">
        <p14:creationId xmlns:p14="http://schemas.microsoft.com/office/powerpoint/2010/main" val="57880376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ssa.gov/accessibility/andi/help/install.html" TargetMode="External"/><Relationship Id="rId3" Type="http://schemas.openxmlformats.org/officeDocument/2006/relationships/hyperlink" Target="https://holistica11y.com/find-landmarks-on-web-page-with-a11y-bookmarklet/" TargetMode="External"/><Relationship Id="rId7" Type="http://schemas.openxmlformats.org/officeDocument/2006/relationships/hyperlink" Target="https://accessibility-bookmarklets.org/install.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dylanb.github.io/bookmarklets.html" TargetMode="External"/><Relationship Id="rId5" Type="http://schemas.openxmlformats.org/officeDocument/2006/relationships/hyperlink" Target="https://pauljadam.com/bookmarklets/aria.html" TargetMode="External"/><Relationship Id="rId4" Type="http://schemas.openxmlformats.org/officeDocument/2006/relationships/hyperlink" Target="https://pauljadam.com/bookmarklets/forms.html"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twitter.com/MSFTEnable" TargetMode="External"/><Relationship Id="rId3" Type="http://schemas.openxmlformats.org/officeDocument/2006/relationships/hyperlink" Target="https://accessibilityinsights.io/" TargetMode="External"/><Relationship Id="rId7" Type="http://schemas.openxmlformats.org/officeDocument/2006/relationships/hyperlink" Target="https://www.microsoft.com/en-us/accessibility"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dequeuniversity.com/screenreaders/narrator-keyboard-shortcuts" TargetMode="External"/><Relationship Id="rId11" Type="http://schemas.openxmlformats.org/officeDocument/2006/relationships/hyperlink" Target="https://corgidev.com/a11y.html" TargetMode="External"/><Relationship Id="rId5" Type="http://schemas.openxmlformats.org/officeDocument/2006/relationships/hyperlink" Target="https://dequeuniversity.com/screenreaders/nvda-keyboard-shortcuts" TargetMode="External"/><Relationship Id="rId10" Type="http://schemas.openxmlformats.org/officeDocument/2006/relationships/hyperlink" Target="https://www.ssa.gov/accessibility/andi/help/install.html" TargetMode="External"/><Relationship Id="rId4" Type="http://schemas.openxmlformats.org/officeDocument/2006/relationships/hyperlink" Target="https://www.nvaccess.org/" TargetMode="External"/><Relationship Id="rId9" Type="http://schemas.openxmlformats.org/officeDocument/2006/relationships/hyperlink" Target="https://docs.microsoft.com/en-us/learn/paths/accessibility-fundamental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orgidev.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hyperlink" Target="https://github.com/CorgiDev/A11y-Materials%20-%20Under%20Presentations/202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svg"/><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hyperlink" Target="https://www.air.org/resource/report/hidden-market-purchasing-power-working-age-adults-disabiliti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3.org/WAI/polici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visa.com/pages/accessibilit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ictbaseline.access-board.gov/"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41D9-AD85-42B3-9336-C4A0BEBBBCB9}"/>
              </a:ext>
            </a:extLst>
          </p:cNvPr>
          <p:cNvSpPr>
            <a:spLocks noGrp="1"/>
          </p:cNvSpPr>
          <p:nvPr>
            <p:ph type="ctrTitle"/>
          </p:nvPr>
        </p:nvSpPr>
        <p:spPr>
          <a:xfrm>
            <a:off x="1371600" y="1803405"/>
            <a:ext cx="9448800" cy="990595"/>
          </a:xfrm>
        </p:spPr>
        <p:txBody>
          <a:bodyPr>
            <a:normAutofit fontScale="90000"/>
          </a:bodyPr>
          <a:lstStyle/>
          <a:p>
            <a:r>
              <a:rPr lang="en-US" dirty="0"/>
              <a:t>Accessibility Testing 101</a:t>
            </a:r>
          </a:p>
        </p:txBody>
      </p:sp>
    </p:spTree>
    <p:extLst>
      <p:ext uri="{BB962C8B-B14F-4D97-AF65-F5344CB8AC3E}">
        <p14:creationId xmlns:p14="http://schemas.microsoft.com/office/powerpoint/2010/main" val="264015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CCA by </a:t>
            </a:r>
            <a:r>
              <a:rPr lang="en-US" sz="1800" dirty="0" err="1"/>
              <a:t>TPGi</a:t>
            </a:r>
            <a:endParaRPr lang="en-US" sz="1800" dirty="0"/>
          </a:p>
        </p:txBody>
      </p:sp>
      <p:pic>
        <p:nvPicPr>
          <p:cNvPr id="4" name="Picture 3" descr="Color Contrast Analyzer screen showing an example of a color pair that fail all WCAG color contrast minimums.">
            <a:extLst>
              <a:ext uri="{FF2B5EF4-FFF2-40B4-BE49-F238E27FC236}">
                <a16:creationId xmlns:a16="http://schemas.microsoft.com/office/drawing/2014/main" id="{72C8378D-491E-836F-F026-0F98EFE3A833}"/>
              </a:ext>
            </a:extLst>
          </p:cNvPr>
          <p:cNvPicPr>
            <a:picLocks noChangeAspect="1"/>
          </p:cNvPicPr>
          <p:nvPr/>
        </p:nvPicPr>
        <p:blipFill>
          <a:blip r:embed="rId3"/>
          <a:stretch>
            <a:fillRect/>
          </a:stretch>
        </p:blipFill>
        <p:spPr>
          <a:xfrm>
            <a:off x="3113374" y="1840992"/>
            <a:ext cx="3079032" cy="4835740"/>
          </a:xfrm>
          <a:prstGeom prst="rect">
            <a:avLst/>
          </a:prstGeom>
        </p:spPr>
      </p:pic>
      <p:pic>
        <p:nvPicPr>
          <p:cNvPr id="5" name="Picture 4" descr="Color Contrast Analyzer screen showing an example of a color pair that pass all WCAG color contrast minimums.">
            <a:extLst>
              <a:ext uri="{FF2B5EF4-FFF2-40B4-BE49-F238E27FC236}">
                <a16:creationId xmlns:a16="http://schemas.microsoft.com/office/drawing/2014/main" id="{993DEDE8-704A-8B39-9467-F461C94FE283}"/>
              </a:ext>
            </a:extLst>
          </p:cNvPr>
          <p:cNvPicPr>
            <a:picLocks noChangeAspect="1"/>
          </p:cNvPicPr>
          <p:nvPr/>
        </p:nvPicPr>
        <p:blipFill>
          <a:blip r:embed="rId4"/>
          <a:stretch>
            <a:fillRect/>
          </a:stretch>
        </p:blipFill>
        <p:spPr>
          <a:xfrm>
            <a:off x="6804377" y="1840992"/>
            <a:ext cx="3200749" cy="4835740"/>
          </a:xfrm>
          <a:prstGeom prst="rect">
            <a:avLst/>
          </a:prstGeom>
        </p:spPr>
      </p:pic>
    </p:spTree>
    <p:extLst>
      <p:ext uri="{BB962C8B-B14F-4D97-AF65-F5344CB8AC3E}">
        <p14:creationId xmlns:p14="http://schemas.microsoft.com/office/powerpoint/2010/main" val="2935854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Microsoft Accessibility Insights</a:t>
            </a:r>
          </a:p>
        </p:txBody>
      </p:sp>
      <p:pic>
        <p:nvPicPr>
          <p:cNvPr id="11" name="Picture 10" descr="Accessibility Insights window showing the options to run &quot;FastPass&quot;, &quot;Assessment&quot;, or &quot;Ad Hoc tools&quot;.">
            <a:extLst>
              <a:ext uri="{FF2B5EF4-FFF2-40B4-BE49-F238E27FC236}">
                <a16:creationId xmlns:a16="http://schemas.microsoft.com/office/drawing/2014/main" id="{2C79188B-900F-6F40-3348-B3D4D7755A38}"/>
              </a:ext>
            </a:extLst>
          </p:cNvPr>
          <p:cNvPicPr>
            <a:picLocks noChangeAspect="1"/>
          </p:cNvPicPr>
          <p:nvPr/>
        </p:nvPicPr>
        <p:blipFill>
          <a:blip r:embed="rId3"/>
          <a:stretch>
            <a:fillRect/>
          </a:stretch>
        </p:blipFill>
        <p:spPr>
          <a:xfrm>
            <a:off x="304466" y="2259875"/>
            <a:ext cx="2846079" cy="304530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descr="Accessibility Insights assessment window displaying a full assessment with automated tests followed by a list of manual tests an individual can run and mark as pass or fail.">
            <a:extLst>
              <a:ext uri="{FF2B5EF4-FFF2-40B4-BE49-F238E27FC236}">
                <a16:creationId xmlns:a16="http://schemas.microsoft.com/office/drawing/2014/main" id="{1E87AF6B-2813-FE8F-15DD-409C6A4E5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5010" y="1874407"/>
            <a:ext cx="3632480" cy="3816240"/>
          </a:xfrm>
          <a:prstGeom prst="rect">
            <a:avLst/>
          </a:prstGeom>
        </p:spPr>
      </p:pic>
      <p:pic>
        <p:nvPicPr>
          <p:cNvPr id="15" name="Picture 14" descr="Accessibility Insights FastPass window displaying the results of a FastPass automated test run.">
            <a:extLst>
              <a:ext uri="{FF2B5EF4-FFF2-40B4-BE49-F238E27FC236}">
                <a16:creationId xmlns:a16="http://schemas.microsoft.com/office/drawing/2014/main" id="{DF25FCB9-0463-34C2-709B-8B7DAF3D98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1955" y="1986384"/>
            <a:ext cx="4495579" cy="3592286"/>
          </a:xfrm>
          <a:prstGeom prst="rect">
            <a:avLst/>
          </a:prstGeom>
        </p:spPr>
      </p:pic>
    </p:spTree>
    <p:extLst>
      <p:ext uri="{BB962C8B-B14F-4D97-AF65-F5344CB8AC3E}">
        <p14:creationId xmlns:p14="http://schemas.microsoft.com/office/powerpoint/2010/main" val="2020451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8" name="Picture 7" descr="Web Accessibility Evaluation browser extension placing an overlay on a page to help show where accessibility impacting elements, alerts, and more are located to help developers.">
            <a:extLst>
              <a:ext uri="{FF2B5EF4-FFF2-40B4-BE49-F238E27FC236}">
                <a16:creationId xmlns:a16="http://schemas.microsoft.com/office/drawing/2014/main" id="{BFBB4A85-80C4-61C1-83CB-88F9F662AF41}"/>
              </a:ext>
            </a:extLst>
          </p:cNvPr>
          <p:cNvPicPr>
            <a:picLocks noChangeAspect="1"/>
          </p:cNvPicPr>
          <p:nvPr/>
        </p:nvPicPr>
        <p:blipFill>
          <a:blip r:embed="rId3"/>
          <a:stretch>
            <a:fillRect/>
          </a:stretch>
        </p:blipFill>
        <p:spPr>
          <a:xfrm>
            <a:off x="685799" y="1874627"/>
            <a:ext cx="6202679" cy="4638736"/>
          </a:xfrm>
          <a:prstGeom prst="rect">
            <a:avLst/>
          </a:prstGeom>
        </p:spPr>
      </p:pic>
      <p:pic>
        <p:nvPicPr>
          <p:cNvPr id="10" name="Picture 9" descr="Axe DevTools extension showing options for automated and guided tests in Microsoft Edge.">
            <a:extLst>
              <a:ext uri="{FF2B5EF4-FFF2-40B4-BE49-F238E27FC236}">
                <a16:creationId xmlns:a16="http://schemas.microsoft.com/office/drawing/2014/main" id="{4A20A9B8-B617-9B69-34ED-4C372BCAA22A}"/>
              </a:ext>
            </a:extLst>
          </p:cNvPr>
          <p:cNvPicPr>
            <a:picLocks noChangeAspect="1"/>
          </p:cNvPicPr>
          <p:nvPr/>
        </p:nvPicPr>
        <p:blipFill>
          <a:blip r:embed="rId4"/>
          <a:stretch>
            <a:fillRect/>
          </a:stretch>
        </p:blipFill>
        <p:spPr>
          <a:xfrm>
            <a:off x="7647997" y="1874626"/>
            <a:ext cx="3858204" cy="4638737"/>
          </a:xfrm>
          <a:prstGeom prst="rect">
            <a:avLst/>
          </a:prstGeom>
        </p:spPr>
      </p:pic>
    </p:spTree>
    <p:extLst>
      <p:ext uri="{BB962C8B-B14F-4D97-AF65-F5344CB8AC3E}">
        <p14:creationId xmlns:p14="http://schemas.microsoft.com/office/powerpoint/2010/main" val="409170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4" name="Picture 3" descr="W3C Markup Validation Service page with options to evaluate using the URL, through file upload, or by direct input (typing out the html or pasting it into a window).">
            <a:extLst>
              <a:ext uri="{FF2B5EF4-FFF2-40B4-BE49-F238E27FC236}">
                <a16:creationId xmlns:a16="http://schemas.microsoft.com/office/drawing/2014/main" id="{00B269AF-4242-B585-1636-2A66F0C8F550}"/>
              </a:ext>
            </a:extLst>
          </p:cNvPr>
          <p:cNvPicPr>
            <a:picLocks noChangeAspect="1"/>
          </p:cNvPicPr>
          <p:nvPr/>
        </p:nvPicPr>
        <p:blipFill>
          <a:blip r:embed="rId3"/>
          <a:stretch>
            <a:fillRect/>
          </a:stretch>
        </p:blipFill>
        <p:spPr>
          <a:xfrm>
            <a:off x="2207622" y="2057400"/>
            <a:ext cx="8350649" cy="4502863"/>
          </a:xfrm>
          <a:prstGeom prst="rect">
            <a:avLst/>
          </a:prstGeom>
        </p:spPr>
      </p:pic>
    </p:spTree>
    <p:extLst>
      <p:ext uri="{BB962C8B-B14F-4D97-AF65-F5344CB8AC3E}">
        <p14:creationId xmlns:p14="http://schemas.microsoft.com/office/powerpoint/2010/main" val="662265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Bookmarklets</a:t>
            </a:r>
          </a:p>
        </p:txBody>
      </p:sp>
      <p:sp>
        <p:nvSpPr>
          <p:cNvPr id="6" name="TextBox 5">
            <a:extLst>
              <a:ext uri="{FF2B5EF4-FFF2-40B4-BE49-F238E27FC236}">
                <a16:creationId xmlns:a16="http://schemas.microsoft.com/office/drawing/2014/main" id="{2E84A865-1719-50D2-090C-372A6B8E1E71}"/>
              </a:ext>
            </a:extLst>
          </p:cNvPr>
          <p:cNvSpPr txBox="1"/>
          <p:nvPr/>
        </p:nvSpPr>
        <p:spPr>
          <a:xfrm>
            <a:off x="731520" y="2413337"/>
            <a:ext cx="10528663" cy="2246769"/>
          </a:xfrm>
          <a:prstGeom prst="rect">
            <a:avLst/>
          </a:prstGeom>
          <a:noFill/>
        </p:spPr>
        <p:txBody>
          <a:bodyPr wrap="square">
            <a:spAutoFit/>
          </a:bodyPr>
          <a:lstStyle/>
          <a:p>
            <a:pPr marL="171450" indent="-171450">
              <a:buFont typeface="Arial" panose="020B0604020202020204" pitchFamily="34" charset="0"/>
              <a:buChar char="•"/>
            </a:pPr>
            <a:r>
              <a:rPr lang="en-US" sz="2000" b="1" i="0" u="sng" dirty="0">
                <a:effectLst/>
                <a:latin typeface="Calibri" panose="020F0502020204030204" pitchFamily="34" charset="0"/>
                <a:ea typeface="Calibri" panose="020F0502020204030204" pitchFamily="34" charset="0"/>
                <a:cs typeface="Calibri" panose="020F0502020204030204" pitchFamily="34" charset="0"/>
                <a:hlinkClick r:id="rId3"/>
              </a:rPr>
              <a:t>Find Landmarks on Web Page with A11Y Bookmarklet | HolisticA11Y</a:t>
            </a:r>
            <a:endParaRPr lang="en-US" sz="2000" b="1" i="0" u="sng" dirty="0">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effectLst/>
                <a:latin typeface="Calibri" panose="020F0502020204030204" pitchFamily="34" charset="0"/>
                <a:ea typeface="Calibri" panose="020F0502020204030204" pitchFamily="34" charset="0"/>
                <a:cs typeface="Calibri" panose="020F0502020204030204" pitchFamily="34" charset="0"/>
                <a:hlinkClick r:id="rId4"/>
              </a:rPr>
              <a:t>Forms Bookmarklet for Accessibility Testing (pauljadam.com)</a:t>
            </a:r>
            <a:endParaRPr lang="en-US" sz="2000" b="1" i="0" u="sng" strike="noStrike" dirty="0">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effectLst/>
                <a:latin typeface="Calibri" panose="020F0502020204030204" pitchFamily="34" charset="0"/>
                <a:ea typeface="Calibri" panose="020F0502020204030204" pitchFamily="34" charset="0"/>
                <a:cs typeface="Calibri" panose="020F0502020204030204" pitchFamily="34" charset="0"/>
                <a:hlinkClick r:id="rId5"/>
              </a:rPr>
              <a:t>ARIA Bookmarklet for Accessibility Testing (pauljadam.com)</a:t>
            </a:r>
            <a:endParaRPr lang="en-US" sz="2000" b="1" i="0" u="sng" strike="noStrike" dirty="0">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sng" strike="noStrike" dirty="0">
                <a:effectLst/>
                <a:latin typeface="Calibri" panose="020F0502020204030204" pitchFamily="34" charset="0"/>
                <a:ea typeface="Calibri" panose="020F0502020204030204" pitchFamily="34" charset="0"/>
                <a:cs typeface="Calibri" panose="020F0502020204030204" pitchFamily="34" charset="0"/>
              </a:rPr>
              <a:t>Text spacing bookmarklet - </a:t>
            </a:r>
            <a:r>
              <a:rPr lang="en-US" sz="2000" b="1" dirty="0">
                <a:latin typeface="Calibri" panose="020F0502020204030204" pitchFamily="34" charset="0"/>
                <a:ea typeface="Calibri" panose="020F0502020204030204" pitchFamily="34" charset="0"/>
                <a:cs typeface="Calibri" panose="020F0502020204030204" pitchFamily="34" charset="0"/>
                <a:hlinkClick r:id="rId6"/>
              </a:rPr>
              <a:t>Bookmarklets (dylanb.github.io)</a:t>
            </a: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Assorted Accessibility Bookmarklets for Landmarks, Headings, and more: </a:t>
            </a:r>
            <a:r>
              <a:rPr lang="en-US" sz="2000" b="1" dirty="0">
                <a:latin typeface="Calibri" panose="020F0502020204030204" pitchFamily="34" charset="0"/>
                <a:ea typeface="Calibri" panose="020F0502020204030204" pitchFamily="34" charset="0"/>
                <a:cs typeface="Calibri" panose="020F0502020204030204" pitchFamily="34" charset="0"/>
                <a:hlinkClick r:id="rId7"/>
              </a:rPr>
              <a:t>Accessibility Bookmarklets (accessibility-bookmarklets.org)</a:t>
            </a: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hlinkClick r:id="rId8"/>
              </a:rPr>
              <a:t>ANDI - Accessibility Testing Tool - Install (ssa.gov)</a:t>
            </a:r>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0727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fontScale="90000"/>
          </a:bodyPr>
          <a:lstStyle/>
          <a:p>
            <a:r>
              <a:rPr lang="en-US" dirty="0"/>
              <a:t>Tools and resources</a:t>
            </a:r>
            <a:br>
              <a:rPr lang="en-US" dirty="0"/>
            </a:br>
            <a:r>
              <a:rPr lang="en-US" sz="2000" dirty="0"/>
              <a:t>Additional Resources</a:t>
            </a:r>
            <a:br>
              <a:rPr lang="en-US" dirty="0"/>
            </a:br>
            <a:endParaRPr lang="en-US" dirty="0"/>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798" y="1801028"/>
            <a:ext cx="10820403" cy="4717338"/>
          </a:xfrm>
        </p:spPr>
        <p:txBody>
          <a:bodyPr>
            <a:noAutofit/>
          </a:bodyPr>
          <a:lstStyle/>
          <a:p>
            <a:r>
              <a:rPr lang="en-US" sz="1600" b="1" dirty="0">
                <a:hlinkClick r:id="rId3"/>
              </a:rPr>
              <a:t>Accessibility Insights</a:t>
            </a:r>
            <a:r>
              <a:rPr lang="en-US" sz="1600" dirty="0"/>
              <a:t> – Accessibility testing tool made by Microsoft</a:t>
            </a:r>
          </a:p>
          <a:p>
            <a:pPr lvl="1"/>
            <a:r>
              <a:rPr lang="en-US" sz="1600" dirty="0"/>
              <a:t>Has browser extension and desktop application versions</a:t>
            </a:r>
          </a:p>
          <a:p>
            <a:pPr lvl="1"/>
            <a:r>
              <a:rPr lang="en-US" sz="1600" dirty="0"/>
              <a:t>Also have the option to include the automated tests in CI/CD</a:t>
            </a:r>
          </a:p>
          <a:p>
            <a:pPr lvl="1"/>
            <a:r>
              <a:rPr lang="en-US" sz="1600" dirty="0"/>
              <a:t>DON’T depend on automated tests</a:t>
            </a:r>
          </a:p>
          <a:p>
            <a:r>
              <a:rPr lang="en-US" sz="1600" b="1" dirty="0">
                <a:hlinkClick r:id="rId4"/>
              </a:rPr>
              <a:t>NVDA</a:t>
            </a:r>
            <a:r>
              <a:rPr lang="en-US" sz="1600" dirty="0"/>
              <a:t> – free, open-sourced screen reader</a:t>
            </a:r>
          </a:p>
          <a:p>
            <a:pPr lvl="1"/>
            <a:r>
              <a:rPr lang="en-US" sz="1600" dirty="0"/>
              <a:t>View keyboard shortcuts on at the Deque article entitled: </a:t>
            </a:r>
            <a:r>
              <a:rPr lang="en-US" sz="1600" b="1" dirty="0">
                <a:hlinkClick r:id="rId5"/>
              </a:rPr>
              <a:t>NVDA Keyboard Shortcuts</a:t>
            </a:r>
            <a:r>
              <a:rPr lang="en-US" sz="1600" dirty="0"/>
              <a:t>.</a:t>
            </a:r>
          </a:p>
          <a:p>
            <a:r>
              <a:rPr lang="en-US" sz="1600" b="1" dirty="0"/>
              <a:t>Narrator</a:t>
            </a:r>
            <a:r>
              <a:rPr lang="en-US" sz="1600" dirty="0"/>
              <a:t> – screen reader built-in to Windows.</a:t>
            </a:r>
          </a:p>
          <a:p>
            <a:pPr lvl="1"/>
            <a:r>
              <a:rPr lang="en-US" sz="1600" dirty="0"/>
              <a:t>View keyboard shortcuts for Narrator in the Deque article entitled </a:t>
            </a:r>
            <a:r>
              <a:rPr lang="en-US" sz="1600" b="1" dirty="0">
                <a:hlinkClick r:id="rId6"/>
              </a:rPr>
              <a:t>Narrator Keyboard Shortcuts</a:t>
            </a:r>
            <a:r>
              <a:rPr lang="en-US" sz="1600" dirty="0"/>
              <a:t>.</a:t>
            </a:r>
          </a:p>
          <a:p>
            <a:r>
              <a:rPr lang="en-US" sz="1600" b="1" dirty="0" err="1"/>
              <a:t>VoiceOver</a:t>
            </a:r>
            <a:r>
              <a:rPr lang="en-US" sz="1600" b="1" dirty="0"/>
              <a:t> </a:t>
            </a:r>
            <a:r>
              <a:rPr lang="en-US" sz="1600" dirty="0"/>
              <a:t>– is a built screen reader found on iOS and MacOS devices.</a:t>
            </a:r>
          </a:p>
          <a:p>
            <a:r>
              <a:rPr lang="en-US" sz="1600" b="1" dirty="0" err="1"/>
              <a:t>TalkBack</a:t>
            </a:r>
            <a:r>
              <a:rPr lang="en-US" sz="1600" b="1" dirty="0"/>
              <a:t> </a:t>
            </a:r>
            <a:r>
              <a:rPr lang="en-US" sz="1600" dirty="0"/>
              <a:t>– is a built screen reader found on iOS and MacOS devices.</a:t>
            </a:r>
          </a:p>
          <a:p>
            <a:r>
              <a:rPr lang="en-US" sz="1600" b="1" dirty="0">
                <a:hlinkClick r:id="rId7"/>
              </a:rPr>
              <a:t>Microsoft Accessibility</a:t>
            </a:r>
            <a:r>
              <a:rPr lang="en-US" sz="1600" dirty="0">
                <a:hlinkClick r:id="rId7"/>
              </a:rPr>
              <a:t> </a:t>
            </a:r>
            <a:r>
              <a:rPr lang="en-US" sz="1600" dirty="0"/>
              <a:t>on Twitter at </a:t>
            </a:r>
            <a:r>
              <a:rPr lang="en-US" sz="1600" b="1" dirty="0">
                <a:hlinkClick r:id="rId8"/>
              </a:rPr>
              <a:t>@MSFTEnable</a:t>
            </a:r>
            <a:r>
              <a:rPr lang="en-US" sz="1600" b="1" dirty="0"/>
              <a:t> </a:t>
            </a:r>
            <a:r>
              <a:rPr lang="en-US" sz="1600" dirty="0"/>
              <a:t>and at on the </a:t>
            </a:r>
            <a:r>
              <a:rPr lang="en-US" sz="1600" dirty="0">
                <a:hlinkClick r:id="rId7"/>
              </a:rPr>
              <a:t>Microsoft Accessibility page</a:t>
            </a:r>
            <a:r>
              <a:rPr lang="en-US" sz="1600" dirty="0"/>
              <a:t>.</a:t>
            </a:r>
            <a:endParaRPr lang="en-US" sz="1600" b="1" dirty="0"/>
          </a:p>
          <a:p>
            <a:r>
              <a:rPr lang="en-US" sz="1600" b="1" dirty="0">
                <a:hlinkClick r:id="rId9"/>
              </a:rPr>
              <a:t>Microsoft Accessibility Fundamentals course</a:t>
            </a:r>
            <a:endParaRPr lang="en-US" sz="1600" b="1" dirty="0"/>
          </a:p>
          <a:p>
            <a:r>
              <a:rPr lang="en-US" sz="1600" b="1" dirty="0">
                <a:hlinkClick r:id="rId10"/>
              </a:rPr>
              <a:t>ANDI</a:t>
            </a:r>
            <a:r>
              <a:rPr lang="en-US" sz="1600" b="1" dirty="0"/>
              <a:t> – </a:t>
            </a:r>
            <a:r>
              <a:rPr lang="en-US" sz="1600" dirty="0"/>
              <a:t>Bookmark applet developed by the Social Security Administration to aid in Accessibility testing.</a:t>
            </a:r>
          </a:p>
          <a:p>
            <a:r>
              <a:rPr lang="it-IT" sz="1600" b="1" dirty="0">
                <a:hlinkClick r:id="rId11"/>
              </a:rPr>
              <a:t>Accessibility - Erissa Duvall (corgidev.com)</a:t>
            </a:r>
            <a:endParaRPr lang="en-US" sz="1600" b="1" dirty="0"/>
          </a:p>
        </p:txBody>
      </p:sp>
    </p:spTree>
    <p:extLst>
      <p:ext uri="{BB962C8B-B14F-4D97-AF65-F5344CB8AC3E}">
        <p14:creationId xmlns:p14="http://schemas.microsoft.com/office/powerpoint/2010/main" val="436887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Books (Physical and </a:t>
            </a:r>
            <a:r>
              <a:rPr lang="en-US" sz="1800" dirty="0" err="1"/>
              <a:t>Ebook</a:t>
            </a:r>
            <a:r>
              <a:rPr lang="en-US" sz="1800" dirty="0"/>
              <a:t>)</a:t>
            </a:r>
          </a:p>
        </p:txBody>
      </p:sp>
      <p:pic>
        <p:nvPicPr>
          <p:cNvPr id="4" name="Picture 3" descr="A group of books on a keyboard. The books are (from left to right) &quot;Inclusive Design Patterns&quot; by Heydon Pickering, &quot;Form Design Patterns&quot; by Adam Silver, and &quot;Inclusive Components&quot; by Heydon Pickering.">
            <a:extLst>
              <a:ext uri="{FF2B5EF4-FFF2-40B4-BE49-F238E27FC236}">
                <a16:creationId xmlns:a16="http://schemas.microsoft.com/office/drawing/2014/main" id="{89ADC8BF-1306-74E7-E9E7-91BB82DB8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302" y="2057401"/>
            <a:ext cx="5930502" cy="4465319"/>
          </a:xfrm>
          <a:prstGeom prst="rect">
            <a:avLst/>
          </a:prstGeom>
        </p:spPr>
      </p:pic>
    </p:spTree>
    <p:extLst>
      <p:ext uri="{BB962C8B-B14F-4D97-AF65-F5344CB8AC3E}">
        <p14:creationId xmlns:p14="http://schemas.microsoft.com/office/powerpoint/2010/main" val="3970791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289791" cy="1293028"/>
          </a:xfrm>
        </p:spPr>
        <p:txBody>
          <a:bodyPr/>
          <a:lstStyle/>
          <a:p>
            <a:r>
              <a:rPr lang="en-US" dirty="0"/>
              <a:t>Thank You!</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2249424"/>
            <a:ext cx="5350933" cy="4100576"/>
          </a:xfrm>
        </p:spPr>
        <p:txBody>
          <a:bodyPr>
            <a:normAutofit/>
          </a:bodyPr>
          <a:lstStyle/>
          <a:p>
            <a:r>
              <a:rPr lang="en-US" sz="1800" b="1" dirty="0">
                <a:hlinkClick r:id="rId3"/>
              </a:rPr>
              <a:t>https://corgidev.com</a:t>
            </a:r>
            <a:endParaRPr lang="en-US" sz="1800" b="1" dirty="0"/>
          </a:p>
          <a:p>
            <a:r>
              <a:rPr lang="en-US" sz="1800" b="1" dirty="0">
                <a:hlinkClick r:id="rId4"/>
              </a:rPr>
              <a:t>https://github.com/CorgiDev/A11y-Materials </a:t>
            </a:r>
            <a:r>
              <a:rPr lang="en-US" sz="1800" b="1" dirty="0"/>
              <a:t>- Under Presentations/2023 Presentations</a:t>
            </a:r>
          </a:p>
          <a:p>
            <a:endParaRPr lang="en-US" sz="1800" b="1" dirty="0"/>
          </a:p>
          <a:p>
            <a:pPr marL="0" indent="0">
              <a:buNone/>
            </a:pPr>
            <a:endParaRPr lang="en-US" sz="1800" b="1" dirty="0"/>
          </a:p>
        </p:txBody>
      </p:sp>
      <p:pic>
        <p:nvPicPr>
          <p:cNvPr id="4" name="Picture 3" descr="CorgiDev logo">
            <a:extLst>
              <a:ext uri="{FF2B5EF4-FFF2-40B4-BE49-F238E27FC236}">
                <a16:creationId xmlns:a16="http://schemas.microsoft.com/office/drawing/2014/main" id="{E92BE2C1-9A47-DD71-9782-E08E4DC019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7000" y="2334427"/>
            <a:ext cx="3759200" cy="3759200"/>
          </a:xfrm>
          <a:prstGeom prst="rect">
            <a:avLst/>
          </a:prstGeom>
        </p:spPr>
      </p:pic>
    </p:spTree>
    <p:extLst>
      <p:ext uri="{BB962C8B-B14F-4D97-AF65-F5344CB8AC3E}">
        <p14:creationId xmlns:p14="http://schemas.microsoft.com/office/powerpoint/2010/main" val="64379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p:txBody>
          <a:bodyPr>
            <a:normAutofit/>
          </a:bodyPr>
          <a:lstStyle/>
          <a:p>
            <a:r>
              <a:rPr lang="en-US" dirty="0"/>
              <a:t>What is Accessibility?</a:t>
            </a:r>
          </a:p>
          <a:p>
            <a:r>
              <a:rPr lang="en-US" dirty="0"/>
              <a:t>Why make things Accessible?</a:t>
            </a:r>
          </a:p>
          <a:p>
            <a:r>
              <a:rPr lang="en-US" dirty="0"/>
              <a:t>How do we decide what is Accessible?</a:t>
            </a:r>
          </a:p>
          <a:p>
            <a:r>
              <a:rPr lang="en-US" dirty="0"/>
              <a:t>Building Accessibility Test Plans</a:t>
            </a:r>
          </a:p>
          <a:p>
            <a:pPr lvl="1"/>
            <a:r>
              <a:rPr lang="en-US" dirty="0"/>
              <a:t>Example Test Plans</a:t>
            </a:r>
          </a:p>
          <a:p>
            <a:r>
              <a:rPr lang="en-US" dirty="0"/>
              <a:t>Tools &amp; Resources</a:t>
            </a:r>
          </a:p>
        </p:txBody>
      </p:sp>
    </p:spTree>
    <p:extLst>
      <p:ext uri="{BB962C8B-B14F-4D97-AF65-F5344CB8AC3E}">
        <p14:creationId xmlns:p14="http://schemas.microsoft.com/office/powerpoint/2010/main" val="3102484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a:t>
            </a:r>
          </a:p>
        </p:txBody>
      </p:sp>
      <p:graphicFrame>
        <p:nvGraphicFramePr>
          <p:cNvPr id="12" name="Content Placeholder 2" descr="Accessibility Terms">
            <a:extLst>
              <a:ext uri="{FF2B5EF4-FFF2-40B4-BE49-F238E27FC236}">
                <a16:creationId xmlns:a16="http://schemas.microsoft.com/office/drawing/2014/main" id="{962B2CBF-3195-8459-5585-48CC0AA02536}"/>
              </a:ext>
            </a:extLst>
          </p:cNvPr>
          <p:cNvGraphicFramePr>
            <a:graphicFrameLocks noGrp="1"/>
          </p:cNvGraphicFramePr>
          <p:nvPr>
            <p:ph idx="1"/>
            <p:extLst>
              <p:ext uri="{D42A27DB-BD31-4B8C-83A1-F6EECF244321}">
                <p14:modId xmlns:p14="http://schemas.microsoft.com/office/powerpoint/2010/main" val="4111405394"/>
              </p:ext>
            </p:extLst>
          </p:nvPr>
        </p:nvGraphicFramePr>
        <p:xfrm>
          <a:off x="685800" y="2194560"/>
          <a:ext cx="7374467" cy="4024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a:extLst>
              <a:ext uri="{FF2B5EF4-FFF2-40B4-BE49-F238E27FC236}">
                <a16:creationId xmlns:a16="http://schemas.microsoft.com/office/drawing/2014/main" id="{19614152-6E06-9162-EB9C-FF143AF21290}"/>
              </a:ext>
              <a:ext uri="{C183D7F6-B498-43B3-948B-1728B52AA6E4}">
                <adec:decorative xmlns:adec="http://schemas.microsoft.com/office/drawing/2017/decorative" val="1"/>
              </a:ext>
            </a:extLst>
          </p:cNvPr>
          <p:cNvGrpSpPr/>
          <p:nvPr/>
        </p:nvGrpSpPr>
        <p:grpSpPr>
          <a:xfrm>
            <a:off x="8517465" y="2057401"/>
            <a:ext cx="3545192" cy="4332559"/>
            <a:chOff x="8517465" y="2057401"/>
            <a:chExt cx="3545192" cy="4332559"/>
          </a:xfrm>
        </p:grpSpPr>
        <p:pic>
          <p:nvPicPr>
            <p:cNvPr id="5" name="Graphic 4" descr="Confused person with solid fill">
              <a:extLst>
                <a:ext uri="{FF2B5EF4-FFF2-40B4-BE49-F238E27FC236}">
                  <a16:creationId xmlns:a16="http://schemas.microsoft.com/office/drawing/2014/main" id="{716A4AC3-57BA-CF2E-C0DA-2AB7DDB5FC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7465" y="4078559"/>
              <a:ext cx="2311401" cy="2311401"/>
            </a:xfrm>
            <a:prstGeom prst="rect">
              <a:avLst/>
            </a:prstGeom>
          </p:spPr>
        </p:pic>
        <p:pic>
          <p:nvPicPr>
            <p:cNvPr id="7" name="Graphic 6" descr="Thought bubble with solid fill">
              <a:extLst>
                <a:ext uri="{FF2B5EF4-FFF2-40B4-BE49-F238E27FC236}">
                  <a16:creationId xmlns:a16="http://schemas.microsoft.com/office/drawing/2014/main" id="{62550C86-DBCB-3EA0-0D7B-E77655E5D80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95074" y="2057401"/>
              <a:ext cx="2467583" cy="2467583"/>
            </a:xfrm>
            <a:prstGeom prst="rect">
              <a:avLst/>
            </a:prstGeom>
          </p:spPr>
        </p:pic>
        <p:pic>
          <p:nvPicPr>
            <p:cNvPr id="9" name="Graphic 8" descr="Wheelchair with solid fill">
              <a:extLst>
                <a:ext uri="{FF2B5EF4-FFF2-40B4-BE49-F238E27FC236}">
                  <a16:creationId xmlns:a16="http://schemas.microsoft.com/office/drawing/2014/main" id="{E54FA65D-4373-783D-3A58-5B24BA56C1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71665" y="2532689"/>
              <a:ext cx="914400" cy="914400"/>
            </a:xfrm>
            <a:prstGeom prst="rect">
              <a:avLst/>
            </a:prstGeom>
          </p:spPr>
        </p:pic>
      </p:grpSp>
    </p:spTree>
    <p:extLst>
      <p:ext uri="{BB962C8B-B14F-4D97-AF65-F5344CB8AC3E}">
        <p14:creationId xmlns:p14="http://schemas.microsoft.com/office/powerpoint/2010/main" val="124454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 - Continued</a:t>
            </a:r>
          </a:p>
        </p:txBody>
      </p:sp>
      <p:graphicFrame>
        <p:nvGraphicFramePr>
          <p:cNvPr id="6" name="Content Placeholder 2" descr="Example Accessibility Categories and subcategories">
            <a:extLst>
              <a:ext uri="{FF2B5EF4-FFF2-40B4-BE49-F238E27FC236}">
                <a16:creationId xmlns:a16="http://schemas.microsoft.com/office/drawing/2014/main" id="{FA820D58-D4E6-FBFE-77ED-DD49F7FAC9D2}"/>
              </a:ext>
            </a:extLst>
          </p:cNvPr>
          <p:cNvGraphicFramePr>
            <a:graphicFrameLocks noGrp="1"/>
          </p:cNvGraphicFramePr>
          <p:nvPr>
            <p:ph idx="1"/>
            <p:extLst>
              <p:ext uri="{D42A27DB-BD31-4B8C-83A1-F6EECF244321}">
                <p14:modId xmlns:p14="http://schemas.microsoft.com/office/powerpoint/2010/main" val="589986761"/>
              </p:ext>
            </p:extLst>
          </p:nvPr>
        </p:nvGraphicFramePr>
        <p:xfrm>
          <a:off x="685801" y="2243138"/>
          <a:ext cx="10820400" cy="334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5978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Why make things Accessible?</a:t>
            </a:r>
          </a:p>
        </p:txBody>
      </p:sp>
      <p:sp>
        <p:nvSpPr>
          <p:cNvPr id="4" name="Content Placeholder 3">
            <a:extLst>
              <a:ext uri="{FF2B5EF4-FFF2-40B4-BE49-F238E27FC236}">
                <a16:creationId xmlns:a16="http://schemas.microsoft.com/office/drawing/2014/main" id="{7FC6A545-C8D8-62C0-B240-12747FBCDEDE}"/>
              </a:ext>
            </a:extLst>
          </p:cNvPr>
          <p:cNvSpPr>
            <a:spLocks noGrp="1"/>
          </p:cNvSpPr>
          <p:nvPr>
            <p:ph idx="1"/>
          </p:nvPr>
        </p:nvSpPr>
        <p:spPr/>
        <p:txBody>
          <a:bodyPr>
            <a:normAutofit/>
          </a:bodyPr>
          <a:lstStyle/>
          <a:p>
            <a:r>
              <a:rPr lang="en-US" dirty="0"/>
              <a:t>Because it is the right thing to do</a:t>
            </a:r>
          </a:p>
          <a:p>
            <a:r>
              <a:rPr lang="en-US" dirty="0"/>
              <a:t>Better retention of employees and customers</a:t>
            </a:r>
          </a:p>
          <a:p>
            <a:r>
              <a:rPr lang="en-US" dirty="0"/>
              <a:t>Don’t miss out on the market</a:t>
            </a:r>
          </a:p>
          <a:p>
            <a:pPr lvl="1"/>
            <a:r>
              <a:rPr lang="en-US" dirty="0">
                <a:hlinkClick r:id="rId3"/>
              </a:rPr>
              <a:t>A Hidden Market: The Purchasing Power of Working-Age Adults With Disabilities | American Institutes for Research (air.org)</a:t>
            </a:r>
            <a:endParaRPr lang="en-US" dirty="0"/>
          </a:p>
          <a:p>
            <a:r>
              <a:rPr lang="en-US" dirty="0"/>
              <a:t>More likely to be innovative</a:t>
            </a:r>
          </a:p>
        </p:txBody>
      </p:sp>
    </p:spTree>
    <p:extLst>
      <p:ext uri="{BB962C8B-B14F-4D97-AF65-F5344CB8AC3E}">
        <p14:creationId xmlns:p14="http://schemas.microsoft.com/office/powerpoint/2010/main" val="252812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How do we decide what is Accessible?</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rmAutofit/>
          </a:bodyPr>
          <a:lstStyle/>
          <a:p>
            <a:endParaRPr lang="en-US" b="1" dirty="0"/>
          </a:p>
          <a:p>
            <a:r>
              <a:rPr lang="en-US" b="1" dirty="0"/>
              <a:t>Regulations</a:t>
            </a:r>
          </a:p>
          <a:p>
            <a:pPr lvl="1"/>
            <a:r>
              <a:rPr lang="en-US" dirty="0"/>
              <a:t>Americans with Disabilities Act (ADA)</a:t>
            </a:r>
          </a:p>
          <a:p>
            <a:pPr lvl="1"/>
            <a:r>
              <a:rPr lang="en-US" dirty="0"/>
              <a:t>Section 508 of the Rehabilitation Act of 1973</a:t>
            </a:r>
          </a:p>
          <a:p>
            <a:pPr lvl="1"/>
            <a:r>
              <a:rPr lang="en-US" dirty="0"/>
              <a:t>Accessibility for Ontarians Act (AODA)</a:t>
            </a:r>
          </a:p>
          <a:p>
            <a:pPr lvl="1"/>
            <a:r>
              <a:rPr lang="en-US" dirty="0"/>
              <a:t>Learn more at: </a:t>
            </a:r>
            <a:r>
              <a:rPr lang="en-US" dirty="0">
                <a:hlinkClick r:id="rId3"/>
              </a:rPr>
              <a:t>Web Accessibility Laws &amp; Policies | Web Accessibility Initiative (WAI) | W3C</a:t>
            </a:r>
            <a:endParaRPr lang="en-US" dirty="0"/>
          </a:p>
          <a:p>
            <a:r>
              <a:rPr lang="en-US" b="1" dirty="0"/>
              <a:t>Guidelines</a:t>
            </a:r>
          </a:p>
          <a:p>
            <a:pPr lvl="1"/>
            <a:r>
              <a:rPr lang="en-US" dirty="0"/>
              <a:t>Web Content Accessibility Guidelines (WCAG)</a:t>
            </a:r>
          </a:p>
          <a:p>
            <a:pPr lvl="1"/>
            <a:r>
              <a:rPr lang="en-US" dirty="0"/>
              <a:t>Authoring Tools Accessibility Guidelines (ATAG)</a:t>
            </a:r>
          </a:p>
          <a:p>
            <a:pPr lvl="1"/>
            <a:r>
              <a:rPr lang="en-US" dirty="0"/>
              <a:t>User Agent Accessibility Guidelines (UAAG)</a:t>
            </a:r>
          </a:p>
          <a:p>
            <a:pPr lvl="1"/>
            <a:r>
              <a:rPr lang="en-US" dirty="0"/>
              <a:t>Accessible Rich Internet Applications (ARIA)</a:t>
            </a:r>
          </a:p>
          <a:p>
            <a:pPr lvl="1"/>
            <a:r>
              <a:rPr lang="en-US" dirty="0"/>
              <a:t>Accessible Electronic Documents Community of Practice (AED COP)</a:t>
            </a:r>
          </a:p>
          <a:p>
            <a:pPr marL="457200" lvl="1" indent="0">
              <a:buNone/>
            </a:pPr>
            <a:endParaRPr lang="en-US" dirty="0"/>
          </a:p>
        </p:txBody>
      </p:sp>
    </p:spTree>
    <p:extLst>
      <p:ext uri="{BB962C8B-B14F-4D97-AF65-F5344CB8AC3E}">
        <p14:creationId xmlns:p14="http://schemas.microsoft.com/office/powerpoint/2010/main" val="287820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Building Accessibility Test Plans</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Autofit/>
          </a:bodyPr>
          <a:lstStyle/>
          <a:p>
            <a:endParaRPr lang="en-US" sz="1800" b="1" dirty="0"/>
          </a:p>
          <a:p>
            <a:r>
              <a:rPr lang="en-US" sz="1800" dirty="0"/>
              <a:t>Manual and Automated</a:t>
            </a:r>
          </a:p>
          <a:p>
            <a:r>
              <a:rPr lang="en-US" sz="1800" dirty="0"/>
              <a:t>Shift left</a:t>
            </a:r>
          </a:p>
          <a:p>
            <a:r>
              <a:rPr lang="en-US" sz="1800" dirty="0"/>
              <a:t>Nothing without us</a:t>
            </a:r>
          </a:p>
          <a:p>
            <a:r>
              <a:rPr lang="en-US" sz="1800" dirty="0"/>
              <a:t>Screen reader and Keyboard accessible</a:t>
            </a:r>
          </a:p>
          <a:p>
            <a:r>
              <a:rPr lang="en-US" sz="1800" dirty="0"/>
              <a:t>Usually based around WCAG Guidelines</a:t>
            </a:r>
          </a:p>
          <a:p>
            <a:r>
              <a:rPr lang="en-US" sz="1800" dirty="0"/>
              <a:t>Customize test methods for different environments:</a:t>
            </a:r>
          </a:p>
          <a:p>
            <a:pPr lvl="1"/>
            <a:r>
              <a:rPr lang="en-US" sz="1800" dirty="0"/>
              <a:t>Desktop, Mobile, Mobile Web, Native App</a:t>
            </a:r>
          </a:p>
          <a:p>
            <a:pPr lvl="1"/>
            <a:r>
              <a:rPr lang="en-US" sz="1800" dirty="0"/>
              <a:t>Chrome, Firefox, Edge, or other browsers</a:t>
            </a:r>
          </a:p>
          <a:p>
            <a:r>
              <a:rPr lang="en-US" sz="1800" b="1" dirty="0"/>
              <a:t>Example Test Methods/Plans:</a:t>
            </a:r>
          </a:p>
          <a:p>
            <a:pPr lvl="1"/>
            <a:r>
              <a:rPr lang="en-US" sz="1800" b="1" dirty="0">
                <a:hlinkClick r:id="rId3"/>
              </a:rPr>
              <a:t>VGAR</a:t>
            </a:r>
            <a:r>
              <a:rPr lang="en-US" sz="1800" dirty="0"/>
              <a:t> – Visa Global Accessibility Requirements</a:t>
            </a:r>
          </a:p>
          <a:p>
            <a:pPr lvl="1"/>
            <a:r>
              <a:rPr lang="en-US" sz="1800" b="1" dirty="0">
                <a:hlinkClick r:id="rId4"/>
              </a:rPr>
              <a:t>Section 508 ICT Testing Baseline for Web</a:t>
            </a:r>
            <a:r>
              <a:rPr lang="en-US" sz="1800" dirty="0"/>
              <a:t> - This Baseline identifies the minimum requirements of any test process used to determine conformance of web content with the Revised Section 508 of the Rehabilitation Act of 1973, as amended (29 U.S.C. 794d)</a:t>
            </a:r>
          </a:p>
        </p:txBody>
      </p:sp>
    </p:spTree>
    <p:extLst>
      <p:ext uri="{BB962C8B-B14F-4D97-AF65-F5344CB8AC3E}">
        <p14:creationId xmlns:p14="http://schemas.microsoft.com/office/powerpoint/2010/main" val="66465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Built-In to Browsers</a:t>
            </a:r>
          </a:p>
        </p:txBody>
      </p:sp>
      <p:pic>
        <p:nvPicPr>
          <p:cNvPr id="7" name="Picture 6" descr="The Lighthouse automated testing tool under Chromium dev tools with its Accessibility section displaying.">
            <a:extLst>
              <a:ext uri="{FF2B5EF4-FFF2-40B4-BE49-F238E27FC236}">
                <a16:creationId xmlns:a16="http://schemas.microsoft.com/office/drawing/2014/main" id="{EE1BE60E-4381-F8BE-2871-2A24871D14C0}"/>
              </a:ext>
            </a:extLst>
          </p:cNvPr>
          <p:cNvPicPr>
            <a:picLocks noChangeAspect="1"/>
          </p:cNvPicPr>
          <p:nvPr/>
        </p:nvPicPr>
        <p:blipFill>
          <a:blip r:embed="rId3"/>
          <a:stretch>
            <a:fillRect/>
          </a:stretch>
        </p:blipFill>
        <p:spPr>
          <a:xfrm>
            <a:off x="5753101" y="2169894"/>
            <a:ext cx="4679391" cy="4393050"/>
          </a:xfrm>
          <a:prstGeom prst="rect">
            <a:avLst/>
          </a:prstGeom>
        </p:spPr>
      </p:pic>
      <p:pic>
        <p:nvPicPr>
          <p:cNvPr id="12" name="Picture 11" descr="Rendering options found under Developer Tools and More Options in Chromium browsers.">
            <a:extLst>
              <a:ext uri="{FF2B5EF4-FFF2-40B4-BE49-F238E27FC236}">
                <a16:creationId xmlns:a16="http://schemas.microsoft.com/office/drawing/2014/main" id="{FD137636-CD10-61C3-E8A4-529FEF61B7A8}"/>
              </a:ext>
            </a:extLst>
          </p:cNvPr>
          <p:cNvPicPr>
            <a:picLocks noChangeAspect="1"/>
          </p:cNvPicPr>
          <p:nvPr/>
        </p:nvPicPr>
        <p:blipFill>
          <a:blip r:embed="rId4"/>
          <a:stretch>
            <a:fillRect/>
          </a:stretch>
        </p:blipFill>
        <p:spPr>
          <a:xfrm>
            <a:off x="685799" y="422291"/>
            <a:ext cx="4060647" cy="6140653"/>
          </a:xfrm>
          <a:prstGeom prst="rect">
            <a:avLst/>
          </a:prstGeom>
        </p:spPr>
      </p:pic>
    </p:spTree>
    <p:extLst>
      <p:ext uri="{BB962C8B-B14F-4D97-AF65-F5344CB8AC3E}">
        <p14:creationId xmlns:p14="http://schemas.microsoft.com/office/powerpoint/2010/main" val="3298386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Built-In to Operating System</a:t>
            </a:r>
          </a:p>
        </p:txBody>
      </p:sp>
      <p:pic>
        <p:nvPicPr>
          <p:cNvPr id="5" name="Picture 4" descr="Windows Accessibility settings window with options to alter the visual appearance of windows, change audio settings, and change certain interaction behaviors to better suite your needs.">
            <a:extLst>
              <a:ext uri="{FF2B5EF4-FFF2-40B4-BE49-F238E27FC236}">
                <a16:creationId xmlns:a16="http://schemas.microsoft.com/office/drawing/2014/main" id="{33F6C664-202A-B087-D96B-10F8E817CD86}"/>
              </a:ext>
            </a:extLst>
          </p:cNvPr>
          <p:cNvPicPr>
            <a:picLocks noChangeAspect="1"/>
          </p:cNvPicPr>
          <p:nvPr/>
        </p:nvPicPr>
        <p:blipFill>
          <a:blip r:embed="rId3"/>
          <a:stretch>
            <a:fillRect/>
          </a:stretch>
        </p:blipFill>
        <p:spPr>
          <a:xfrm>
            <a:off x="685799" y="1789022"/>
            <a:ext cx="6028350" cy="4684259"/>
          </a:xfrm>
          <a:prstGeom prst="rect">
            <a:avLst/>
          </a:prstGeom>
        </p:spPr>
      </p:pic>
      <p:pic>
        <p:nvPicPr>
          <p:cNvPr id="1028" name="Picture 4" descr="MacOS Accessibility Shortcuts divided up into categories for vision, motor, and hearing.">
            <a:extLst>
              <a:ext uri="{FF2B5EF4-FFF2-40B4-BE49-F238E27FC236}">
                <a16:creationId xmlns:a16="http://schemas.microsoft.com/office/drawing/2014/main" id="{801FDBB5-D9E9-3474-A1D1-27EEF42F9C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5646" y="2017225"/>
            <a:ext cx="2399256" cy="445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04822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14406</TotalTime>
  <Words>1180</Words>
  <Application>Microsoft Office PowerPoint</Application>
  <PresentationFormat>Widescreen</PresentationFormat>
  <Paragraphs>121</Paragraphs>
  <Slides>17</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Century Gothic</vt:lpstr>
      <vt:lpstr>Vapor Trail</vt:lpstr>
      <vt:lpstr>Accessibility Testing 101</vt:lpstr>
      <vt:lpstr>Agenda</vt:lpstr>
      <vt:lpstr>What is Accessibility?</vt:lpstr>
      <vt:lpstr>What is Accessibility - Continued</vt:lpstr>
      <vt:lpstr>Why make things Accessible?</vt:lpstr>
      <vt:lpstr>How do we decide what is Accessible?</vt:lpstr>
      <vt:lpstr>Building Accessibility Test Plans</vt:lpstr>
      <vt:lpstr>Tools and resources Built-In to Browsers</vt:lpstr>
      <vt:lpstr>Tools and resources Built-In to Operating System</vt:lpstr>
      <vt:lpstr>Tools and resources CCA by TPGi</vt:lpstr>
      <vt:lpstr>Tools and resources Microsoft Accessibility Insights</vt:lpstr>
      <vt:lpstr>Tools and resources Browser Extensions &amp; Web Apps</vt:lpstr>
      <vt:lpstr>Tools and resources Browser Extensions &amp; Web Apps</vt:lpstr>
      <vt:lpstr>Tools and resources Bookmarklets</vt:lpstr>
      <vt:lpstr>Tools and resources Additional Resources </vt:lpstr>
      <vt:lpstr>Tools and resources Books (Physical and Ebook)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Accessibility</dc:title>
  <dc:creator>Beth Gray</dc:creator>
  <cp:lastModifiedBy>Erissa Duvall</cp:lastModifiedBy>
  <cp:revision>43</cp:revision>
  <dcterms:created xsi:type="dcterms:W3CDTF">2020-07-15T00:49:10Z</dcterms:created>
  <dcterms:modified xsi:type="dcterms:W3CDTF">2023-07-28T03:33:59Z</dcterms:modified>
</cp:coreProperties>
</file>