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1"/>
  </p:notesMasterIdLst>
  <p:sldIdLst>
    <p:sldId id="256" r:id="rId2"/>
    <p:sldId id="263" r:id="rId3"/>
    <p:sldId id="265" r:id="rId4"/>
    <p:sldId id="266" r:id="rId5"/>
    <p:sldId id="269" r:id="rId6"/>
    <p:sldId id="273" r:id="rId7"/>
    <p:sldId id="270" r:id="rId8"/>
    <p:sldId id="271" r:id="rId9"/>
    <p:sldId id="272"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8807CD-A910-4B3F-BB59-2E7DDBEA2023}" v="64" dt="2020-07-24T18:58:59.7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a:t>Accessibility</a:t>
          </a:r>
          <a:endParaRPr lang="en-US"/>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a:t>Disability</a:t>
          </a:r>
          <a:endParaRPr lang="en-US"/>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2">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2">
        <dgm:presLayoutVars>
          <dgm:chMax val="0"/>
          <dgm:bulletEnabled val="1"/>
        </dgm:presLayoutVars>
      </dgm:prSet>
      <dgm:spPr/>
    </dgm:pt>
  </dgm:ptLst>
  <dgm:cxnLst>
    <dgm:cxn modelId="{5761E447-6517-4272-9AAF-535B2394440D}" type="presOf" srcId="{6F4D5E34-9650-4044-9B1F-DE1F8F532AB2}" destId="{511B63DA-5090-4298-95ED-4E5112359373}"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dgm:spPr/>
      <dgm:t>
        <a:bodyPr/>
        <a:lstStyle/>
        <a:p>
          <a:r>
            <a:rPr lang="en-US"/>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dgm:spPr/>
      <dgm:t>
        <a:bodyPr/>
        <a:lstStyle/>
        <a:p>
          <a:r>
            <a:rPr lang="en-US"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dgm:spPr/>
      <dgm:t>
        <a:bodyPr/>
        <a:lstStyle/>
        <a:p>
          <a:r>
            <a:rPr lang="en-US"/>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dgm:spPr/>
      <dgm:t>
        <a:bodyPr/>
        <a:lstStyle/>
        <a:p>
          <a:r>
            <a:rPr lang="en-US"/>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dgm:spPr/>
      <dgm:t>
        <a:bodyPr/>
        <a:lstStyle/>
        <a:p>
          <a:r>
            <a:rPr lang="en-US"/>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dgm:spPr/>
      <dgm:t>
        <a:bodyPr/>
        <a:lstStyle/>
        <a:p>
          <a:r>
            <a:rPr lang="en-US"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dgm:spPr/>
      <dgm:t>
        <a:bodyPr/>
        <a:lstStyle/>
        <a:p>
          <a:r>
            <a:rPr lang="en-US"/>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dgm:spPr/>
      <dgm:t>
        <a:bodyPr/>
        <a:lstStyle/>
        <a:p>
          <a:r>
            <a:rPr lang="en-US"/>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dgm:spPr/>
      <dgm:t>
        <a:bodyPr/>
        <a:lstStyle/>
        <a:p>
          <a:r>
            <a:rPr lang="en-US"/>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359437"/>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a:t>Accessibility</a:t>
          </a:r>
          <a:endParaRPr lang="en-US" sz="6500" kern="1200"/>
        </a:p>
      </dsp:txBody>
      <dsp:txXfrm>
        <a:off x="76105" y="435542"/>
        <a:ext cx="7222257" cy="1406815"/>
      </dsp:txXfrm>
    </dsp:sp>
    <dsp:sp modelId="{5F5B2010-9F7C-4F85-BA19-0E749BF12EAC}">
      <dsp:nvSpPr>
        <dsp:cNvPr id="0" name=""/>
        <dsp:cNvSpPr/>
      </dsp:nvSpPr>
      <dsp:spPr>
        <a:xfrm>
          <a:off x="0" y="2105662"/>
          <a:ext cx="7374467" cy="1559025"/>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kern="1200"/>
            <a:t>Disability</a:t>
          </a:r>
          <a:endParaRPr lang="en-US" sz="6500" kern="1200"/>
        </a:p>
      </dsp:txBody>
      <dsp:txXfrm>
        <a:off x="76105" y="2181767"/>
        <a:ext cx="7222257" cy="14068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166138"/>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Types</a:t>
          </a:r>
        </a:p>
      </dsp:txBody>
      <dsp:txXfrm>
        <a:off x="5592" y="166138"/>
        <a:ext cx="3531141" cy="1059342"/>
      </dsp:txXfrm>
    </dsp:sp>
    <dsp:sp modelId="{D2592ABE-6E58-480A-93E4-69F1BDB55EE8}">
      <dsp:nvSpPr>
        <dsp:cNvPr id="0" name=""/>
        <dsp:cNvSpPr/>
      </dsp:nvSpPr>
      <dsp:spPr>
        <a:xfrm>
          <a:off x="5592" y="1225481"/>
          <a:ext cx="3531141" cy="19484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dirty="0"/>
            <a:t>Hearing</a:t>
          </a:r>
        </a:p>
        <a:p>
          <a:pPr marL="0" lvl="0" indent="0" algn="l" defTabSz="755650">
            <a:lnSpc>
              <a:spcPct val="90000"/>
            </a:lnSpc>
            <a:spcBef>
              <a:spcPct val="0"/>
            </a:spcBef>
            <a:spcAft>
              <a:spcPct val="35000"/>
            </a:spcAft>
            <a:buNone/>
          </a:pPr>
          <a:r>
            <a:rPr lang="en-US" sz="1700" kern="1200"/>
            <a:t>Vision</a:t>
          </a:r>
        </a:p>
        <a:p>
          <a:pPr marL="0" lvl="0" indent="0" algn="l" defTabSz="755650">
            <a:lnSpc>
              <a:spcPct val="90000"/>
            </a:lnSpc>
            <a:spcBef>
              <a:spcPct val="0"/>
            </a:spcBef>
            <a:spcAft>
              <a:spcPct val="35000"/>
            </a:spcAft>
            <a:buNone/>
          </a:pPr>
          <a:r>
            <a:rPr lang="en-US" sz="1700" kern="1200"/>
            <a:t>Mobility</a:t>
          </a:r>
        </a:p>
        <a:p>
          <a:pPr marL="0" lvl="0" indent="0" algn="l" defTabSz="755650">
            <a:lnSpc>
              <a:spcPct val="90000"/>
            </a:lnSpc>
            <a:spcBef>
              <a:spcPct val="0"/>
            </a:spcBef>
            <a:spcAft>
              <a:spcPct val="35000"/>
            </a:spcAft>
            <a:buNone/>
          </a:pPr>
          <a:r>
            <a:rPr lang="en-US" sz="1700" kern="1200"/>
            <a:t>Comprehension</a:t>
          </a:r>
        </a:p>
      </dsp:txBody>
      <dsp:txXfrm>
        <a:off x="5592" y="1225481"/>
        <a:ext cx="3531141" cy="1948479"/>
      </dsp:txXfrm>
    </dsp:sp>
    <dsp:sp modelId="{4509828A-1885-4608-9CA4-0F861650D937}">
      <dsp:nvSpPr>
        <dsp:cNvPr id="0" name=""/>
        <dsp:cNvSpPr/>
      </dsp:nvSpPr>
      <dsp:spPr>
        <a:xfrm>
          <a:off x="3644629" y="166138"/>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Time</a:t>
          </a:r>
        </a:p>
      </dsp:txBody>
      <dsp:txXfrm>
        <a:off x="3644629" y="166138"/>
        <a:ext cx="3531141" cy="1059342"/>
      </dsp:txXfrm>
    </dsp:sp>
    <dsp:sp modelId="{648DEA30-FD1E-41FB-8038-69D10A49B4A0}">
      <dsp:nvSpPr>
        <dsp:cNvPr id="0" name=""/>
        <dsp:cNvSpPr/>
      </dsp:nvSpPr>
      <dsp:spPr>
        <a:xfrm>
          <a:off x="3644629" y="1225481"/>
          <a:ext cx="3531141" cy="194847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Temporary</a:t>
          </a:r>
        </a:p>
        <a:p>
          <a:pPr marL="0" lvl="0" indent="0" algn="l" defTabSz="755650">
            <a:lnSpc>
              <a:spcPct val="90000"/>
            </a:lnSpc>
            <a:spcBef>
              <a:spcPct val="0"/>
            </a:spcBef>
            <a:spcAft>
              <a:spcPct val="35000"/>
            </a:spcAft>
            <a:buNone/>
          </a:pPr>
          <a:r>
            <a:rPr lang="en-US" sz="1700" kern="1200" dirty="0"/>
            <a:t>Situational</a:t>
          </a:r>
        </a:p>
        <a:p>
          <a:pPr marL="0" lvl="0" indent="0" algn="l" defTabSz="755650">
            <a:lnSpc>
              <a:spcPct val="90000"/>
            </a:lnSpc>
            <a:spcBef>
              <a:spcPct val="0"/>
            </a:spcBef>
            <a:spcAft>
              <a:spcPct val="35000"/>
            </a:spcAft>
            <a:buNone/>
          </a:pPr>
          <a:r>
            <a:rPr lang="en-US" sz="1700" kern="1200"/>
            <a:t>Permanent</a:t>
          </a:r>
        </a:p>
      </dsp:txBody>
      <dsp:txXfrm>
        <a:off x="3644629" y="1225481"/>
        <a:ext cx="3531141" cy="1948479"/>
      </dsp:txXfrm>
    </dsp:sp>
    <dsp:sp modelId="{FC53DE69-2466-43F5-A0D3-415A85444237}">
      <dsp:nvSpPr>
        <dsp:cNvPr id="0" name=""/>
        <dsp:cNvSpPr/>
      </dsp:nvSpPr>
      <dsp:spPr>
        <a:xfrm>
          <a:off x="7283665" y="166138"/>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kern="1200" dirty="0">
              <a:solidFill>
                <a:schemeClr val="bg1"/>
              </a:solidFill>
            </a:rPr>
            <a:t>Visibility</a:t>
          </a:r>
        </a:p>
      </dsp:txBody>
      <dsp:txXfrm>
        <a:off x="7283665" y="166138"/>
        <a:ext cx="3531141" cy="1059342"/>
      </dsp:txXfrm>
    </dsp:sp>
    <dsp:sp modelId="{D9714EA7-9733-403B-8E53-77B3469D570B}">
      <dsp:nvSpPr>
        <dsp:cNvPr id="0" name=""/>
        <dsp:cNvSpPr/>
      </dsp:nvSpPr>
      <dsp:spPr>
        <a:xfrm>
          <a:off x="7283665" y="1225481"/>
          <a:ext cx="3531141" cy="1948479"/>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755650">
            <a:lnSpc>
              <a:spcPct val="90000"/>
            </a:lnSpc>
            <a:spcBef>
              <a:spcPct val="0"/>
            </a:spcBef>
            <a:spcAft>
              <a:spcPct val="35000"/>
            </a:spcAft>
            <a:buNone/>
          </a:pPr>
          <a:r>
            <a:rPr lang="en-US" sz="1700" kern="1200"/>
            <a:t>Visible</a:t>
          </a:r>
        </a:p>
        <a:p>
          <a:pPr marL="0" lvl="0" indent="0" algn="l" defTabSz="755650">
            <a:lnSpc>
              <a:spcPct val="90000"/>
            </a:lnSpc>
            <a:spcBef>
              <a:spcPct val="0"/>
            </a:spcBef>
            <a:spcAft>
              <a:spcPct val="35000"/>
            </a:spcAft>
            <a:buNone/>
          </a:pPr>
          <a:r>
            <a:rPr lang="en-US" sz="1700" kern="1200"/>
            <a:t>Invisible</a:t>
          </a:r>
        </a:p>
      </dsp:txBody>
      <dsp:txXfrm>
        <a:off x="7283665" y="1225481"/>
        <a:ext cx="3531141" cy="194847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FAACEF-CC9A-483E-9B56-DECAFB57975A}" type="datetimeFigureOut">
              <a:rPr lang="en-US" smtClean="0"/>
              <a:t>4/18/2023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Accessible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786079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FA8F589A-1A1B-4186-A2FF-DC30B0765117}" type="datetimeFigureOut">
              <a:rPr lang="en-US" smtClean="0"/>
              <a:t>4/18/2023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4/18/2023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4/18/2023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FA8F589A-1A1B-4186-A2FF-DC30B0765117}" type="datetimeFigureOut">
              <a:rPr lang="en-US" smtClean="0"/>
              <a:t>4/18/2023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A8F589A-1A1B-4186-A2FF-DC30B0765117}"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FA8F589A-1A1B-4186-A2FF-DC30B0765117}" type="datetimeFigureOut">
              <a:rPr lang="en-US" smtClean="0"/>
              <a:t>4/18/2023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8F589A-1A1B-4186-A2FF-DC30B0765117}" type="datetimeFigureOut">
              <a:rPr lang="en-US" smtClean="0"/>
              <a:t>4/18/2023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FA8F589A-1A1B-4186-A2FF-DC30B0765117}" type="datetimeFigureOut">
              <a:rPr lang="en-US" smtClean="0"/>
              <a:t>4/18/2023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8F589A-1A1B-4186-A2FF-DC30B0765117}"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8F589A-1A1B-4186-A2FF-DC30B0765117}" type="datetimeFigureOut">
              <a:rPr lang="en-US" smtClean="0"/>
              <a:t>4/18/2023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8F589A-1A1B-4186-A2FF-DC30B0765117}" type="datetimeFigureOut">
              <a:rPr lang="en-US" smtClean="0"/>
              <a:t>4/18/2023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8F589A-1A1B-4186-A2FF-DC30B0765117}" type="datetimeFigureOut">
              <a:rPr lang="en-US" smtClean="0"/>
              <a:t>4/18/2023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A8F589A-1A1B-4186-A2FF-DC30B0765117}" type="datetimeFigureOut">
              <a:rPr lang="en-US" smtClean="0"/>
              <a:t>4/18/2023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FA8F589A-1A1B-4186-A2FF-DC30B0765117}" type="datetimeFigureOut">
              <a:rPr lang="en-US" smtClean="0"/>
              <a:t>4/18/2023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webp"/><Relationship Id="rId2" Type="http://schemas.openxmlformats.org/officeDocument/2006/relationships/hyperlink" Target="https://linktr.ee/corgide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7.svg"/><Relationship Id="rId5" Type="http://schemas.openxmlformats.org/officeDocument/2006/relationships/diagramQuickStyle" Target="../diagrams/quickStyle1.xml"/><Relationship Id="rId10" Type="http://schemas.openxmlformats.org/officeDocument/2006/relationships/image" Target="../media/image6.png"/><Relationship Id="rId4" Type="http://schemas.openxmlformats.org/officeDocument/2006/relationships/diagramLayout" Target="../diagrams/layout1.xml"/><Relationship Id="rId9" Type="http://schemas.openxmlformats.org/officeDocument/2006/relationships/image" Target="../media/image5.sv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nvaccess.org/" TargetMode="External"/><Relationship Id="rId7" Type="http://schemas.openxmlformats.org/officeDocument/2006/relationships/hyperlink" Target="https://twitter.com/MSFTEnable" TargetMode="External"/><Relationship Id="rId12" Type="http://schemas.openxmlformats.org/officeDocument/2006/relationships/hyperlink" Target="https://www.w3.org/WAI/policies/" TargetMode="External"/><Relationship Id="rId2" Type="http://schemas.openxmlformats.org/officeDocument/2006/relationships/hyperlink" Target="https://accessibilityinsights.io/" TargetMode="External"/><Relationship Id="rId1" Type="http://schemas.openxmlformats.org/officeDocument/2006/relationships/slideLayout" Target="../slideLayouts/slideLayout2.xml"/><Relationship Id="rId6" Type="http://schemas.openxmlformats.org/officeDocument/2006/relationships/hyperlink" Target="https://www.microsoft.com/en-us/accessibility" TargetMode="External"/><Relationship Id="rId11" Type="http://schemas.openxmlformats.org/officeDocument/2006/relationships/hyperlink" Target="https://ictbaseline.access-board.gov/" TargetMode="External"/><Relationship Id="rId5" Type="http://schemas.openxmlformats.org/officeDocument/2006/relationships/hyperlink" Target="https://dequeuniversity.com/screenreaders/narrator-keyboard-shortcuts" TargetMode="External"/><Relationship Id="rId10" Type="http://schemas.openxmlformats.org/officeDocument/2006/relationships/hyperlink" Target="https://developer.visa.com/pages/accessibility" TargetMode="External"/><Relationship Id="rId4" Type="http://schemas.openxmlformats.org/officeDocument/2006/relationships/hyperlink" Target="https://dequeuniversity.com/screenreaders/nvda-keyboard-shortcuts" TargetMode="External"/><Relationship Id="rId9" Type="http://schemas.openxmlformats.org/officeDocument/2006/relationships/hyperlink" Target="https://www.ssa.gov/accessibility/andi/help/install.htm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linktr.ee/corgidev"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lstStyle/>
          <a:p>
            <a:r>
              <a:rPr lang="en-US" dirty="0"/>
              <a:t>Accessibility Testing</a:t>
            </a:r>
          </a:p>
        </p:txBody>
      </p:sp>
    </p:spTree>
    <p:extLst>
      <p:ext uri="{BB962C8B-B14F-4D97-AF65-F5344CB8AC3E}">
        <p14:creationId xmlns:p14="http://schemas.microsoft.com/office/powerpoint/2010/main" val="2640157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Who am I?</a:t>
            </a:r>
          </a:p>
          <a:p>
            <a:r>
              <a:rPr lang="en-US" dirty="0"/>
              <a:t>What is Accessibility?</a:t>
            </a:r>
          </a:p>
          <a:p>
            <a:r>
              <a:rPr lang="en-US" dirty="0"/>
              <a:t>Why make things Accessible?</a:t>
            </a:r>
          </a:p>
          <a:p>
            <a:r>
              <a:rPr lang="en-US" dirty="0"/>
              <a:t>How do we decide what is Accessible?</a:t>
            </a:r>
          </a:p>
          <a:p>
            <a:r>
              <a:rPr lang="en-US" dirty="0"/>
              <a:t>Building Accessibility Test Plans</a:t>
            </a:r>
          </a:p>
          <a:p>
            <a:r>
              <a:rPr lang="en-US" dirty="0"/>
              <a:t>Example Test Plans</a:t>
            </a:r>
          </a:p>
          <a:p>
            <a:r>
              <a:rPr lang="en-US" dirty="0"/>
              <a:t>Testing Tools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Who am I?</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194560"/>
            <a:ext cx="6960140" cy="4024125"/>
          </a:xfrm>
        </p:spPr>
        <p:txBody>
          <a:bodyPr/>
          <a:lstStyle/>
          <a:p>
            <a:r>
              <a:rPr lang="en-US" dirty="0"/>
              <a:t>Erissa Duvall</a:t>
            </a:r>
          </a:p>
          <a:p>
            <a:r>
              <a:rPr lang="en-US" dirty="0"/>
              <a:t>A nerd</a:t>
            </a:r>
          </a:p>
          <a:p>
            <a:r>
              <a:rPr lang="en-US" dirty="0"/>
              <a:t>A gamer</a:t>
            </a:r>
          </a:p>
          <a:p>
            <a:r>
              <a:rPr lang="en-US" dirty="0"/>
              <a:t>Formerly:</a:t>
            </a:r>
          </a:p>
          <a:p>
            <a:pPr lvl="1"/>
            <a:r>
              <a:rPr lang="en-US" dirty="0"/>
              <a:t>3 years IT at American Printing House for the Blind</a:t>
            </a:r>
          </a:p>
          <a:p>
            <a:r>
              <a:rPr lang="en-US" dirty="0"/>
              <a:t>Currently:</a:t>
            </a:r>
          </a:p>
          <a:p>
            <a:pPr lvl="1"/>
            <a:r>
              <a:rPr lang="en-US" dirty="0"/>
              <a:t>Part-Time QA for GoodMaps</a:t>
            </a:r>
          </a:p>
          <a:p>
            <a:pPr lvl="1"/>
            <a:r>
              <a:rPr lang="en-US" dirty="0"/>
              <a:t>Accessibility Engineer for CVS Health</a:t>
            </a:r>
          </a:p>
          <a:p>
            <a:pPr lvl="1"/>
            <a:r>
              <a:rPr lang="en-US" dirty="0"/>
              <a:t>Volunteer mentor with Code Louisville</a:t>
            </a:r>
          </a:p>
          <a:p>
            <a:r>
              <a:rPr lang="en-US" sz="2000" dirty="0" err="1"/>
              <a:t>CorgiDev</a:t>
            </a:r>
            <a:r>
              <a:rPr lang="en-US" sz="2000" dirty="0"/>
              <a:t> </a:t>
            </a:r>
            <a:r>
              <a:rPr lang="en-US" sz="2000" dirty="0" err="1"/>
              <a:t>Linktree</a:t>
            </a:r>
            <a:r>
              <a:rPr lang="en-US" sz="2000" dirty="0"/>
              <a:t>: </a:t>
            </a:r>
            <a:r>
              <a:rPr lang="en-US" sz="2000" dirty="0">
                <a:hlinkClick r:id="rId2"/>
              </a:rPr>
              <a:t>https://linktr.ee/corgidev</a:t>
            </a:r>
            <a:endParaRPr lang="en-US" sz="2000" dirty="0"/>
          </a:p>
          <a:p>
            <a:pPr lvl="1"/>
            <a:endParaRPr lang="en-US" dirty="0"/>
          </a:p>
          <a:p>
            <a:endParaRPr lang="en-US" dirty="0"/>
          </a:p>
          <a:p>
            <a:endParaRPr lang="en-US" dirty="0"/>
          </a:p>
          <a:p>
            <a:endParaRPr lang="en-US" dirty="0"/>
          </a:p>
        </p:txBody>
      </p:sp>
      <p:pic>
        <p:nvPicPr>
          <p:cNvPr id="8" name="Picture 7" descr="A person posing with a stuffed animal&#10;&#10;Description automatically generated with low confidence">
            <a:extLst>
              <a:ext uri="{FF2B5EF4-FFF2-40B4-BE49-F238E27FC236}">
                <a16:creationId xmlns:a16="http://schemas.microsoft.com/office/drawing/2014/main" id="{CADAE7D5-9171-02BE-C937-6125995684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46396" y="2057401"/>
            <a:ext cx="3459804" cy="4324755"/>
          </a:xfrm>
          <a:prstGeom prst="rect">
            <a:avLst/>
          </a:prstGeom>
        </p:spPr>
      </p:pic>
    </p:spTree>
    <p:extLst>
      <p:ext uri="{BB962C8B-B14F-4D97-AF65-F5344CB8AC3E}">
        <p14:creationId xmlns:p14="http://schemas.microsoft.com/office/powerpoint/2010/main" val="3958581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4115573652"/>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descr="A person confused with a thought bubble above there head that contains a person moving forward in a wheelchair.">
            <a:extLst>
              <a:ext uri="{FF2B5EF4-FFF2-40B4-BE49-F238E27FC236}">
                <a16:creationId xmlns:a16="http://schemas.microsoft.com/office/drawing/2014/main" id="{19614152-6E06-9162-EB9C-FF143AF21290}"/>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1503076701"/>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75978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28127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a:bodyPr>
          <a:lstStyle/>
          <a:p>
            <a:endParaRPr lang="en-US" b="1" dirty="0"/>
          </a:p>
          <a:p>
            <a:r>
              <a:rPr lang="en-US" b="1" dirty="0"/>
              <a:t>Guidelines</a:t>
            </a:r>
          </a:p>
          <a:p>
            <a:pPr lvl="1"/>
            <a:r>
              <a:rPr lang="en-US" b="1" dirty="0"/>
              <a:t>Web Content Accessibility Guidelines (WCAG)</a:t>
            </a:r>
          </a:p>
          <a:p>
            <a:pPr lvl="1"/>
            <a:r>
              <a:rPr lang="en-US" b="1" dirty="0"/>
              <a:t>Authoring Tools Accessibility Guidelines (ATAG)</a:t>
            </a:r>
          </a:p>
          <a:p>
            <a:pPr lvl="1"/>
            <a:r>
              <a:rPr lang="en-US" b="1" dirty="0"/>
              <a:t>User Agent Accessibility Guidelines (UAAG)</a:t>
            </a:r>
          </a:p>
          <a:p>
            <a:pPr lvl="1"/>
            <a:r>
              <a:rPr lang="en-US" b="1" dirty="0"/>
              <a:t>Accessible Rich Internet Applications (ARIA)</a:t>
            </a:r>
          </a:p>
          <a:p>
            <a:pPr lvl="1"/>
            <a:r>
              <a:rPr lang="en-US" b="1" dirty="0"/>
              <a:t>Accessible Electronic Documents Community of Practice (AED COP)</a:t>
            </a:r>
          </a:p>
          <a:p>
            <a:r>
              <a:rPr lang="en-US" b="1" dirty="0"/>
              <a:t>Regulations</a:t>
            </a:r>
          </a:p>
          <a:p>
            <a:pPr lvl="1"/>
            <a:r>
              <a:rPr lang="en-US" b="1" dirty="0"/>
              <a:t>Americans with Disabilities Act (ADA)</a:t>
            </a:r>
          </a:p>
          <a:p>
            <a:pPr lvl="1"/>
            <a:r>
              <a:rPr lang="en-US" b="1" dirty="0"/>
              <a:t>Section 508 of the Rehabilitation Act</a:t>
            </a:r>
          </a:p>
          <a:p>
            <a:pPr lvl="1"/>
            <a:r>
              <a:rPr lang="en-US" b="1" dirty="0"/>
              <a:t>Accessibility for Ontarians Act (AODA)</a:t>
            </a:r>
          </a:p>
          <a:p>
            <a:pPr lvl="1"/>
            <a:endParaRPr lang="en-US" dirty="0"/>
          </a:p>
        </p:txBody>
      </p:sp>
    </p:spTree>
    <p:extLst>
      <p:ext uri="{BB962C8B-B14F-4D97-AF65-F5344CB8AC3E}">
        <p14:creationId xmlns:p14="http://schemas.microsoft.com/office/powerpoint/2010/main" val="28782056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057401"/>
            <a:ext cx="10820400" cy="4292599"/>
          </a:xfrm>
        </p:spPr>
        <p:txBody>
          <a:bodyPr>
            <a:normAutofit fontScale="92500"/>
          </a:bodyPr>
          <a:lstStyle/>
          <a:p>
            <a:r>
              <a:rPr lang="en-US" sz="1400" b="1" dirty="0">
                <a:hlinkClick r:id="rId2"/>
              </a:rPr>
              <a:t>Accessibility Insights</a:t>
            </a:r>
            <a:r>
              <a:rPr lang="en-US" sz="1400" dirty="0"/>
              <a:t> – A Accessibility testing tool made by Microsoft</a:t>
            </a:r>
          </a:p>
          <a:p>
            <a:pPr lvl="1"/>
            <a:r>
              <a:rPr lang="en-US" sz="1400" dirty="0"/>
              <a:t>Has browser extension and desktop application versions</a:t>
            </a:r>
          </a:p>
          <a:p>
            <a:pPr lvl="1"/>
            <a:r>
              <a:rPr lang="en-US" sz="1400" dirty="0"/>
              <a:t>Also have the option to include the automated tests in CI/CD</a:t>
            </a:r>
          </a:p>
          <a:p>
            <a:pPr lvl="1"/>
            <a:r>
              <a:rPr lang="en-US" sz="1400" dirty="0"/>
              <a:t>DON’T depend on automated tests</a:t>
            </a:r>
          </a:p>
          <a:p>
            <a:r>
              <a:rPr lang="en-US" sz="1400" b="1" dirty="0">
                <a:hlinkClick r:id="rId3"/>
              </a:rPr>
              <a:t>NVDA</a:t>
            </a:r>
            <a:r>
              <a:rPr lang="en-US" sz="1400" dirty="0"/>
              <a:t> – free, open-sourced screen reader</a:t>
            </a:r>
          </a:p>
          <a:p>
            <a:pPr lvl="1"/>
            <a:r>
              <a:rPr lang="en-US" sz="1400" dirty="0"/>
              <a:t>View keyboard shortcuts on at the Deque article entitled: </a:t>
            </a:r>
            <a:r>
              <a:rPr lang="en-US" sz="1400" b="1" dirty="0">
                <a:hlinkClick r:id="rId4"/>
              </a:rPr>
              <a:t>NVDA Keyboard Shortcuts</a:t>
            </a:r>
            <a:r>
              <a:rPr lang="en-US" sz="1400" dirty="0"/>
              <a:t>.</a:t>
            </a:r>
          </a:p>
          <a:p>
            <a:r>
              <a:rPr lang="en-US" sz="1400" b="1" dirty="0"/>
              <a:t>Narrator</a:t>
            </a:r>
            <a:r>
              <a:rPr lang="en-US" sz="1400" dirty="0"/>
              <a:t> – screen reader built-in to Windows.</a:t>
            </a:r>
          </a:p>
          <a:p>
            <a:pPr lvl="1"/>
            <a:r>
              <a:rPr lang="en-US" sz="1400" dirty="0"/>
              <a:t>View keyboard shortcuts for Narrator in the Deque article entitled </a:t>
            </a:r>
            <a:r>
              <a:rPr lang="en-US" sz="1400" b="1" dirty="0">
                <a:hlinkClick r:id="rId5"/>
              </a:rPr>
              <a:t>Narrator Keyboard Shortcuts</a:t>
            </a:r>
            <a:r>
              <a:rPr lang="en-US" sz="1400" dirty="0"/>
              <a:t>.</a:t>
            </a:r>
          </a:p>
          <a:p>
            <a:r>
              <a:rPr lang="en-US" sz="1400" b="1" dirty="0">
                <a:hlinkClick r:id="rId6"/>
              </a:rPr>
              <a:t>Microsoft Accessibility</a:t>
            </a:r>
            <a:r>
              <a:rPr lang="en-US" sz="1400" dirty="0">
                <a:hlinkClick r:id="rId6"/>
              </a:rPr>
              <a:t> </a:t>
            </a:r>
            <a:r>
              <a:rPr lang="en-US" sz="1400" dirty="0"/>
              <a:t>on Twitter at </a:t>
            </a:r>
            <a:r>
              <a:rPr lang="en-US" sz="1400" b="1" dirty="0">
                <a:hlinkClick r:id="rId7"/>
              </a:rPr>
              <a:t>@MSFTEnable</a:t>
            </a:r>
            <a:r>
              <a:rPr lang="en-US" sz="1400" b="1" dirty="0"/>
              <a:t> </a:t>
            </a:r>
            <a:r>
              <a:rPr lang="en-US" sz="1400" dirty="0"/>
              <a:t>and at on the </a:t>
            </a:r>
            <a:r>
              <a:rPr lang="en-US" sz="1400" dirty="0">
                <a:hlinkClick r:id="rId6"/>
              </a:rPr>
              <a:t>Microsoft Accessibility page</a:t>
            </a:r>
            <a:r>
              <a:rPr lang="en-US" sz="1400" dirty="0"/>
              <a:t>.</a:t>
            </a:r>
            <a:endParaRPr lang="en-US" sz="1400" b="1" dirty="0"/>
          </a:p>
          <a:p>
            <a:r>
              <a:rPr lang="en-US" sz="1400" b="1" dirty="0">
                <a:hlinkClick r:id="rId8"/>
              </a:rPr>
              <a:t>Microsoft Accessibility Fundamentals course</a:t>
            </a:r>
            <a:endParaRPr lang="en-US" sz="1400" b="1" dirty="0"/>
          </a:p>
          <a:p>
            <a:r>
              <a:rPr lang="en-US" sz="1400" b="1" dirty="0">
                <a:hlinkClick r:id="rId9"/>
              </a:rPr>
              <a:t>ANDI</a:t>
            </a:r>
            <a:r>
              <a:rPr lang="en-US" sz="1400" b="1" dirty="0"/>
              <a:t> – </a:t>
            </a:r>
            <a:r>
              <a:rPr lang="en-US" sz="1400" dirty="0"/>
              <a:t>Bookmark applet developed by the Social Security Administration to aid in Accessibility testing.</a:t>
            </a:r>
          </a:p>
          <a:p>
            <a:r>
              <a:rPr lang="en-US" sz="1400" b="1" dirty="0">
                <a:hlinkClick r:id="rId10"/>
              </a:rPr>
              <a:t>VGAR</a:t>
            </a:r>
            <a:r>
              <a:rPr lang="en-US" sz="1400" dirty="0"/>
              <a:t> – Visa Global Accessibility Requirements</a:t>
            </a:r>
          </a:p>
          <a:p>
            <a:r>
              <a:rPr lang="en-US" sz="1400" b="1" dirty="0">
                <a:hlinkClick r:id="rId11"/>
              </a:rPr>
              <a:t>Section 508 ICT Testing Baseline for Web</a:t>
            </a:r>
            <a:r>
              <a:rPr lang="en-US" sz="1400" dirty="0"/>
              <a:t> - This Baseline identifies the minimum requirements of any test process used to determine conformance of web content with the Revised Section 508 of the Rehabilitation Act of 1973, as amended (29 U.S.C. 794d).</a:t>
            </a:r>
          </a:p>
          <a:p>
            <a:r>
              <a:rPr lang="en-US" sz="1400" b="1" dirty="0">
                <a:hlinkClick r:id="rId12"/>
              </a:rPr>
              <a:t>Web Accessibility Laws &amp; Policies | Web Accessibility Initiative (WAI) | W3C</a:t>
            </a:r>
            <a:r>
              <a:rPr lang="en-US" sz="1400" dirty="0"/>
              <a:t> – A list of many accessibility laws and regulations worldwide. Not an exhaustive list.</a:t>
            </a:r>
          </a:p>
        </p:txBody>
      </p:sp>
    </p:spTree>
    <p:extLst>
      <p:ext uri="{BB962C8B-B14F-4D97-AF65-F5344CB8AC3E}">
        <p14:creationId xmlns:p14="http://schemas.microsoft.com/office/powerpoint/2010/main" val="43688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pPr marL="0" indent="0">
              <a:buNone/>
            </a:pPr>
            <a:r>
              <a:rPr lang="en-US" sz="1800" b="1" dirty="0" err="1"/>
              <a:t>CorgiDev</a:t>
            </a:r>
            <a:r>
              <a:rPr lang="en-US" sz="1800" b="1" dirty="0"/>
              <a:t> </a:t>
            </a:r>
            <a:r>
              <a:rPr lang="en-US" sz="1800" b="1" dirty="0" err="1"/>
              <a:t>Linktree</a:t>
            </a:r>
            <a:r>
              <a:rPr lang="en-US" sz="1800" b="1" dirty="0"/>
              <a:t>: </a:t>
            </a:r>
            <a:r>
              <a:rPr lang="en-US" sz="1800" b="1" dirty="0">
                <a:hlinkClick r:id="rId2"/>
              </a:rPr>
              <a:t>https://linktr.ee/corgidev</a:t>
            </a:r>
            <a:endParaRPr lang="en-US" sz="1800" b="1" dirty="0"/>
          </a:p>
        </p:txBody>
      </p:sp>
      <p:pic>
        <p:nvPicPr>
          <p:cNvPr id="4" name="Picture 3" descr="Icon&#10;&#10;Description automatically generated">
            <a:extLst>
              <a:ext uri="{FF2B5EF4-FFF2-40B4-BE49-F238E27FC236}">
                <a16:creationId xmlns:a16="http://schemas.microsoft.com/office/drawing/2014/main" id="{E92BE2C1-9A47-DD71-9782-E08E4DC019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12738</TotalTime>
  <Words>503</Words>
  <Application>Microsoft Office PowerPoint</Application>
  <PresentationFormat>Widescreen</PresentationFormat>
  <Paragraphs>73</Paragraphs>
  <Slides>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Century Gothic</vt:lpstr>
      <vt:lpstr>Vapor Trail</vt:lpstr>
      <vt:lpstr>Accessibility Testing</vt:lpstr>
      <vt:lpstr>Agenda</vt:lpstr>
      <vt:lpstr>Who am I?</vt:lpstr>
      <vt:lpstr>What is Accessibility?</vt:lpstr>
      <vt:lpstr>What is Accessibility - Continued</vt:lpstr>
      <vt:lpstr>Why make things Accessible?</vt:lpstr>
      <vt:lpstr>How do we decide what is Accessible?</vt:lpstr>
      <vt:lpstr>Tools and resources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15</cp:revision>
  <dcterms:created xsi:type="dcterms:W3CDTF">2020-07-15T00:49:10Z</dcterms:created>
  <dcterms:modified xsi:type="dcterms:W3CDTF">2023-04-18T04:14:42Z</dcterms:modified>
</cp:coreProperties>
</file>