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63" r:id="rId3"/>
    <p:sldId id="266" r:id="rId4"/>
    <p:sldId id="269" r:id="rId5"/>
    <p:sldId id="273" r:id="rId6"/>
    <p:sldId id="270" r:id="rId7"/>
    <p:sldId id="279" r:id="rId8"/>
    <p:sldId id="275" r:id="rId9"/>
    <p:sldId id="282" r:id="rId10"/>
    <p:sldId id="278" r:id="rId11"/>
    <p:sldId id="274" r:id="rId12"/>
    <p:sldId id="280" r:id="rId13"/>
    <p:sldId id="281" r:id="rId14"/>
    <p:sldId id="276" r:id="rId15"/>
    <p:sldId id="277" r:id="rId16"/>
    <p:sldId id="271" r:id="rId17"/>
    <p:sldId id="272" r:id="rId18"/>
  </p:sldIdLst>
  <p:sldSz cx="12192000" cy="6858000"/>
  <p:notesSz cx="7099300" cy="9385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5860" autoAdjust="0"/>
  </p:normalViewPr>
  <p:slideViewPr>
    <p:cSldViewPr snapToGrid="0">
      <p:cViewPr varScale="1">
        <p:scale>
          <a:sx n="70" d="100"/>
          <a:sy n="70" d="100"/>
        </p:scale>
        <p:origin x="2094" y="66"/>
      </p:cViewPr>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EBD8C222-A5D6-4DCC-8C15-D059A7625C93}">
      <dgm:prSet/>
      <dgm:spPr>
        <a:solidFill>
          <a:schemeClr val="accent1">
            <a:lumMod val="50000"/>
          </a:schemeClr>
        </a:solidFill>
      </dgm:spPr>
      <dgm:t>
        <a:bodyPr/>
        <a:lstStyle/>
        <a:p>
          <a:r>
            <a:rPr lang="en-US" b="1" dirty="0"/>
            <a:t>Assistive Technology</a:t>
          </a:r>
        </a:p>
      </dgm:t>
    </dgm:pt>
    <dgm:pt modelId="{E1A0108E-0817-48E8-983E-D900206C9739}" type="parTrans" cxnId="{161D5D94-C5FF-4943-BCC1-158BA444B5CD}">
      <dgm:prSet/>
      <dgm:spPr/>
    </dgm:pt>
    <dgm:pt modelId="{6210841F-ACC9-40F9-A276-D8F0F9663678}" type="sibTrans" cxnId="{161D5D94-C5FF-4943-BCC1-158BA444B5CD}">
      <dgm:prSet/>
      <dgm:spPr/>
    </dgm:pt>
    <dgm:pt modelId="{D410D072-BF02-495D-956A-2A1259896E1F}">
      <dgm:prSet/>
      <dgm:spPr>
        <a:solidFill>
          <a:schemeClr val="accent1">
            <a:lumMod val="50000"/>
          </a:schemeClr>
        </a:solidFill>
      </dgm:spPr>
      <dgm:t>
        <a:bodyPr/>
        <a:lstStyle/>
        <a:p>
          <a:r>
            <a:rPr lang="en-US" b="1" dirty="0"/>
            <a:t>A11y</a:t>
          </a:r>
        </a:p>
      </dgm:t>
    </dgm:pt>
    <dgm:pt modelId="{1C8434EA-237A-493E-8ED5-AC29112A5E29}" type="parTrans" cxnId="{20A0FE17-6FE7-4D2A-8832-DC1626CA791E}">
      <dgm:prSet/>
      <dgm:spPr/>
    </dgm:pt>
    <dgm:pt modelId="{8A1D7846-BC81-434B-8D12-4B4E536B0EFC}" type="sibTrans" cxnId="{20A0FE17-6FE7-4D2A-8832-DC1626CA791E}">
      <dgm:prSet/>
      <dgm:spPr/>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4">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4">
        <dgm:presLayoutVars>
          <dgm:chMax val="0"/>
          <dgm:bulletEnabled val="1"/>
        </dgm:presLayoutVars>
      </dgm:prSet>
      <dgm:spPr/>
    </dgm:pt>
    <dgm:pt modelId="{8C8C02FF-CD74-4F81-B058-80CA100381AE}" type="pres">
      <dgm:prSet presAssocID="{51716F28-F5E8-46B4-986F-D770CD714D65}" presName="spacer" presStyleCnt="0"/>
      <dgm:spPr/>
    </dgm:pt>
    <dgm:pt modelId="{BFFE1686-2C08-410B-9B46-1898A88DB390}" type="pres">
      <dgm:prSet presAssocID="{EBD8C222-A5D6-4DCC-8C15-D059A7625C93}" presName="parentText" presStyleLbl="node1" presStyleIdx="2" presStyleCnt="4">
        <dgm:presLayoutVars>
          <dgm:chMax val="0"/>
          <dgm:bulletEnabled val="1"/>
        </dgm:presLayoutVars>
      </dgm:prSet>
      <dgm:spPr/>
    </dgm:pt>
    <dgm:pt modelId="{F07198EB-37DA-40DC-A221-81CC537FE6F3}" type="pres">
      <dgm:prSet presAssocID="{6210841F-ACC9-40F9-A276-D8F0F9663678}" presName="spacer" presStyleCnt="0"/>
      <dgm:spPr/>
    </dgm:pt>
    <dgm:pt modelId="{C623A353-DD57-4321-9F24-41C74C135D35}" type="pres">
      <dgm:prSet presAssocID="{D410D072-BF02-495D-956A-2A1259896E1F}" presName="parentText" presStyleLbl="node1" presStyleIdx="3" presStyleCnt="4">
        <dgm:presLayoutVars>
          <dgm:chMax val="0"/>
          <dgm:bulletEnabled val="1"/>
        </dgm:presLayoutVars>
      </dgm:prSet>
      <dgm:spPr/>
    </dgm:pt>
  </dgm:ptLst>
  <dgm:cxnLst>
    <dgm:cxn modelId="{20A0FE17-6FE7-4D2A-8832-DC1626CA791E}" srcId="{6F4D5E34-9650-4044-9B1F-DE1F8F532AB2}" destId="{D410D072-BF02-495D-956A-2A1259896E1F}" srcOrd="3" destOrd="0" parTransId="{1C8434EA-237A-493E-8ED5-AC29112A5E29}" sibTransId="{8A1D7846-BC81-434B-8D12-4B4E536B0EFC}"/>
    <dgm:cxn modelId="{5761E447-6517-4272-9AAF-535B2394440D}" type="presOf" srcId="{6F4D5E34-9650-4044-9B1F-DE1F8F532AB2}" destId="{511B63DA-5090-4298-95ED-4E5112359373}" srcOrd="0" destOrd="0" presId="urn:microsoft.com/office/officeart/2005/8/layout/vList2"/>
    <dgm:cxn modelId="{108CC16D-245A-44AF-94C0-BDE0C056EC35}" type="presOf" srcId="{EBD8C222-A5D6-4DCC-8C15-D059A7625C93}" destId="{BFFE1686-2C08-410B-9B46-1898A88DB390}"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161D5D94-C5FF-4943-BCC1-158BA444B5CD}" srcId="{6F4D5E34-9650-4044-9B1F-DE1F8F532AB2}" destId="{EBD8C222-A5D6-4DCC-8C15-D059A7625C93}" srcOrd="2" destOrd="0" parTransId="{E1A0108E-0817-48E8-983E-D900206C9739}" sibTransId="{6210841F-ACC9-40F9-A276-D8F0F9663678}"/>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047201F4-0902-480E-A8EE-D74D0CD2042B}" type="presOf" srcId="{D410D072-BF02-495D-956A-2A1259896E1F}" destId="{C623A353-DD57-4321-9F24-41C74C135D35}" srcOrd="0" destOrd="0" presId="urn:microsoft.com/office/officeart/2005/8/layout/vList2"/>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 modelId="{55000FC3-3018-44FF-8DB4-91253AD04D17}" type="presParOf" srcId="{511B63DA-5090-4298-95ED-4E5112359373}" destId="{8C8C02FF-CD74-4F81-B058-80CA100381AE}" srcOrd="3" destOrd="0" presId="urn:microsoft.com/office/officeart/2005/8/layout/vList2"/>
    <dgm:cxn modelId="{19A978BB-C0F1-436C-9986-94178A559622}" type="presParOf" srcId="{511B63DA-5090-4298-95ED-4E5112359373}" destId="{BFFE1686-2C08-410B-9B46-1898A88DB390}" srcOrd="4" destOrd="0" presId="urn:microsoft.com/office/officeart/2005/8/layout/vList2"/>
    <dgm:cxn modelId="{8997F214-9CA5-4177-ADE7-807AB526ABB8}" type="presParOf" srcId="{511B63DA-5090-4298-95ED-4E5112359373}" destId="{F07198EB-37DA-40DC-A221-81CC537FE6F3}" srcOrd="5" destOrd="0" presId="urn:microsoft.com/office/officeart/2005/8/layout/vList2"/>
    <dgm:cxn modelId="{8A75E50C-5ED1-4511-8352-BFEDC3558A64}" type="presParOf" srcId="{511B63DA-5090-4298-95ED-4E5112359373}" destId="{C623A353-DD57-4321-9F24-41C74C135D3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b="1"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b="1"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custT="1"/>
      <dgm:spPr/>
      <dgm:t>
        <a:bodyPr/>
        <a:lstStyle/>
        <a:p>
          <a:r>
            <a:rPr lang="en-US" sz="2400" dirty="0"/>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custT="1"/>
      <dgm:spPr/>
      <dgm:t>
        <a:bodyPr/>
        <a:lstStyle/>
        <a:p>
          <a:r>
            <a:rPr lang="en-US" sz="2400"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custT="1"/>
      <dgm:spPr/>
      <dgm:t>
        <a:bodyPr/>
        <a:lstStyle/>
        <a:p>
          <a:r>
            <a:rPr lang="en-US" sz="2400" dirty="0"/>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b="1"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custT="1"/>
      <dgm:spPr/>
      <dgm:t>
        <a:bodyPr/>
        <a:lstStyle/>
        <a:p>
          <a:r>
            <a:rPr lang="en-US" sz="2400" dirty="0"/>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custT="1"/>
      <dgm:spPr/>
      <dgm:t>
        <a:bodyPr/>
        <a:lstStyle/>
        <a:p>
          <a:r>
            <a:rPr lang="en-US" sz="2400" dirty="0"/>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custT="1"/>
      <dgm:spPr/>
      <dgm:t>
        <a:bodyPr/>
        <a:lstStyle/>
        <a:p>
          <a:r>
            <a:rPr lang="en-US" sz="2400"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custT="1"/>
      <dgm:spPr/>
      <dgm:t>
        <a:bodyPr/>
        <a:lstStyle/>
        <a:p>
          <a:r>
            <a:rPr lang="en-US" sz="2400" dirty="0"/>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custT="1"/>
      <dgm:spPr/>
      <dgm:t>
        <a:bodyPr/>
        <a:lstStyle/>
        <a:p>
          <a:r>
            <a:rPr lang="en-US" sz="2400" dirty="0"/>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custT="1"/>
      <dgm:spPr/>
      <dgm:t>
        <a:bodyPr/>
        <a:lstStyle/>
        <a:p>
          <a:r>
            <a:rPr lang="en-US" sz="2400" dirty="0"/>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2504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Accessibility</a:t>
          </a:r>
          <a:endParaRPr lang="en-US" sz="3800" kern="1200" dirty="0"/>
        </a:p>
      </dsp:txBody>
      <dsp:txXfrm>
        <a:off x="44492" y="69534"/>
        <a:ext cx="7285483" cy="822446"/>
      </dsp:txXfrm>
    </dsp:sp>
    <dsp:sp modelId="{5F5B2010-9F7C-4F85-BA19-0E749BF12EAC}">
      <dsp:nvSpPr>
        <dsp:cNvPr id="0" name=""/>
        <dsp:cNvSpPr/>
      </dsp:nvSpPr>
      <dsp:spPr>
        <a:xfrm>
          <a:off x="0" y="104591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Disability</a:t>
          </a:r>
          <a:endParaRPr lang="en-US" sz="3800" kern="1200" dirty="0"/>
        </a:p>
      </dsp:txBody>
      <dsp:txXfrm>
        <a:off x="44492" y="1090404"/>
        <a:ext cx="7285483" cy="822446"/>
      </dsp:txXfrm>
    </dsp:sp>
    <dsp:sp modelId="{BFFE1686-2C08-410B-9B46-1898A88DB390}">
      <dsp:nvSpPr>
        <dsp:cNvPr id="0" name=""/>
        <dsp:cNvSpPr/>
      </dsp:nvSpPr>
      <dsp:spPr>
        <a:xfrm>
          <a:off x="0" y="206678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Assistive Technology</a:t>
          </a:r>
        </a:p>
      </dsp:txBody>
      <dsp:txXfrm>
        <a:off x="44492" y="2111274"/>
        <a:ext cx="7285483" cy="822446"/>
      </dsp:txXfrm>
    </dsp:sp>
    <dsp:sp modelId="{C623A353-DD57-4321-9F24-41C74C135D35}">
      <dsp:nvSpPr>
        <dsp:cNvPr id="0" name=""/>
        <dsp:cNvSpPr/>
      </dsp:nvSpPr>
      <dsp:spPr>
        <a:xfrm>
          <a:off x="0" y="308765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A11y</a:t>
          </a:r>
        </a:p>
      </dsp:txBody>
      <dsp:txXfrm>
        <a:off x="44492" y="3132144"/>
        <a:ext cx="7285483" cy="822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0"/>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b="1" kern="1200" dirty="0">
              <a:solidFill>
                <a:schemeClr val="bg1"/>
              </a:solidFill>
            </a:rPr>
            <a:t>Types</a:t>
          </a:r>
        </a:p>
      </dsp:txBody>
      <dsp:txXfrm>
        <a:off x="5592" y="0"/>
        <a:ext cx="3531141" cy="1059342"/>
      </dsp:txXfrm>
    </dsp:sp>
    <dsp:sp modelId="{D2592ABE-6E58-480A-93E4-69F1BDB55EE8}">
      <dsp:nvSpPr>
        <dsp:cNvPr id="0" name=""/>
        <dsp:cNvSpPr/>
      </dsp:nvSpPr>
      <dsp:spPr>
        <a:xfrm>
          <a:off x="5592" y="1059342"/>
          <a:ext cx="3531141" cy="228075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Hearing</a:t>
          </a:r>
        </a:p>
        <a:p>
          <a:pPr marL="0" lvl="0" indent="0" algn="l" defTabSz="1066800">
            <a:lnSpc>
              <a:spcPct val="90000"/>
            </a:lnSpc>
            <a:spcBef>
              <a:spcPct val="0"/>
            </a:spcBef>
            <a:spcAft>
              <a:spcPct val="35000"/>
            </a:spcAft>
            <a:buNone/>
          </a:pPr>
          <a:r>
            <a:rPr lang="en-US" sz="2400" kern="1200" dirty="0"/>
            <a:t>Vision</a:t>
          </a:r>
        </a:p>
        <a:p>
          <a:pPr marL="0" lvl="0" indent="0" algn="l" defTabSz="1066800">
            <a:lnSpc>
              <a:spcPct val="90000"/>
            </a:lnSpc>
            <a:spcBef>
              <a:spcPct val="0"/>
            </a:spcBef>
            <a:spcAft>
              <a:spcPct val="35000"/>
            </a:spcAft>
            <a:buNone/>
          </a:pPr>
          <a:r>
            <a:rPr lang="en-US" sz="2400" kern="1200" dirty="0"/>
            <a:t>Mobility</a:t>
          </a:r>
        </a:p>
        <a:p>
          <a:pPr marL="0" lvl="0" indent="0" algn="l" defTabSz="1066800">
            <a:lnSpc>
              <a:spcPct val="90000"/>
            </a:lnSpc>
            <a:spcBef>
              <a:spcPct val="0"/>
            </a:spcBef>
            <a:spcAft>
              <a:spcPct val="35000"/>
            </a:spcAft>
            <a:buNone/>
          </a:pPr>
          <a:r>
            <a:rPr lang="en-US" sz="2400" kern="1200" dirty="0"/>
            <a:t>Comprehension</a:t>
          </a:r>
        </a:p>
      </dsp:txBody>
      <dsp:txXfrm>
        <a:off x="5592" y="1059342"/>
        <a:ext cx="3531141" cy="2280757"/>
      </dsp:txXfrm>
    </dsp:sp>
    <dsp:sp modelId="{4509828A-1885-4608-9CA4-0F861650D937}">
      <dsp:nvSpPr>
        <dsp:cNvPr id="0" name=""/>
        <dsp:cNvSpPr/>
      </dsp:nvSpPr>
      <dsp:spPr>
        <a:xfrm>
          <a:off x="3644629" y="0"/>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b="1" kern="1200" dirty="0">
              <a:solidFill>
                <a:schemeClr val="bg1"/>
              </a:solidFill>
            </a:rPr>
            <a:t>Time</a:t>
          </a:r>
        </a:p>
      </dsp:txBody>
      <dsp:txXfrm>
        <a:off x="3644629" y="0"/>
        <a:ext cx="3531141" cy="1059342"/>
      </dsp:txXfrm>
    </dsp:sp>
    <dsp:sp modelId="{648DEA30-FD1E-41FB-8038-69D10A49B4A0}">
      <dsp:nvSpPr>
        <dsp:cNvPr id="0" name=""/>
        <dsp:cNvSpPr/>
      </dsp:nvSpPr>
      <dsp:spPr>
        <a:xfrm>
          <a:off x="3644629" y="1059342"/>
          <a:ext cx="3531141" cy="228075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Temporary</a:t>
          </a:r>
        </a:p>
        <a:p>
          <a:pPr marL="0" lvl="0" indent="0" algn="l" defTabSz="1066800">
            <a:lnSpc>
              <a:spcPct val="90000"/>
            </a:lnSpc>
            <a:spcBef>
              <a:spcPct val="0"/>
            </a:spcBef>
            <a:spcAft>
              <a:spcPct val="35000"/>
            </a:spcAft>
            <a:buNone/>
          </a:pPr>
          <a:r>
            <a:rPr lang="en-US" sz="2400" kern="1200" dirty="0"/>
            <a:t>Situational</a:t>
          </a:r>
        </a:p>
        <a:p>
          <a:pPr marL="0" lvl="0" indent="0" algn="l" defTabSz="1066800">
            <a:lnSpc>
              <a:spcPct val="90000"/>
            </a:lnSpc>
            <a:spcBef>
              <a:spcPct val="0"/>
            </a:spcBef>
            <a:spcAft>
              <a:spcPct val="35000"/>
            </a:spcAft>
            <a:buNone/>
          </a:pPr>
          <a:r>
            <a:rPr lang="en-US" sz="2400" kern="1200" dirty="0"/>
            <a:t>Permanent</a:t>
          </a:r>
        </a:p>
      </dsp:txBody>
      <dsp:txXfrm>
        <a:off x="3644629" y="1059342"/>
        <a:ext cx="3531141" cy="2280757"/>
      </dsp:txXfrm>
    </dsp:sp>
    <dsp:sp modelId="{FC53DE69-2466-43F5-A0D3-415A85444237}">
      <dsp:nvSpPr>
        <dsp:cNvPr id="0" name=""/>
        <dsp:cNvSpPr/>
      </dsp:nvSpPr>
      <dsp:spPr>
        <a:xfrm>
          <a:off x="7283665" y="0"/>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b="1" kern="1200" dirty="0">
              <a:solidFill>
                <a:schemeClr val="bg1"/>
              </a:solidFill>
            </a:rPr>
            <a:t>Visibility</a:t>
          </a:r>
        </a:p>
      </dsp:txBody>
      <dsp:txXfrm>
        <a:off x="7283665" y="0"/>
        <a:ext cx="3531141" cy="1059342"/>
      </dsp:txXfrm>
    </dsp:sp>
    <dsp:sp modelId="{D9714EA7-9733-403B-8E53-77B3469D570B}">
      <dsp:nvSpPr>
        <dsp:cNvPr id="0" name=""/>
        <dsp:cNvSpPr/>
      </dsp:nvSpPr>
      <dsp:spPr>
        <a:xfrm>
          <a:off x="7283665" y="1059342"/>
          <a:ext cx="3531141" cy="228075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Visible</a:t>
          </a:r>
        </a:p>
        <a:p>
          <a:pPr marL="0" lvl="0" indent="0" algn="l" defTabSz="1066800">
            <a:lnSpc>
              <a:spcPct val="90000"/>
            </a:lnSpc>
            <a:spcBef>
              <a:spcPct val="0"/>
            </a:spcBef>
            <a:spcAft>
              <a:spcPct val="35000"/>
            </a:spcAft>
            <a:buNone/>
          </a:pPr>
          <a:r>
            <a:rPr lang="en-US" sz="2400" kern="1200" dirty="0"/>
            <a:t>Invisible</a:t>
          </a:r>
        </a:p>
      </dsp:txBody>
      <dsp:txXfrm>
        <a:off x="7283665" y="1059342"/>
        <a:ext cx="3531141" cy="22807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a:p>
        </p:txBody>
      </p:sp>
      <p:sp>
        <p:nvSpPr>
          <p:cNvPr id="3" name="Date Placeholder 2"/>
          <p:cNvSpPr>
            <a:spLocks noGrp="1"/>
          </p:cNvSpPr>
          <p:nvPr>
            <p:ph type="dt" idx="1"/>
          </p:nvPr>
        </p:nvSpPr>
        <p:spPr>
          <a:xfrm>
            <a:off x="4021294" y="0"/>
            <a:ext cx="3076363" cy="470895"/>
          </a:xfrm>
          <a:prstGeom prst="rect">
            <a:avLst/>
          </a:prstGeom>
        </p:spPr>
        <p:txBody>
          <a:bodyPr vert="horz" lIns="94192" tIns="47096" rIns="94192" bIns="47096" rtlCol="0"/>
          <a:lstStyle>
            <a:lvl1pPr algn="r">
              <a:defRPr sz="1200"/>
            </a:lvl1pPr>
          </a:lstStyle>
          <a:p>
            <a:fld id="{BEFAACEF-CC9A-483E-9B56-DECAFB57975A}" type="datetimeFigureOut">
              <a:rPr lang="en-US" smtClean="0"/>
              <a:t>10/3/2023</a:t>
            </a:fld>
            <a:endParaRPr lang="en-US"/>
          </a:p>
        </p:txBody>
      </p:sp>
      <p:sp>
        <p:nvSpPr>
          <p:cNvPr id="4" name="Slide Image Placeholder 3"/>
          <p:cNvSpPr>
            <a:spLocks noGrp="1" noRot="1" noChangeAspect="1"/>
          </p:cNvSpPr>
          <p:nvPr>
            <p:ph type="sldImg" idx="2"/>
          </p:nvPr>
        </p:nvSpPr>
        <p:spPr>
          <a:xfrm>
            <a:off x="735013" y="1173163"/>
            <a:ext cx="5629275" cy="3167062"/>
          </a:xfrm>
          <a:prstGeom prst="rect">
            <a:avLst/>
          </a:prstGeom>
          <a:noFill/>
          <a:ln w="12700">
            <a:solidFill>
              <a:prstClr val="black"/>
            </a:solidFill>
          </a:ln>
        </p:spPr>
        <p:txBody>
          <a:bodyPr vert="horz" lIns="94192" tIns="47096" rIns="94192" bIns="47096" rtlCol="0" anchor="ctr"/>
          <a:lstStyle/>
          <a:p>
            <a:endParaRPr lang="en-US"/>
          </a:p>
        </p:txBody>
      </p:sp>
      <p:sp>
        <p:nvSpPr>
          <p:cNvPr id="5" name="Notes Placeholder 4"/>
          <p:cNvSpPr>
            <a:spLocks noGrp="1"/>
          </p:cNvSpPr>
          <p:nvPr>
            <p:ph type="body" sz="quarter" idx="3"/>
          </p:nvPr>
        </p:nvSpPr>
        <p:spPr>
          <a:xfrm>
            <a:off x="709930" y="4516676"/>
            <a:ext cx="5679440" cy="3695462"/>
          </a:xfrm>
          <a:prstGeom prst="rect">
            <a:avLst/>
          </a:prstGeom>
        </p:spPr>
        <p:txBody>
          <a:bodyPr vert="horz" lIns="94192" tIns="47096" rIns="94192" bIns="4709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a:p>
        </p:txBody>
      </p:sp>
      <p:sp>
        <p:nvSpPr>
          <p:cNvPr id="7" name="Slide Number Placeholder 6"/>
          <p:cNvSpPr>
            <a:spLocks noGrp="1"/>
          </p:cNvSpPr>
          <p:nvPr>
            <p:ph type="sldNum" sz="quarter" idx="5"/>
          </p:nvPr>
        </p:nvSpPr>
        <p:spPr>
          <a:xfrm>
            <a:off x="4021294" y="8914407"/>
            <a:ext cx="3076363" cy="470894"/>
          </a:xfrm>
          <a:prstGeom prst="rect">
            <a:avLst/>
          </a:prstGeom>
        </p:spPr>
        <p:txBody>
          <a:bodyPr vert="horz" lIns="94192" tIns="47096" rIns="94192" bIns="47096"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a:t>
            </a:fld>
            <a:endParaRPr lang="en-US"/>
          </a:p>
        </p:txBody>
      </p:sp>
    </p:spTree>
    <p:extLst>
      <p:ext uri="{BB962C8B-B14F-4D97-AF65-F5344CB8AC3E}">
        <p14:creationId xmlns:p14="http://schemas.microsoft.com/office/powerpoint/2010/main" val="1911896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Contrast Analyzer by </a:t>
            </a:r>
            <a:r>
              <a:rPr lang="en-US" dirty="0" err="1"/>
              <a:t>TPGi</a:t>
            </a:r>
            <a:r>
              <a:rPr lang="en-US" dirty="0"/>
              <a:t> - https://www.tpgi.com/color-contrast-checker/</a:t>
            </a:r>
          </a:p>
        </p:txBody>
      </p:sp>
      <p:sp>
        <p:nvSpPr>
          <p:cNvPr id="4" name="Slide Number Placeholder 3"/>
          <p:cNvSpPr>
            <a:spLocks noGrp="1"/>
          </p:cNvSpPr>
          <p:nvPr>
            <p:ph type="sldNum" sz="quarter" idx="5"/>
          </p:nvPr>
        </p:nvSpPr>
        <p:spPr/>
        <p:txBody>
          <a:bodyPr/>
          <a:lstStyle/>
          <a:p>
            <a:fld id="{297094E8-3009-47D0-9423-EBC369D53B0E}" type="slidenum">
              <a:rPr lang="en-US" smtClean="0"/>
              <a:t>10</a:t>
            </a:fld>
            <a:endParaRPr lang="en-US"/>
          </a:p>
        </p:txBody>
      </p:sp>
    </p:spTree>
    <p:extLst>
      <p:ext uri="{BB962C8B-B14F-4D97-AF65-F5344CB8AC3E}">
        <p14:creationId xmlns:p14="http://schemas.microsoft.com/office/powerpoint/2010/main" val="2904637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the screenshots I have here are of the browser extension version of Accessibility Insights, but it also has 2 Desktop applications, one for testing Windows applications and websites and one for testing Android apps. It is built on Axe Core. Axe </a:t>
            </a:r>
            <a:r>
              <a:rPr lang="en-US" dirty="0" err="1"/>
              <a:t>DevTools</a:t>
            </a:r>
            <a:r>
              <a:rPr lang="en-US" dirty="0"/>
              <a:t> provides a similar browser extension as well.</a:t>
            </a:r>
          </a:p>
        </p:txBody>
      </p:sp>
      <p:sp>
        <p:nvSpPr>
          <p:cNvPr id="4" name="Slide Number Placeholder 3"/>
          <p:cNvSpPr>
            <a:spLocks noGrp="1"/>
          </p:cNvSpPr>
          <p:nvPr>
            <p:ph type="sldNum" sz="quarter" idx="5"/>
          </p:nvPr>
        </p:nvSpPr>
        <p:spPr/>
        <p:txBody>
          <a:bodyPr/>
          <a:lstStyle/>
          <a:p>
            <a:fld id="{297094E8-3009-47D0-9423-EBC369D53B0E}" type="slidenum">
              <a:rPr lang="en-US" smtClean="0"/>
              <a:t>11</a:t>
            </a:fld>
            <a:endParaRPr lang="en-US"/>
          </a:p>
        </p:txBody>
      </p:sp>
    </p:spTree>
    <p:extLst>
      <p:ext uri="{BB962C8B-B14F-4D97-AF65-F5344CB8AC3E}">
        <p14:creationId xmlns:p14="http://schemas.microsoft.com/office/powerpoint/2010/main" val="281076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Web Accessibility Evaluation Extensions, API, and web app - https://wave.webaim.org/</a:t>
            </a:r>
          </a:p>
          <a:p>
            <a:pPr marL="176611" indent="-176611">
              <a:buFont typeface="Arial" panose="020B0604020202020204" pitchFamily="34" charset="0"/>
              <a:buChar char="•"/>
            </a:pPr>
            <a:r>
              <a:rPr lang="en-US" dirty="0"/>
              <a:t>Axe </a:t>
            </a:r>
            <a:r>
              <a:rPr lang="en-US" dirty="0" err="1"/>
              <a:t>DevTools</a:t>
            </a:r>
            <a:r>
              <a:rPr lang="en-US" dirty="0"/>
              <a:t> (Can use forever for free. Pro just offers some extra testing features.) - https://www.deque.com/axe-devtools-accessibility-testing/</a:t>
            </a:r>
          </a:p>
          <a:p>
            <a:pPr marL="176611" indent="-17661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12</a:t>
            </a:fld>
            <a:endParaRPr lang="en-US"/>
          </a:p>
        </p:txBody>
      </p:sp>
    </p:spTree>
    <p:extLst>
      <p:ext uri="{BB962C8B-B14F-4D97-AF65-F5344CB8AC3E}">
        <p14:creationId xmlns:p14="http://schemas.microsoft.com/office/powerpoint/2010/main" val="1314952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defTabSz="941923">
              <a:buFont typeface="Arial" panose="020B0604020202020204" pitchFamily="34" charset="0"/>
              <a:buChar char="•"/>
              <a:defRPr/>
            </a:pPr>
            <a:r>
              <a:rPr lang="en-US" dirty="0"/>
              <a:t>The W3C Markup Validation Service - https://validator.w3.org/</a:t>
            </a:r>
          </a:p>
        </p:txBody>
      </p:sp>
      <p:sp>
        <p:nvSpPr>
          <p:cNvPr id="4" name="Slide Number Placeholder 3"/>
          <p:cNvSpPr>
            <a:spLocks noGrp="1"/>
          </p:cNvSpPr>
          <p:nvPr>
            <p:ph type="sldNum" sz="quarter" idx="5"/>
          </p:nvPr>
        </p:nvSpPr>
        <p:spPr/>
        <p:txBody>
          <a:bodyPr/>
          <a:lstStyle/>
          <a:p>
            <a:fld id="{297094E8-3009-47D0-9423-EBC369D53B0E}" type="slidenum">
              <a:rPr lang="en-US" smtClean="0"/>
              <a:t>13</a:t>
            </a:fld>
            <a:endParaRPr lang="en-US"/>
          </a:p>
        </p:txBody>
      </p:sp>
    </p:spTree>
    <p:extLst>
      <p:ext uri="{BB962C8B-B14F-4D97-AF65-F5344CB8AC3E}">
        <p14:creationId xmlns:p14="http://schemas.microsoft.com/office/powerpoint/2010/main" val="1708861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14</a:t>
            </a:fld>
            <a:endParaRPr lang="en-US"/>
          </a:p>
        </p:txBody>
      </p:sp>
    </p:spTree>
    <p:extLst>
      <p:ext uri="{BB962C8B-B14F-4D97-AF65-F5344CB8AC3E}">
        <p14:creationId xmlns:p14="http://schemas.microsoft.com/office/powerpoint/2010/main" val="2144912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15</a:t>
            </a:fld>
            <a:endParaRPr lang="en-US"/>
          </a:p>
        </p:txBody>
      </p:sp>
    </p:spTree>
    <p:extLst>
      <p:ext uri="{BB962C8B-B14F-4D97-AF65-F5344CB8AC3E}">
        <p14:creationId xmlns:p14="http://schemas.microsoft.com/office/powerpoint/2010/main" val="1593273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16</a:t>
            </a:fld>
            <a:endParaRPr lang="en-US"/>
          </a:p>
        </p:txBody>
      </p:sp>
    </p:spTree>
    <p:extLst>
      <p:ext uri="{BB962C8B-B14F-4D97-AF65-F5344CB8AC3E}">
        <p14:creationId xmlns:p14="http://schemas.microsoft.com/office/powerpoint/2010/main" val="1964582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17</a:t>
            </a:fld>
            <a:endParaRPr lang="en-US"/>
          </a:p>
        </p:txBody>
      </p:sp>
    </p:spTree>
    <p:extLst>
      <p:ext uri="{BB962C8B-B14F-4D97-AF65-F5344CB8AC3E}">
        <p14:creationId xmlns:p14="http://schemas.microsoft.com/office/powerpoint/2010/main" val="27765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7094E8-3009-47D0-9423-EBC369D53B0E}" type="slidenum">
              <a:rPr lang="en-US" smtClean="0"/>
              <a:t>2</a:t>
            </a:fld>
            <a:endParaRPr lang="en-US"/>
          </a:p>
        </p:txBody>
      </p:sp>
    </p:spTree>
    <p:extLst>
      <p:ext uri="{BB962C8B-B14F-4D97-AF65-F5344CB8AC3E}">
        <p14:creationId xmlns:p14="http://schemas.microsoft.com/office/powerpoint/2010/main" val="324837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Adaptive/Assistive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3</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7094E8-3009-47D0-9423-EBC369D53B0E}" type="slidenum">
              <a:rPr lang="en-US" smtClean="0"/>
              <a:t>4</a:t>
            </a:fld>
            <a:endParaRPr lang="en-US"/>
          </a:p>
        </p:txBody>
      </p:sp>
    </p:spTree>
    <p:extLst>
      <p:ext uri="{BB962C8B-B14F-4D97-AF65-F5344CB8AC3E}">
        <p14:creationId xmlns:p14="http://schemas.microsoft.com/office/powerpoint/2010/main" val="2509901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endParaRPr lang="en-US" i="1" dirty="0"/>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5</a:t>
            </a:fld>
            <a:endParaRPr lang="en-US"/>
          </a:p>
        </p:txBody>
      </p:sp>
    </p:spTree>
    <p:extLst>
      <p:ext uri="{BB962C8B-B14F-4D97-AF65-F5344CB8AC3E}">
        <p14:creationId xmlns:p14="http://schemas.microsoft.com/office/powerpoint/2010/main" val="2510926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6</a:t>
            </a:fld>
            <a:endParaRPr lang="en-US"/>
          </a:p>
        </p:txBody>
      </p:sp>
    </p:spTree>
    <p:extLst>
      <p:ext uri="{BB962C8B-B14F-4D97-AF65-F5344CB8AC3E}">
        <p14:creationId xmlns:p14="http://schemas.microsoft.com/office/powerpoint/2010/main" val="606445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7</a:t>
            </a:fld>
            <a:endParaRPr lang="en-US"/>
          </a:p>
        </p:txBody>
      </p:sp>
    </p:spTree>
    <p:extLst>
      <p:ext uri="{BB962C8B-B14F-4D97-AF65-F5344CB8AC3E}">
        <p14:creationId xmlns:p14="http://schemas.microsoft.com/office/powerpoint/2010/main" val="231849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47572" lvl="1" indent="-176611">
              <a:buFont typeface="Arial" panose="020B0604020202020204" pitchFamily="34" charset="0"/>
              <a:buChar char="•"/>
            </a:pPr>
            <a:r>
              <a:rPr lang="en-US" dirty="0"/>
              <a:t>Firefox has similar options, but they are separated out into individual scanners, rather than under one option.</a:t>
            </a:r>
          </a:p>
          <a:p>
            <a:pPr marL="176611" indent="-176611">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6611" indent="-17661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8</a:t>
            </a:fld>
            <a:endParaRPr lang="en-US"/>
          </a:p>
        </p:txBody>
      </p:sp>
    </p:spTree>
    <p:extLst>
      <p:ext uri="{BB962C8B-B14F-4D97-AF65-F5344CB8AC3E}">
        <p14:creationId xmlns:p14="http://schemas.microsoft.com/office/powerpoint/2010/main" val="333735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Microsoft and MacOS have a variety of built in accessibility options that help you zoom, have narration, use color filters and more to make a system more accessible based on your needs or test for accessibility in your content.</a:t>
            </a:r>
          </a:p>
          <a:p>
            <a:pPr marL="176611" indent="-176611">
              <a:buFont typeface="Arial" panose="020B0604020202020204" pitchFamily="34" charset="0"/>
              <a:buChar char="•"/>
            </a:pPr>
            <a:r>
              <a:rPr lang="en-US"/>
              <a:t>Additionally, </a:t>
            </a:r>
            <a:r>
              <a:rPr lang="en-US" dirty="0"/>
              <a:t>there are keyboard shortcuts that help you turn accessibility features on/</a:t>
            </a:r>
            <a:r>
              <a:rPr lang="en-US"/>
              <a:t>off quickly as needed.</a:t>
            </a: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9</a:t>
            </a:fld>
            <a:endParaRPr lang="en-US"/>
          </a:p>
        </p:txBody>
      </p:sp>
    </p:spTree>
    <p:extLst>
      <p:ext uri="{BB962C8B-B14F-4D97-AF65-F5344CB8AC3E}">
        <p14:creationId xmlns:p14="http://schemas.microsoft.com/office/powerpoint/2010/main" val="4112669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049CC4-5A97-47DC-86B9-9927E3A2D5F5}" type="datetime1">
              <a:rPr lang="en-US" smtClean="0"/>
              <a:t>10/3/2023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11C66-9C87-4BA8-9534-5EF145E66FE7}" type="datetime1">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E480A1-3E8F-4FEB-9473-F28D5BA2CE2F}" type="datetime1">
              <a:rPr lang="en-US" smtClean="0"/>
              <a:t>10/3/2023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1941244-449B-4313-BB5D-CEC8D390AC83}" type="datetime1">
              <a:rPr lang="en-US" smtClean="0"/>
              <a:t>10/3/2023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3AAB994-AF9D-407F-AC45-491F65672FB8}" type="datetime1">
              <a:rPr lang="en-US" smtClean="0"/>
              <a:t>10/3/2023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B69CAA-71E9-4E32-8F4F-8B1877E6E416}" type="datetime1">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1F7796-6626-4944-B793-E85205E429DA}" type="datetime1">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BEE86-0E69-41D4-B130-484F9582CF68}" type="datetime1">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8E2E543-8735-43A9-800E-D52D2E6A7570}" type="datetime1">
              <a:rPr lang="en-US" smtClean="0"/>
              <a:t>10/3/2023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62C0E-85F8-4032-A4AC-EAAA621EB697}" type="datetime1">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D4D2949-E030-4779-99B3-FAC018E20B72}" type="datetime1">
              <a:rPr lang="en-US" smtClean="0"/>
              <a:t>10/3/2023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F8BCC-FB76-4EC4-8AAF-4B5BA4B75FEF}" type="datetime1">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60B1E-0147-4747-AD07-17141088A4C3}" type="datetime1">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2DC7E5-9295-4EB3-8473-59EEBBFB2383}" type="datetime1">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BDD53-BBE8-4710-8261-574287A899BD}" type="datetime1">
              <a:rPr lang="en-US" smtClean="0"/>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84FA3-F6D9-4634-9C02-2941F1994736}" type="datetime1">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35DB0-0D5A-4AF5-B91D-F5AC233569C2}" type="datetime1">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AFDDC1-071C-48BE-AEB0-C522838D21A3}" type="datetime1">
              <a:rPr lang="en-US" smtClean="0"/>
              <a:t>10/3/2023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3" Type="http://schemas.openxmlformats.org/officeDocument/2006/relationships/hyperlink" Target="https://holistica11y.com/find-landmarks-on-web-page-with-a11y-bookmarklet/" TargetMode="External"/><Relationship Id="rId7" Type="http://schemas.openxmlformats.org/officeDocument/2006/relationships/hyperlink" Target="https://accessibility-bookmarklets.org/install.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ylanb.github.io/bookmarklets.html" TargetMode="External"/><Relationship Id="rId5" Type="http://schemas.openxmlformats.org/officeDocument/2006/relationships/hyperlink" Target="https://pauljadam.com/bookmarklets/aria.html" TargetMode="External"/><Relationship Id="rId4" Type="http://schemas.openxmlformats.org/officeDocument/2006/relationships/hyperlink" Target="https://pauljadam.com/bookmarklets/forms.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twitter.com/MSFTEnable" TargetMode="External"/><Relationship Id="rId3" Type="http://schemas.openxmlformats.org/officeDocument/2006/relationships/hyperlink" Target="https://accessibilityinsights.io/" TargetMode="External"/><Relationship Id="rId7" Type="http://schemas.openxmlformats.org/officeDocument/2006/relationships/hyperlink" Target="https://www.microsoft.com/en-us/accessibility"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equeuniversity.com/screenreaders/narrator-keyboard-shortcuts" TargetMode="External"/><Relationship Id="rId11" Type="http://schemas.openxmlformats.org/officeDocument/2006/relationships/hyperlink" Target="https://corgidev.com/a11y.html" TargetMode="External"/><Relationship Id="rId5" Type="http://schemas.openxmlformats.org/officeDocument/2006/relationships/hyperlink" Target="https://dequeuniversity.com/screenreaders/nvda-keyboard-shortcuts" TargetMode="External"/><Relationship Id="rId10" Type="http://schemas.openxmlformats.org/officeDocument/2006/relationships/hyperlink" Target="https://www.ssa.gov/accessibility/andi/help/install.html" TargetMode="External"/><Relationship Id="rId4" Type="http://schemas.openxmlformats.org/officeDocument/2006/relationships/hyperlink" Target="https://www.nvaccess.org/" TargetMode="External"/><Relationship Id="rId9" Type="http://schemas.openxmlformats.org/officeDocument/2006/relationships/hyperlink" Target="https://docs.microsoft.com/en-us/learn/paths/accessibility-fundamental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corgidev.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github.com/CorgiDev/A11y-Materials%20-%20Under%20Presentations/202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sv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WAI/polici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ictbaseline.access-board.gov/"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CCA by </a:t>
            </a:r>
            <a:r>
              <a:rPr lang="en-US" sz="1800" dirty="0" err="1"/>
              <a:t>TPGi</a:t>
            </a:r>
            <a:endParaRPr lang="en-US" sz="1800" dirty="0"/>
          </a:p>
        </p:txBody>
      </p:sp>
      <p:pic>
        <p:nvPicPr>
          <p:cNvPr id="4" name="Picture 3" descr="Color Contrast Analyzer screen showing an example of a color pair that fail all WCAG color contrast minimums.">
            <a:extLst>
              <a:ext uri="{FF2B5EF4-FFF2-40B4-BE49-F238E27FC236}">
                <a16:creationId xmlns:a16="http://schemas.microsoft.com/office/drawing/2014/main" id="{72C8378D-491E-836F-F026-0F98EFE3A833}"/>
              </a:ext>
            </a:extLst>
          </p:cNvPr>
          <p:cNvPicPr>
            <a:picLocks noChangeAspect="1"/>
          </p:cNvPicPr>
          <p:nvPr/>
        </p:nvPicPr>
        <p:blipFill>
          <a:blip r:embed="rId3"/>
          <a:stretch>
            <a:fillRect/>
          </a:stretch>
        </p:blipFill>
        <p:spPr>
          <a:xfrm>
            <a:off x="3113374" y="1840992"/>
            <a:ext cx="3079032" cy="4835740"/>
          </a:xfrm>
          <a:prstGeom prst="rect">
            <a:avLst/>
          </a:prstGeom>
        </p:spPr>
      </p:pic>
      <p:pic>
        <p:nvPicPr>
          <p:cNvPr id="5" name="Picture 4" descr="Color Contrast Analyzer screen showing an example of a color pair that pass all WCAG color contrast minimums.">
            <a:extLst>
              <a:ext uri="{FF2B5EF4-FFF2-40B4-BE49-F238E27FC236}">
                <a16:creationId xmlns:a16="http://schemas.microsoft.com/office/drawing/2014/main" id="{993DEDE8-704A-8B39-9467-F461C94FE283}"/>
              </a:ext>
            </a:extLst>
          </p:cNvPr>
          <p:cNvPicPr>
            <a:picLocks noChangeAspect="1"/>
          </p:cNvPicPr>
          <p:nvPr/>
        </p:nvPicPr>
        <p:blipFill>
          <a:blip r:embed="rId4"/>
          <a:stretch>
            <a:fillRect/>
          </a:stretch>
        </p:blipFill>
        <p:spPr>
          <a:xfrm>
            <a:off x="6804377" y="1840992"/>
            <a:ext cx="3200749" cy="4835740"/>
          </a:xfrm>
          <a:prstGeom prst="rect">
            <a:avLst/>
          </a:prstGeom>
        </p:spPr>
      </p:pic>
    </p:spTree>
    <p:extLst>
      <p:ext uri="{BB962C8B-B14F-4D97-AF65-F5344CB8AC3E}">
        <p14:creationId xmlns:p14="http://schemas.microsoft.com/office/powerpoint/2010/main" val="293585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Microsoft Accessibility Insights</a:t>
            </a:r>
          </a:p>
        </p:txBody>
      </p:sp>
      <p:pic>
        <p:nvPicPr>
          <p:cNvPr id="11" name="Picture 10" descr="Accessibility Insights window showing the options to run &quot;FastPass&quot;, &quot;Assessment&quot;, or &quot;Ad Hoc tools&quot;.">
            <a:extLst>
              <a:ext uri="{FF2B5EF4-FFF2-40B4-BE49-F238E27FC236}">
                <a16:creationId xmlns:a16="http://schemas.microsoft.com/office/drawing/2014/main" id="{2C79188B-900F-6F40-3348-B3D4D7755A38}"/>
              </a:ext>
            </a:extLst>
          </p:cNvPr>
          <p:cNvPicPr>
            <a:picLocks noChangeAspect="1"/>
          </p:cNvPicPr>
          <p:nvPr/>
        </p:nvPicPr>
        <p:blipFill>
          <a:blip r:embed="rId3"/>
          <a:stretch>
            <a:fillRect/>
          </a:stretch>
        </p:blipFill>
        <p:spPr>
          <a:xfrm>
            <a:off x="304466" y="2259875"/>
            <a:ext cx="2846079" cy="30453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ccessibility Insights assessment window displaying a full assessment with automated tests followed by a list of manual tests an individual can run and mark as pass or fail.">
            <a:extLst>
              <a:ext uri="{FF2B5EF4-FFF2-40B4-BE49-F238E27FC236}">
                <a16:creationId xmlns:a16="http://schemas.microsoft.com/office/drawing/2014/main" id="{1E87AF6B-2813-FE8F-15DD-409C6A4E5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010" y="1874407"/>
            <a:ext cx="3632480" cy="3816240"/>
          </a:xfrm>
          <a:prstGeom prst="rect">
            <a:avLst/>
          </a:prstGeom>
        </p:spPr>
      </p:pic>
      <p:pic>
        <p:nvPicPr>
          <p:cNvPr id="15" name="Picture 14" descr="Accessibility Insights FastPass window displaying the results of a FastPass automated test run.">
            <a:extLst>
              <a:ext uri="{FF2B5EF4-FFF2-40B4-BE49-F238E27FC236}">
                <a16:creationId xmlns:a16="http://schemas.microsoft.com/office/drawing/2014/main" id="{DF25FCB9-0463-34C2-709B-8B7DAF3D9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955" y="1986384"/>
            <a:ext cx="4495579" cy="3592286"/>
          </a:xfrm>
          <a:prstGeom prst="rect">
            <a:avLst/>
          </a:prstGeom>
        </p:spPr>
      </p:pic>
    </p:spTree>
    <p:extLst>
      <p:ext uri="{BB962C8B-B14F-4D97-AF65-F5344CB8AC3E}">
        <p14:creationId xmlns:p14="http://schemas.microsoft.com/office/powerpoint/2010/main" val="202045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8" name="Picture 7" descr="Web Accessibility Evaluation browser extension placing an overlay on a page to help show where accessibility impacting elements, alerts, and more are located to help developers.">
            <a:extLst>
              <a:ext uri="{FF2B5EF4-FFF2-40B4-BE49-F238E27FC236}">
                <a16:creationId xmlns:a16="http://schemas.microsoft.com/office/drawing/2014/main" id="{BFBB4A85-80C4-61C1-83CB-88F9F662AF41}"/>
              </a:ext>
            </a:extLst>
          </p:cNvPr>
          <p:cNvPicPr>
            <a:picLocks noChangeAspect="1"/>
          </p:cNvPicPr>
          <p:nvPr/>
        </p:nvPicPr>
        <p:blipFill>
          <a:blip r:embed="rId3"/>
          <a:stretch>
            <a:fillRect/>
          </a:stretch>
        </p:blipFill>
        <p:spPr>
          <a:xfrm>
            <a:off x="685799" y="1874627"/>
            <a:ext cx="6202679" cy="4638736"/>
          </a:xfrm>
          <a:prstGeom prst="rect">
            <a:avLst/>
          </a:prstGeom>
        </p:spPr>
      </p:pic>
      <p:pic>
        <p:nvPicPr>
          <p:cNvPr id="10" name="Picture 9" descr="Axe DevTools extension showing options for automated and guided tests in Microsoft Edge.">
            <a:extLst>
              <a:ext uri="{FF2B5EF4-FFF2-40B4-BE49-F238E27FC236}">
                <a16:creationId xmlns:a16="http://schemas.microsoft.com/office/drawing/2014/main" id="{4A20A9B8-B617-9B69-34ED-4C372BCAA22A}"/>
              </a:ext>
            </a:extLst>
          </p:cNvPr>
          <p:cNvPicPr>
            <a:picLocks noChangeAspect="1"/>
          </p:cNvPicPr>
          <p:nvPr/>
        </p:nvPicPr>
        <p:blipFill>
          <a:blip r:embed="rId4"/>
          <a:stretch>
            <a:fillRect/>
          </a:stretch>
        </p:blipFill>
        <p:spPr>
          <a:xfrm>
            <a:off x="7647997" y="1874626"/>
            <a:ext cx="3858204" cy="4638737"/>
          </a:xfrm>
          <a:prstGeom prst="rect">
            <a:avLst/>
          </a:prstGeom>
        </p:spPr>
      </p:pic>
    </p:spTree>
    <p:extLst>
      <p:ext uri="{BB962C8B-B14F-4D97-AF65-F5344CB8AC3E}">
        <p14:creationId xmlns:p14="http://schemas.microsoft.com/office/powerpoint/2010/main" val="409170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4" name="Picture 3" descr="W3C Markup Validation Service page with options to evaluate using the URL, through file upload, or by direct input (typing out the html or pasting it into a window).">
            <a:extLst>
              <a:ext uri="{FF2B5EF4-FFF2-40B4-BE49-F238E27FC236}">
                <a16:creationId xmlns:a16="http://schemas.microsoft.com/office/drawing/2014/main" id="{00B269AF-4242-B585-1636-2A66F0C8F550}"/>
              </a:ext>
            </a:extLst>
          </p:cNvPr>
          <p:cNvPicPr>
            <a:picLocks noChangeAspect="1"/>
          </p:cNvPicPr>
          <p:nvPr/>
        </p:nvPicPr>
        <p:blipFill>
          <a:blip r:embed="rId3"/>
          <a:stretch>
            <a:fillRect/>
          </a:stretch>
        </p:blipFill>
        <p:spPr>
          <a:xfrm>
            <a:off x="2207622" y="2057400"/>
            <a:ext cx="8350649" cy="4502863"/>
          </a:xfrm>
          <a:prstGeom prst="rect">
            <a:avLst/>
          </a:prstGeom>
        </p:spPr>
      </p:pic>
    </p:spTree>
    <p:extLst>
      <p:ext uri="{BB962C8B-B14F-4D97-AF65-F5344CB8AC3E}">
        <p14:creationId xmlns:p14="http://schemas.microsoft.com/office/powerpoint/2010/main" val="66226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sp>
        <p:nvSpPr>
          <p:cNvPr id="6" name="TextBox 5">
            <a:extLst>
              <a:ext uri="{FF2B5EF4-FFF2-40B4-BE49-F238E27FC236}">
                <a16:creationId xmlns:a16="http://schemas.microsoft.com/office/drawing/2014/main" id="{2E84A865-1719-50D2-090C-372A6B8E1E71}"/>
              </a:ext>
            </a:extLst>
          </p:cNvPr>
          <p:cNvSpPr txBox="1"/>
          <p:nvPr/>
        </p:nvSpPr>
        <p:spPr>
          <a:xfrm>
            <a:off x="731520" y="2413337"/>
            <a:ext cx="10528663" cy="2246769"/>
          </a:xfrm>
          <a:prstGeom prst="rect">
            <a:avLst/>
          </a:prstGeom>
          <a:noFill/>
        </p:spPr>
        <p:txBody>
          <a:bodyPr wrap="square">
            <a:spAutoFit/>
          </a:bodyPr>
          <a:lstStyle/>
          <a:p>
            <a:pPr marL="171450" indent="-171450">
              <a:buFont typeface="Arial" panose="020B0604020202020204" pitchFamily="34" charset="0"/>
              <a:buChar char="•"/>
            </a:pPr>
            <a:r>
              <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Find Landmarks on Web Page with A11Y Bookmarklet | HolisticA11Y</a:t>
            </a:r>
            <a:endPar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Forms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ARIA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strike="noStrike" dirty="0">
                <a:effectLst/>
                <a:latin typeface="Calibri" panose="020F0502020204030204" pitchFamily="34" charset="0"/>
                <a:ea typeface="Calibri" panose="020F0502020204030204" pitchFamily="34" charset="0"/>
                <a:cs typeface="Calibri" panose="020F0502020204030204" pitchFamily="34" charset="0"/>
              </a:rPr>
              <a:t>Text spacing bookmarklet -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Bookmarklets (dylanb.github.io)</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Assorted Accessibility Bookmarklets for Landmarks, Headings, and more: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Accessibility Bookmarklets (accessibility-bookmarklets.org)</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ANDI - Accessibility Testing Tool - Install (ssa.gov)</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72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Books (Physical and </a:t>
            </a:r>
            <a:r>
              <a:rPr lang="en-US" sz="1800" dirty="0" err="1"/>
              <a:t>Ebook</a:t>
            </a:r>
            <a:r>
              <a:rPr lang="en-US" sz="1800" dirty="0"/>
              <a:t>)</a:t>
            </a:r>
          </a:p>
        </p:txBody>
      </p:sp>
      <p:pic>
        <p:nvPicPr>
          <p:cNvPr id="4" name="Picture 3" descr="A group of books on a keyboard. The books are (from left to right) &quot;Inclusive Design Patterns&quot; by Heydon Pickering, &quot;Form Design Patterns&quot; by Adam Silver, and &quot;Inclusive Components&quot; by Heydon Pickering.">
            <a:extLst>
              <a:ext uri="{FF2B5EF4-FFF2-40B4-BE49-F238E27FC236}">
                <a16:creationId xmlns:a16="http://schemas.microsoft.com/office/drawing/2014/main" id="{89ADC8BF-1306-74E7-E9E7-91BB82DB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302" y="2057401"/>
            <a:ext cx="5930502" cy="4465319"/>
          </a:xfrm>
          <a:prstGeom prst="rect">
            <a:avLst/>
          </a:prstGeom>
        </p:spPr>
      </p:pic>
    </p:spTree>
    <p:extLst>
      <p:ext uri="{BB962C8B-B14F-4D97-AF65-F5344CB8AC3E}">
        <p14:creationId xmlns:p14="http://schemas.microsoft.com/office/powerpoint/2010/main" val="3970791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fontScale="90000"/>
          </a:bodyPr>
          <a:lstStyle/>
          <a:p>
            <a:r>
              <a:rPr lang="en-US" dirty="0"/>
              <a:t>Tools and resources</a:t>
            </a:r>
            <a:br>
              <a:rPr lang="en-US" dirty="0"/>
            </a:br>
            <a:r>
              <a:rPr lang="en-US" sz="2000" dirty="0"/>
              <a:t>Additional Resources</a:t>
            </a:r>
            <a:br>
              <a:rPr lang="en-US" dirty="0"/>
            </a:br>
            <a:endParaRPr lang="en-US" dirty="0"/>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798" y="1801028"/>
            <a:ext cx="10820403" cy="4717338"/>
          </a:xfrm>
        </p:spPr>
        <p:txBody>
          <a:bodyPr>
            <a:noAutofit/>
          </a:bodyPr>
          <a:lstStyle/>
          <a:p>
            <a:r>
              <a:rPr lang="en-US" sz="16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Accessibility Insights</a:t>
            </a:r>
            <a:r>
              <a:rPr lang="en-US" sz="1600" dirty="0"/>
              <a:t> – Accessibility testing tool made by Microsoft</a:t>
            </a:r>
          </a:p>
          <a:p>
            <a:pPr lvl="1"/>
            <a:r>
              <a:rPr lang="en-US" sz="1600" dirty="0"/>
              <a:t>Has browser extension and desktop application versions</a:t>
            </a:r>
          </a:p>
          <a:p>
            <a:pPr lvl="1"/>
            <a:r>
              <a:rPr lang="en-US" sz="1600" dirty="0"/>
              <a:t>Also have the option to include the automated tests in CI/CD</a:t>
            </a:r>
          </a:p>
          <a:p>
            <a:pPr lvl="1"/>
            <a:r>
              <a:rPr lang="en-US" sz="1600" dirty="0"/>
              <a:t>DON’T depend on automated tests</a:t>
            </a:r>
          </a:p>
          <a:p>
            <a:r>
              <a:rPr lang="en-US" sz="16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NVDA</a:t>
            </a:r>
            <a:r>
              <a:rPr lang="en-US" sz="1600" dirty="0"/>
              <a:t> – free, open-sourced screen reader</a:t>
            </a:r>
          </a:p>
          <a:p>
            <a:pPr lvl="1"/>
            <a:r>
              <a:rPr lang="en-US" sz="1600" dirty="0"/>
              <a:t>View keyboard shortcuts on at the Deque article entitled: </a:t>
            </a:r>
            <a:r>
              <a:rPr lang="en-US" sz="1600" b="1" dirty="0">
                <a:solidFill>
                  <a:schemeClr val="accent6">
                    <a:lumMod val="60000"/>
                    <a:lumOff val="40000"/>
                  </a:schemeClr>
                </a:solidFill>
                <a:hlinkClick r:id="rId5">
                  <a:extLst>
                    <a:ext uri="{A12FA001-AC4F-418D-AE19-62706E023703}">
                      <ahyp:hlinkClr xmlns:ahyp="http://schemas.microsoft.com/office/drawing/2018/hyperlinkcolor" val="tx"/>
                    </a:ext>
                  </a:extLst>
                </a:hlinkClick>
              </a:rPr>
              <a:t>NVDA Keyboard Shortcuts</a:t>
            </a:r>
            <a:r>
              <a:rPr lang="en-US" sz="1600" dirty="0">
                <a:solidFill>
                  <a:schemeClr val="accent6">
                    <a:lumMod val="60000"/>
                    <a:lumOff val="40000"/>
                  </a:schemeClr>
                </a:solidFill>
              </a:rPr>
              <a:t>.</a:t>
            </a:r>
          </a:p>
          <a:p>
            <a:r>
              <a:rPr lang="en-US" sz="1600" b="1" dirty="0"/>
              <a:t>Narrator</a:t>
            </a:r>
            <a:r>
              <a:rPr lang="en-US" sz="1600" dirty="0"/>
              <a:t> – screen reader built-in to Windows.</a:t>
            </a:r>
          </a:p>
          <a:p>
            <a:pPr lvl="1"/>
            <a:r>
              <a:rPr lang="en-US" sz="1600" dirty="0"/>
              <a:t>View keyboard shortcuts for Narrator in the Deque article entitled </a:t>
            </a:r>
            <a:r>
              <a:rPr lang="en-US" sz="1600" b="1" dirty="0">
                <a:solidFill>
                  <a:schemeClr val="accent6">
                    <a:lumMod val="60000"/>
                    <a:lumOff val="40000"/>
                  </a:schemeClr>
                </a:solidFill>
                <a:hlinkClick r:id="rId6">
                  <a:extLst>
                    <a:ext uri="{A12FA001-AC4F-418D-AE19-62706E023703}">
                      <ahyp:hlinkClr xmlns:ahyp="http://schemas.microsoft.com/office/drawing/2018/hyperlinkcolor" val="tx"/>
                    </a:ext>
                  </a:extLst>
                </a:hlinkClick>
              </a:rPr>
              <a:t>Narrator Keyboard Shortcuts</a:t>
            </a:r>
            <a:r>
              <a:rPr lang="en-US" sz="1600" dirty="0">
                <a:solidFill>
                  <a:schemeClr val="accent6">
                    <a:lumMod val="60000"/>
                    <a:lumOff val="40000"/>
                  </a:schemeClr>
                </a:solidFill>
              </a:rPr>
              <a:t>.</a:t>
            </a:r>
          </a:p>
          <a:p>
            <a:r>
              <a:rPr lang="en-US" sz="1600" b="1" dirty="0" err="1"/>
              <a:t>VoiceOver</a:t>
            </a:r>
            <a:r>
              <a:rPr lang="en-US" sz="1600" b="1" dirty="0"/>
              <a:t> </a:t>
            </a:r>
            <a:r>
              <a:rPr lang="en-US" sz="1600" dirty="0"/>
              <a:t>– is a built screen reader found on iOS and MacOS devices.</a:t>
            </a:r>
          </a:p>
          <a:p>
            <a:r>
              <a:rPr lang="en-US" sz="1600" b="1" dirty="0" err="1"/>
              <a:t>TalkBack</a:t>
            </a:r>
            <a:r>
              <a:rPr lang="en-US" sz="1600" b="1" dirty="0"/>
              <a:t> </a:t>
            </a:r>
            <a:r>
              <a:rPr lang="en-US" sz="1600" dirty="0"/>
              <a:t>– is a built screen reader found on iOS and MacOS devices.</a:t>
            </a:r>
          </a:p>
          <a:p>
            <a:r>
              <a:rPr lang="en-US" sz="1600" b="1"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Microsoft Accessibility</a:t>
            </a:r>
            <a:r>
              <a:rPr lang="en-US" sz="1600"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 </a:t>
            </a:r>
            <a:r>
              <a:rPr lang="en-US" sz="1600" dirty="0"/>
              <a:t>on Twitter at </a:t>
            </a:r>
            <a:r>
              <a:rPr lang="en-US" sz="1600" b="1" dirty="0">
                <a:solidFill>
                  <a:schemeClr val="accent6">
                    <a:lumMod val="60000"/>
                    <a:lumOff val="40000"/>
                  </a:schemeClr>
                </a:solidFill>
                <a:hlinkClick r:id="rId8">
                  <a:extLst>
                    <a:ext uri="{A12FA001-AC4F-418D-AE19-62706E023703}">
                      <ahyp:hlinkClr xmlns:ahyp="http://schemas.microsoft.com/office/drawing/2018/hyperlinkcolor" val="tx"/>
                    </a:ext>
                  </a:extLst>
                </a:hlinkClick>
              </a:rPr>
              <a:t>@MSFTEnable</a:t>
            </a:r>
            <a:r>
              <a:rPr lang="en-US" sz="1600" b="1" dirty="0"/>
              <a:t> </a:t>
            </a:r>
            <a:r>
              <a:rPr lang="en-US" sz="1600" dirty="0"/>
              <a:t>and at on the </a:t>
            </a:r>
            <a:r>
              <a:rPr lang="en-US" sz="1600" b="1"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Microsoft Accessibility page</a:t>
            </a:r>
            <a:r>
              <a:rPr lang="en-US" sz="1600" b="1" dirty="0">
                <a:solidFill>
                  <a:schemeClr val="accent6">
                    <a:lumMod val="60000"/>
                    <a:lumOff val="40000"/>
                  </a:schemeClr>
                </a:solidFill>
              </a:rPr>
              <a:t>.</a:t>
            </a:r>
          </a:p>
          <a:p>
            <a:r>
              <a:rPr lang="en-US" sz="1600" b="1" dirty="0">
                <a:solidFill>
                  <a:schemeClr val="accent6">
                    <a:lumMod val="60000"/>
                    <a:lumOff val="40000"/>
                  </a:schemeClr>
                </a:solidFill>
                <a:hlinkClick r:id="rId9">
                  <a:extLst>
                    <a:ext uri="{A12FA001-AC4F-418D-AE19-62706E023703}">
                      <ahyp:hlinkClr xmlns:ahyp="http://schemas.microsoft.com/office/drawing/2018/hyperlinkcolor" val="tx"/>
                    </a:ext>
                  </a:extLst>
                </a:hlinkClick>
              </a:rPr>
              <a:t>Microsoft Accessibility Fundamentals course</a:t>
            </a:r>
            <a:endParaRPr lang="en-US" sz="1600" b="1" dirty="0">
              <a:solidFill>
                <a:schemeClr val="accent6">
                  <a:lumMod val="60000"/>
                  <a:lumOff val="40000"/>
                </a:schemeClr>
              </a:solidFill>
            </a:endParaRPr>
          </a:p>
          <a:p>
            <a:r>
              <a:rPr lang="en-US" sz="1600" b="1" dirty="0">
                <a:solidFill>
                  <a:schemeClr val="accent6">
                    <a:lumMod val="60000"/>
                    <a:lumOff val="40000"/>
                  </a:schemeClr>
                </a:solidFill>
                <a:hlinkClick r:id="rId10">
                  <a:extLst>
                    <a:ext uri="{A12FA001-AC4F-418D-AE19-62706E023703}">
                      <ahyp:hlinkClr xmlns:ahyp="http://schemas.microsoft.com/office/drawing/2018/hyperlinkcolor" val="tx"/>
                    </a:ext>
                  </a:extLst>
                </a:hlinkClick>
              </a:rPr>
              <a:t>ANDI</a:t>
            </a:r>
            <a:r>
              <a:rPr lang="en-US" sz="1600" b="1" dirty="0"/>
              <a:t> – </a:t>
            </a:r>
            <a:r>
              <a:rPr lang="en-US" sz="1600" dirty="0"/>
              <a:t>Bookmark applet developed by the Social Security Administration to aid in Accessibility testing.</a:t>
            </a:r>
          </a:p>
          <a:p>
            <a:r>
              <a:rPr lang="it-IT" sz="1600" b="1" dirty="0">
                <a:solidFill>
                  <a:schemeClr val="accent6">
                    <a:lumMod val="60000"/>
                    <a:lumOff val="40000"/>
                  </a:schemeClr>
                </a:solidFill>
                <a:hlinkClick r:id="rId11">
                  <a:extLst>
                    <a:ext uri="{A12FA001-AC4F-418D-AE19-62706E023703}">
                      <ahyp:hlinkClr xmlns:ahyp="http://schemas.microsoft.com/office/drawing/2018/hyperlinkcolor" val="tx"/>
                    </a:ext>
                  </a:extLst>
                </a:hlinkClick>
              </a:rPr>
              <a:t>Accessibility - Erissa Duvall (corgidev.com)</a:t>
            </a:r>
            <a:endParaRPr lang="en-US" sz="1600" b="1" dirty="0">
              <a:solidFill>
                <a:schemeClr val="accent6">
                  <a:lumMod val="60000"/>
                  <a:lumOff val="40000"/>
                </a:schemeClr>
              </a:solidFill>
            </a:endParaRPr>
          </a:p>
        </p:txBody>
      </p:sp>
    </p:spTree>
    <p:extLst>
      <p:ext uri="{BB962C8B-B14F-4D97-AF65-F5344CB8AC3E}">
        <p14:creationId xmlns:p14="http://schemas.microsoft.com/office/powerpoint/2010/main" val="436887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289791"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https://corgidev.com</a:t>
            </a:r>
            <a:endParaRPr lang="en-US" sz="1800" b="1" dirty="0">
              <a:solidFill>
                <a:schemeClr val="accent6">
                  <a:lumMod val="60000"/>
                  <a:lumOff val="40000"/>
                </a:schemeClr>
              </a:solidFill>
            </a:endParaRPr>
          </a:p>
          <a:p>
            <a:pPr>
              <a:lnSpc>
                <a:spcPct val="100000"/>
              </a:lnSpc>
            </a:pPr>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https://github.com/CorgiDev/A11y-Materials </a:t>
            </a:r>
            <a:r>
              <a:rPr lang="en-US" sz="1800" dirty="0"/>
              <a:t>- Under Presentations/2023 Presentations</a:t>
            </a:r>
            <a:endParaRPr lang="en-US" sz="1800" b="1" dirty="0"/>
          </a:p>
        </p:txBody>
      </p:sp>
      <p:pic>
        <p:nvPicPr>
          <p:cNvPr id="4" name="Picture 3" descr="CorgiDev logo">
            <a:extLst>
              <a:ext uri="{FF2B5EF4-FFF2-40B4-BE49-F238E27FC236}">
                <a16:creationId xmlns:a16="http://schemas.microsoft.com/office/drawing/2014/main" id="{E92BE2C1-9A47-DD71-9782-E08E4DC01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pPr lvl="1"/>
            <a:r>
              <a:rPr lang="en-US" dirty="0"/>
              <a:t>Example Test Plans</a:t>
            </a:r>
          </a:p>
          <a:p>
            <a:r>
              <a:rPr lang="en-US" dirty="0"/>
              <a:t>Tools &amp; Resources</a:t>
            </a:r>
          </a:p>
        </p:txBody>
      </p:sp>
    </p:spTree>
    <p:extLst>
      <p:ext uri="{BB962C8B-B14F-4D97-AF65-F5344CB8AC3E}">
        <p14:creationId xmlns:p14="http://schemas.microsoft.com/office/powerpoint/2010/main" val="310248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descr="Accessibility Terms">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1799108067"/>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19614152-6E06-9162-EB9C-FF143AF21290}"/>
              </a:ext>
              <a:ext uri="{C183D7F6-B498-43B3-948B-1728B52AA6E4}">
                <adec:decorative xmlns:adec="http://schemas.microsoft.com/office/drawing/2017/decorative" val="1"/>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descr="Example Accessibility Categories and subcategories">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3473438812"/>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597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pPr marL="0" indent="0">
              <a:buNone/>
            </a:pPr>
            <a:r>
              <a:rPr lang="en-US" dirty="0"/>
              <a:t>By creating an experience where people can all access the same information and services, we help people:</a:t>
            </a:r>
          </a:p>
          <a:p>
            <a:r>
              <a:rPr lang="en-US" dirty="0"/>
              <a:t>make more informed choices for themselves and their communities</a:t>
            </a:r>
          </a:p>
          <a:p>
            <a:r>
              <a:rPr lang="en-US" dirty="0"/>
              <a:t>Feel more welcome (employee/customer retention)</a:t>
            </a:r>
          </a:p>
          <a:p>
            <a:r>
              <a:rPr lang="en-US" dirty="0"/>
              <a:t>Encourage diversity in our communities and workplaces</a:t>
            </a:r>
          </a:p>
          <a:p>
            <a:r>
              <a:rPr lang="en-US" dirty="0"/>
              <a:t>Be more innovative</a:t>
            </a:r>
          </a:p>
          <a:p>
            <a:r>
              <a:rPr lang="en-US" dirty="0"/>
              <a:t>Don’t miss out on the market</a:t>
            </a:r>
          </a:p>
          <a:p>
            <a:pPr lvl="1"/>
            <a:r>
              <a:rPr lang="en-US"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A Hidden Market: The Purchasing Power of Working-Age Adults With Disabilities | American Institutes for Research (air.org)</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252812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fontScale="85000" lnSpcReduction="20000"/>
          </a:bodyPr>
          <a:lstStyle/>
          <a:p>
            <a:r>
              <a:rPr lang="en-US" b="1" dirty="0"/>
              <a:t>Guidelines</a:t>
            </a:r>
          </a:p>
          <a:p>
            <a:pPr lvl="1"/>
            <a:r>
              <a:rPr lang="en-US" dirty="0"/>
              <a:t>Web Content Accessibility Guidelines (WCAG)</a:t>
            </a:r>
          </a:p>
          <a:p>
            <a:pPr lvl="1"/>
            <a:r>
              <a:rPr lang="en-US" dirty="0"/>
              <a:t>Authoring Tools Accessibility Guidelines (ATAG)</a:t>
            </a:r>
          </a:p>
          <a:p>
            <a:pPr lvl="1"/>
            <a:r>
              <a:rPr lang="en-US" dirty="0"/>
              <a:t>User Agent Accessibility Guidelines (UAAG)</a:t>
            </a:r>
          </a:p>
          <a:p>
            <a:pPr lvl="1"/>
            <a:r>
              <a:rPr lang="en-US" dirty="0"/>
              <a:t>Accessible Rich Internet Applications (ARIA)</a:t>
            </a:r>
          </a:p>
          <a:p>
            <a:pPr lvl="1"/>
            <a:r>
              <a:rPr lang="en-US" dirty="0"/>
              <a:t>ISO/IEC Guide 71: Guide for addressing accessibility in standards</a:t>
            </a:r>
          </a:p>
          <a:p>
            <a:pPr lvl="1"/>
            <a:r>
              <a:rPr lang="en-US" dirty="0"/>
              <a:t>ISO/TR 22411: Ergonomics data for use in the application of ISO/IEC Guide 71:2014</a:t>
            </a:r>
          </a:p>
          <a:p>
            <a:pPr lvl="1"/>
            <a:r>
              <a:rPr lang="en-US" dirty="0"/>
              <a:t>ISO 30071-1: Digital accessibility standard</a:t>
            </a:r>
          </a:p>
          <a:p>
            <a:pPr lvl="1"/>
            <a:r>
              <a:rPr lang="en-US" dirty="0"/>
              <a:t>ISO 21542: Building construction — Accessibility and usability of the built environment</a:t>
            </a:r>
          </a:p>
          <a:p>
            <a:pPr lvl="1"/>
            <a:r>
              <a:rPr lang="en-US" dirty="0"/>
              <a:t>Accessible Electronic Documents Community of Practice (AED COP)</a:t>
            </a:r>
          </a:p>
          <a:p>
            <a:pPr lvl="1"/>
            <a:endParaRPr lang="en-US" b="1" dirty="0"/>
          </a:p>
          <a:p>
            <a:r>
              <a:rPr lang="en-US" b="1" dirty="0"/>
              <a:t>Regulations</a:t>
            </a:r>
          </a:p>
          <a:p>
            <a:pPr lvl="1"/>
            <a:r>
              <a:rPr lang="en-US" dirty="0"/>
              <a:t>Equality Act of 2010 (UK)</a:t>
            </a:r>
          </a:p>
          <a:p>
            <a:pPr lvl="1"/>
            <a:r>
              <a:rPr lang="en-US" dirty="0"/>
              <a:t>Web and Mobile Accessibility Directive (EU)</a:t>
            </a:r>
          </a:p>
          <a:p>
            <a:pPr lvl="1"/>
            <a:r>
              <a:rPr lang="en-US" dirty="0"/>
              <a:t>Accessibility for Ontarians Act (AODA) (Canada)</a:t>
            </a:r>
          </a:p>
          <a:p>
            <a:pPr lvl="1"/>
            <a:r>
              <a:rPr lang="en-US" dirty="0"/>
              <a:t>Learn more at: </a:t>
            </a:r>
            <a:r>
              <a:rPr lang="en-US"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Web Accessibility Laws &amp; Policies | Web Accessibility Initiative (WAI) | W3C</a:t>
            </a:r>
            <a:endParaRPr lang="en-US" dirty="0">
              <a:solidFill>
                <a:schemeClr val="accent6">
                  <a:lumMod val="60000"/>
                  <a:lumOff val="40000"/>
                </a:schemeClr>
              </a:solidFill>
            </a:endParaRPr>
          </a:p>
          <a:p>
            <a:r>
              <a:rPr lang="en-US" b="1" dirty="0"/>
              <a:t>Experience</a:t>
            </a:r>
          </a:p>
          <a:p>
            <a:r>
              <a:rPr lang="en-US" b="1" dirty="0"/>
              <a:t>User Feedback</a:t>
            </a:r>
          </a:p>
        </p:txBody>
      </p:sp>
    </p:spTree>
    <p:extLst>
      <p:ext uri="{BB962C8B-B14F-4D97-AF65-F5344CB8AC3E}">
        <p14:creationId xmlns:p14="http://schemas.microsoft.com/office/powerpoint/2010/main" val="287820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Building Accessibility Test Plans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Autofit/>
          </a:bodyPr>
          <a:lstStyle/>
          <a:p>
            <a:endParaRPr lang="en-US" sz="1800" b="1" dirty="0"/>
          </a:p>
          <a:p>
            <a:r>
              <a:rPr lang="en-US" sz="1800" dirty="0"/>
              <a:t>Shift left</a:t>
            </a:r>
          </a:p>
          <a:p>
            <a:r>
              <a:rPr lang="en-US" sz="1800" dirty="0"/>
              <a:t>Manual and Automated</a:t>
            </a:r>
          </a:p>
          <a:p>
            <a:r>
              <a:rPr lang="en-US" sz="1800" dirty="0"/>
              <a:t>Nothing without us</a:t>
            </a:r>
          </a:p>
          <a:p>
            <a:r>
              <a:rPr lang="en-US" sz="1800" dirty="0"/>
              <a:t>Screen reader and Keyboard accessible</a:t>
            </a:r>
          </a:p>
          <a:p>
            <a:r>
              <a:rPr lang="en-US" sz="1800" dirty="0"/>
              <a:t>Usually based around WCAG Guidelines</a:t>
            </a:r>
          </a:p>
          <a:p>
            <a:r>
              <a:rPr lang="en-US" sz="1800" dirty="0"/>
              <a:t>Customize test methods for different environments:</a:t>
            </a:r>
          </a:p>
          <a:p>
            <a:pPr lvl="1"/>
            <a:r>
              <a:rPr lang="en-US" sz="1800" dirty="0"/>
              <a:t>Desktop, Mobile, Mobile Web, Native App</a:t>
            </a:r>
          </a:p>
          <a:p>
            <a:pPr lvl="1"/>
            <a:r>
              <a:rPr lang="en-US" sz="1800" dirty="0"/>
              <a:t>Chrome, Firefox, Edge, or other browsers</a:t>
            </a:r>
          </a:p>
          <a:p>
            <a:r>
              <a:rPr lang="en-US" sz="1800" b="1" dirty="0"/>
              <a:t>Example Test Methods/Plans:</a:t>
            </a:r>
          </a:p>
          <a:p>
            <a:pPr lvl="1"/>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VGAR</a:t>
            </a:r>
            <a:r>
              <a:rPr lang="en-US" sz="1800" dirty="0"/>
              <a:t> – Visa Global Accessibility Requirements</a:t>
            </a:r>
          </a:p>
          <a:p>
            <a:pPr lvl="1"/>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Section 508 ICT Testing Baseline for Web</a:t>
            </a:r>
            <a:r>
              <a:rPr lang="en-US" sz="1800" dirty="0"/>
              <a:t> - This Baseline identifies the minimum requirements of any test process used to determine conformance of web content with the Revised Section 508 of the Rehabilitation Act of 1973, as amended (29 U.S.C. 794d)</a:t>
            </a:r>
          </a:p>
        </p:txBody>
      </p:sp>
    </p:spTree>
    <p:extLst>
      <p:ext uri="{BB962C8B-B14F-4D97-AF65-F5344CB8AC3E}">
        <p14:creationId xmlns:p14="http://schemas.microsoft.com/office/powerpoint/2010/main" val="6646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Browsers</a:t>
            </a:r>
          </a:p>
        </p:txBody>
      </p:sp>
      <p:pic>
        <p:nvPicPr>
          <p:cNvPr id="7" name="Picture 6" descr="The Lighthouse automated testing tool under Chromium dev tools with its Accessibility section displaying.">
            <a:extLst>
              <a:ext uri="{FF2B5EF4-FFF2-40B4-BE49-F238E27FC236}">
                <a16:creationId xmlns:a16="http://schemas.microsoft.com/office/drawing/2014/main" id="{EE1BE60E-4381-F8BE-2871-2A24871D14C0}"/>
              </a:ext>
            </a:extLst>
          </p:cNvPr>
          <p:cNvPicPr>
            <a:picLocks noChangeAspect="1"/>
          </p:cNvPicPr>
          <p:nvPr/>
        </p:nvPicPr>
        <p:blipFill>
          <a:blip r:embed="rId3"/>
          <a:stretch>
            <a:fillRect/>
          </a:stretch>
        </p:blipFill>
        <p:spPr>
          <a:xfrm>
            <a:off x="5753101" y="2169894"/>
            <a:ext cx="4679391" cy="4393050"/>
          </a:xfrm>
          <a:prstGeom prst="rect">
            <a:avLst/>
          </a:prstGeom>
        </p:spPr>
      </p:pic>
      <p:pic>
        <p:nvPicPr>
          <p:cNvPr id="12" name="Picture 11" descr="Rendering options found under Developer Tools and More Options in Chromium browsers.">
            <a:extLst>
              <a:ext uri="{FF2B5EF4-FFF2-40B4-BE49-F238E27FC236}">
                <a16:creationId xmlns:a16="http://schemas.microsoft.com/office/drawing/2014/main" id="{FD137636-CD10-61C3-E8A4-529FEF61B7A8}"/>
              </a:ext>
            </a:extLst>
          </p:cNvPr>
          <p:cNvPicPr>
            <a:picLocks noChangeAspect="1"/>
          </p:cNvPicPr>
          <p:nvPr/>
        </p:nvPicPr>
        <p:blipFill>
          <a:blip r:embed="rId4"/>
          <a:stretch>
            <a:fillRect/>
          </a:stretch>
        </p:blipFill>
        <p:spPr>
          <a:xfrm>
            <a:off x="685799" y="422291"/>
            <a:ext cx="4060647" cy="6140653"/>
          </a:xfrm>
          <a:prstGeom prst="rect">
            <a:avLst/>
          </a:prstGeom>
        </p:spPr>
      </p:pic>
    </p:spTree>
    <p:extLst>
      <p:ext uri="{BB962C8B-B14F-4D97-AF65-F5344CB8AC3E}">
        <p14:creationId xmlns:p14="http://schemas.microsoft.com/office/powerpoint/2010/main" val="329838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Operating System</a:t>
            </a:r>
          </a:p>
        </p:txBody>
      </p:sp>
      <p:pic>
        <p:nvPicPr>
          <p:cNvPr id="5" name="Picture 4" descr="Windows Accessibility settings window with options to alter the visual appearance of windows, change audio settings, and change certain interaction behaviors to better suite your needs.">
            <a:extLst>
              <a:ext uri="{FF2B5EF4-FFF2-40B4-BE49-F238E27FC236}">
                <a16:creationId xmlns:a16="http://schemas.microsoft.com/office/drawing/2014/main" id="{33F6C664-202A-B087-D96B-10F8E817CD86}"/>
              </a:ext>
            </a:extLst>
          </p:cNvPr>
          <p:cNvPicPr>
            <a:picLocks noChangeAspect="1"/>
          </p:cNvPicPr>
          <p:nvPr/>
        </p:nvPicPr>
        <p:blipFill>
          <a:blip r:embed="rId3"/>
          <a:stretch>
            <a:fillRect/>
          </a:stretch>
        </p:blipFill>
        <p:spPr>
          <a:xfrm>
            <a:off x="685799" y="1789022"/>
            <a:ext cx="6028350" cy="4684259"/>
          </a:xfrm>
          <a:prstGeom prst="rect">
            <a:avLst/>
          </a:prstGeom>
        </p:spPr>
      </p:pic>
      <p:pic>
        <p:nvPicPr>
          <p:cNvPr id="1028" name="Picture 4" descr="MacOS Accessibility Shortcuts divided up into categories for vision, motor, and hearing.">
            <a:extLst>
              <a:ext uri="{FF2B5EF4-FFF2-40B4-BE49-F238E27FC236}">
                <a16:creationId xmlns:a16="http://schemas.microsoft.com/office/drawing/2014/main" id="{801FDBB5-D9E9-3474-A1D1-27EEF42F9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5646" y="2017225"/>
            <a:ext cx="2399256" cy="445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4822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16041</TotalTime>
  <Words>1254</Words>
  <Application>Microsoft Office PowerPoint</Application>
  <PresentationFormat>Widescreen</PresentationFormat>
  <Paragraphs>132</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Century Gothic</vt:lpstr>
      <vt:lpstr>Vapor Trail</vt:lpstr>
      <vt:lpstr>Accessibility Testing 101</vt:lpstr>
      <vt:lpstr>Agenda</vt:lpstr>
      <vt:lpstr>What is Accessibility?</vt:lpstr>
      <vt:lpstr>What is Accessibility - Continued</vt:lpstr>
      <vt:lpstr>Why make things Accessible?</vt:lpstr>
      <vt:lpstr>How do we decide what is Accessible?</vt:lpstr>
      <vt:lpstr>Building Accessibility Test Plans</vt:lpstr>
      <vt:lpstr>Tools and resources Built-In to Browsers</vt:lpstr>
      <vt:lpstr>Tools and resources Built-In to Operating System</vt:lpstr>
      <vt:lpstr>Tools and resources CCA by TPGi</vt:lpstr>
      <vt:lpstr>Tools and resources Microsoft Accessibility Insights</vt:lpstr>
      <vt:lpstr>Tools and resources Browser Extensions &amp; Web Apps</vt:lpstr>
      <vt:lpstr>Tools and resources Browser Extensions &amp; Web Apps</vt:lpstr>
      <vt:lpstr>Tools and resources Bookmarklets</vt:lpstr>
      <vt:lpstr>Tools and resources Books (Physical and Ebook)</vt:lpstr>
      <vt:lpstr>Tools and resources Additional Resources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Beth Gray</dc:creator>
  <cp:lastModifiedBy>Beth Gray</cp:lastModifiedBy>
  <cp:revision>61</cp:revision>
  <cp:lastPrinted>2023-09-04T17:18:57Z</cp:lastPrinted>
  <dcterms:created xsi:type="dcterms:W3CDTF">2020-07-15T00:49:10Z</dcterms:created>
  <dcterms:modified xsi:type="dcterms:W3CDTF">2023-10-03T19:44:39Z</dcterms:modified>
</cp:coreProperties>
</file>