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73" r:id="rId5"/>
    <p:sldId id="258" r:id="rId6"/>
    <p:sldId id="287" r:id="rId7"/>
    <p:sldId id="272" r:id="rId8"/>
    <p:sldId id="285" r:id="rId9"/>
    <p:sldId id="283" r:id="rId10"/>
    <p:sldId id="284" r:id="rId11"/>
    <p:sldId id="282" r:id="rId12"/>
    <p:sldId id="281" r:id="rId13"/>
    <p:sldId id="271" r:id="rId14"/>
    <p:sldId id="278" r:id="rId15"/>
    <p:sldId id="261" r:id="rId16"/>
    <p:sldId id="27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0673" autoAdjust="0"/>
  </p:normalViewPr>
  <p:slideViewPr>
    <p:cSldViewPr snapToGrid="0">
      <p:cViewPr>
        <p:scale>
          <a:sx n="66" d="100"/>
          <a:sy n="66" d="100"/>
        </p:scale>
        <p:origin x="763" y="346"/>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5432EF-245E-40EF-B3FF-B189D54EF7CF}" type="datetimeFigureOut">
              <a:rPr lang="en-US" smtClean="0"/>
              <a:t>3/27/2024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3/27/2024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3851145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1450" indent="-171450">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1450" indent="-171450">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1450" indent="-171450">
              <a:buFont typeface="Arial" panose="020B0604020202020204" pitchFamily="34" charset="0"/>
              <a:buChar char="•"/>
            </a:pPr>
            <a:r>
              <a:rPr lang="en-US" b="0" dirty="0"/>
              <a:t>Structure </a:t>
            </a:r>
          </a:p>
          <a:p>
            <a:pPr marL="628650" lvl="1" indent="-171450">
              <a:buFont typeface="Arial" panose="020B0604020202020204" pitchFamily="34" charset="0"/>
              <a:buChar char="•"/>
            </a:pPr>
            <a:r>
              <a:rPr lang="en-US" b="0" dirty="0"/>
              <a:t>Headings</a:t>
            </a:r>
          </a:p>
          <a:p>
            <a:pPr marL="628650" lvl="1" indent="-171450">
              <a:buFont typeface="Arial" panose="020B0604020202020204" pitchFamily="34" charset="0"/>
              <a:buChar char="•"/>
            </a:pPr>
            <a:r>
              <a:rPr lang="en-US" b="0" dirty="0"/>
              <a:t>landmark regions (header, main, footer, nav, form, etc.)</a:t>
            </a:r>
          </a:p>
          <a:p>
            <a:pPr marL="171450" indent="-171450">
              <a:buFont typeface="Arial" panose="020B0604020202020204" pitchFamily="34" charset="0"/>
              <a:buChar char="•"/>
            </a:pPr>
            <a:r>
              <a:rPr lang="en-US" b="0" dirty="0"/>
              <a:t>Relationships</a:t>
            </a:r>
          </a:p>
          <a:p>
            <a:pPr marL="628650" lvl="1" indent="-171450">
              <a:buFont typeface="Arial" panose="020B0604020202020204" pitchFamily="34" charset="0"/>
              <a:buChar char="•"/>
            </a:pPr>
            <a:r>
              <a:rPr lang="en-US" b="0" dirty="0"/>
              <a:t>heading to its content</a:t>
            </a:r>
          </a:p>
          <a:p>
            <a:pPr marL="628650" lvl="1" indent="-171450">
              <a:buFont typeface="Arial" panose="020B0604020202020204" pitchFamily="34" charset="0"/>
              <a:buChar char="•"/>
            </a:pPr>
            <a:r>
              <a:rPr lang="en-US" b="0" dirty="0"/>
              <a:t>heading to other headings (not having to headings as H2s even though one is meant to be under the other)</a:t>
            </a:r>
          </a:p>
          <a:p>
            <a:pPr marL="628650" lvl="1" indent="-171450">
              <a:buFont typeface="Arial" panose="020B0604020202020204" pitchFamily="34" charset="0"/>
              <a:buChar char="•"/>
            </a:pPr>
            <a:r>
              <a:rPr lang="en-US" b="0" dirty="0"/>
              <a:t>label to its input</a:t>
            </a:r>
          </a:p>
          <a:p>
            <a:pPr marL="628650" lvl="1" indent="-171450">
              <a:buFont typeface="Arial" panose="020B0604020202020204" pitchFamily="34" charset="0"/>
              <a:buChar char="•"/>
            </a:pPr>
            <a:r>
              <a:rPr lang="en-US" b="0" dirty="0"/>
              <a:t>Lists (ordered vs unordered)</a:t>
            </a:r>
          </a:p>
          <a:p>
            <a:pPr marL="171450" indent="-171450">
              <a:buFont typeface="Arial" panose="020B0604020202020204" pitchFamily="34" charset="0"/>
              <a:buChar char="•"/>
            </a:pPr>
            <a:r>
              <a:rPr lang="en-US" b="0" dirty="0"/>
              <a:t>Function</a:t>
            </a:r>
          </a:p>
          <a:p>
            <a:pPr marL="628650" lvl="1" indent="-171450">
              <a:buFont typeface="Arial" panose="020B0604020202020204" pitchFamily="34" charset="0"/>
              <a:buChar char="•"/>
            </a:pPr>
            <a:r>
              <a:rPr lang="en-US" b="0" dirty="0"/>
              <a:t>links vs buttons</a:t>
            </a:r>
          </a:p>
          <a:p>
            <a:pPr marL="628650" lvl="1" indent="-171450">
              <a:buFont typeface="Arial" panose="020B0604020202020204" pitchFamily="34" charset="0"/>
              <a:buChar char="•"/>
            </a:pPr>
            <a:r>
              <a:rPr lang="en-US" b="0" dirty="0"/>
              <a:t>radio vs checkbox</a:t>
            </a:r>
          </a:p>
          <a:p>
            <a:pPr marL="628650" lvl="1" indent="-171450">
              <a:buFont typeface="Arial" panose="020B0604020202020204" pitchFamily="34" charset="0"/>
              <a:buChar char="•"/>
            </a:pPr>
            <a:r>
              <a:rPr lang="en-US" b="0" dirty="0"/>
              <a:t>special formatting requirements for a field to validate</a:t>
            </a:r>
          </a:p>
          <a:p>
            <a:pPr marL="628650" lvl="1" indent="-171450">
              <a:buFont typeface="Arial" panose="020B0604020202020204" pitchFamily="34" charset="0"/>
              <a:buChar char="•"/>
            </a:pPr>
            <a:r>
              <a:rPr lang="en-US" b="0" dirty="0"/>
              <a:t>how to access/expand a widget</a:t>
            </a:r>
          </a:p>
          <a:p>
            <a:pPr marL="628650" lvl="1" indent="-171450">
              <a:buFont typeface="Arial" panose="020B0604020202020204" pitchFamily="34" charset="0"/>
              <a:buChar char="•"/>
            </a:pPr>
            <a:r>
              <a:rPr lang="en-US" b="0" dirty="0"/>
              <a:t>conflict with existing common user key shortcuts</a:t>
            </a:r>
          </a:p>
          <a:p>
            <a:pPr marL="171450" indent="-171450">
              <a:buFont typeface="Arial" panose="020B0604020202020204" pitchFamily="34" charset="0"/>
              <a:buChar char="•"/>
            </a:pPr>
            <a:r>
              <a:rPr lang="en-US" b="0" dirty="0"/>
              <a:t>Information</a:t>
            </a:r>
          </a:p>
          <a:p>
            <a:pPr marL="628650" lvl="1" indent="-171450">
              <a:buFont typeface="Arial" panose="020B0604020202020204" pitchFamily="34" charset="0"/>
              <a:buChar char="•"/>
            </a:pPr>
            <a:r>
              <a:rPr lang="en-US" b="0" dirty="0"/>
              <a:t>Not just using color</a:t>
            </a:r>
          </a:p>
          <a:p>
            <a:pPr marL="628650" lvl="1" indent="-171450">
              <a:buFont typeface="Arial" panose="020B0604020202020204" pitchFamily="34" charset="0"/>
              <a:buChar char="•"/>
            </a:pPr>
            <a:r>
              <a:rPr lang="en-US" b="0" dirty="0"/>
              <a:t>Accessible labeling</a:t>
            </a:r>
          </a:p>
          <a:p>
            <a:pPr marL="628650" lvl="1" indent="-171450">
              <a:buFont typeface="Arial" panose="020B0604020202020204" pitchFamily="34" charset="0"/>
              <a:buChar char="•"/>
            </a:pPr>
            <a:r>
              <a:rPr lang="en-US" b="0" dirty="0"/>
              <a:t>Proper color contrast</a:t>
            </a:r>
          </a:p>
          <a:p>
            <a:pPr marL="628650" lvl="1" indent="-171450">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Header</a:t>
            </a:r>
          </a:p>
          <a:p>
            <a:pPr marL="685800" lvl="1" indent="-228600">
              <a:buFont typeface="+mj-lt"/>
              <a:buAutoNum type="arabicPeriod"/>
            </a:pPr>
            <a:r>
              <a:rPr lang="en-US" dirty="0"/>
              <a:t>Nav: aria-label=“Main”</a:t>
            </a:r>
          </a:p>
          <a:p>
            <a:pPr marL="228600" lvl="0" indent="-228600">
              <a:buFont typeface="+mj-lt"/>
              <a:buAutoNum type="arabicPeriod"/>
            </a:pPr>
            <a:r>
              <a:rPr lang="en-US" dirty="0"/>
              <a:t>Nav: aria-label=“Breadcrumbs”</a:t>
            </a:r>
          </a:p>
          <a:p>
            <a:pPr marL="228600" lvl="0" indent="-228600">
              <a:buFont typeface="+mj-lt"/>
              <a:buAutoNum type="arabicPeriod"/>
            </a:pPr>
            <a:r>
              <a:rPr lang="en-US" dirty="0"/>
              <a:t>Main</a:t>
            </a:r>
          </a:p>
          <a:p>
            <a:pPr marL="685800" lvl="1" indent="-228600">
              <a:buFont typeface="+mj-lt"/>
              <a:buAutoNum type="arabicPeriod"/>
            </a:pPr>
            <a:r>
              <a:rPr lang="en-US" dirty="0"/>
              <a:t>H1</a:t>
            </a:r>
          </a:p>
          <a:p>
            <a:pPr marL="1143000" lvl="2" indent="-228600">
              <a:buFont typeface="+mj-lt"/>
              <a:buAutoNum type="arabicPeriod"/>
            </a:pPr>
            <a:r>
              <a:rPr lang="en-US" dirty="0"/>
              <a:t>H2</a:t>
            </a:r>
          </a:p>
          <a:p>
            <a:pPr marL="1600200" lvl="3" indent="-228600">
              <a:buFont typeface="+mj-lt"/>
              <a:buAutoNum type="arabicPeriod"/>
            </a:pPr>
            <a:r>
              <a:rPr lang="en-US" dirty="0"/>
              <a:t>Button with an aria-expanded attribute</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H2</a:t>
            </a:r>
          </a:p>
          <a:p>
            <a:pPr marL="1600200" marR="0" lvl="3"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Button with an aria-expanded attribute</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H2</a:t>
            </a:r>
          </a:p>
          <a:p>
            <a:pPr marL="1600200" marR="0" lvl="3"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Button with an aria-expanded attribute</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H2</a:t>
            </a:r>
          </a:p>
          <a:p>
            <a:pPr marL="1600200" marR="0" lvl="3"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Button with an aria-expanded attribute</a:t>
            </a:r>
          </a:p>
          <a:p>
            <a:pPr marL="1143000" lvl="2" indent="-228600">
              <a:buFont typeface="+mj-lt"/>
              <a:buAutoNum type="arabicPeriod"/>
            </a:pPr>
            <a:r>
              <a:rPr lang="en-US" dirty="0"/>
              <a:t>H2</a:t>
            </a:r>
          </a:p>
          <a:p>
            <a:pPr marL="1600200" lvl="3" indent="-228600">
              <a:buFont typeface="+mj-lt"/>
              <a:buAutoNum type="arabicPeriod"/>
            </a:pPr>
            <a:r>
              <a:rPr lang="en-US" dirty="0"/>
              <a:t>Button with an aria-expanded attribute</a:t>
            </a:r>
          </a:p>
          <a:p>
            <a:pPr marL="1143000" lvl="2" indent="-228600">
              <a:buFont typeface="+mj-lt"/>
              <a:buAutoNum type="arabicPeriod"/>
            </a:pPr>
            <a:r>
              <a:rPr lang="en-US" dirty="0"/>
              <a:t>H2</a:t>
            </a:r>
          </a:p>
          <a:p>
            <a:pPr marL="1600200" lvl="3" indent="-228600">
              <a:buFont typeface="+mj-lt"/>
              <a:buAutoNum type="arabicPeriod"/>
            </a:pPr>
            <a:r>
              <a:rPr lang="en-US" dirty="0"/>
              <a:t>Button with an aria-expanded attribute</a:t>
            </a:r>
          </a:p>
          <a:p>
            <a:pPr marL="228600" lvl="0" indent="-228600">
              <a:buFont typeface="+mj-lt"/>
              <a:buAutoNum type="arabicPeriod"/>
            </a:pPr>
            <a:r>
              <a:rPr lang="en-US" dirty="0"/>
              <a:t>Footer</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Vision Studio - https://portal.vision.cognitive.azure.com/demo/image-captioning</a:t>
            </a:r>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10789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3221064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3/27/2024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3/27/2024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3/27/2024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3/27/2024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3/27/2024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3/27/2024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3/27/2024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3/27/2024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3/27/2024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3/27/2024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3/27/2024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3/27/2024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3/27/2024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3/27/2024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3/27/2024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3/27/2024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3/27/2024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0.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3/27/2024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3/27/2024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3/27/2024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3/27/2024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90297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dirty="0"/>
              <a:t>https://www.linkedin.com/in/corgidev</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3/27/2024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3/27/2024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2185621" y="2288342"/>
            <a:ext cx="7820757" cy="1754326"/>
          </a:xfrm>
          <a:prstGeom prst="rect">
            <a:avLst/>
          </a:prstGeom>
          <a:noFill/>
        </p:spPr>
        <p:txBody>
          <a:bodyPr wrap="square">
            <a:spAutoFit/>
          </a:bodyPr>
          <a:lstStyle/>
          <a:p>
            <a:pPr algn="ctr"/>
            <a:r>
              <a:rPr lang="en-US" sz="1800" b="1" dirty="0">
                <a:latin typeface="Arial" panose="020B0604020202020204" pitchFamily="34" charset="0"/>
              </a:rPr>
              <a:t>The views expressed</a:t>
            </a:r>
            <a:br>
              <a:rPr lang="en-US" sz="1800" b="1" dirty="0">
                <a:latin typeface="Arial" panose="020B0604020202020204" pitchFamily="34" charset="0"/>
              </a:rPr>
            </a:br>
            <a:r>
              <a:rPr lang="en-US" b="1" dirty="0">
                <a:latin typeface="Arial" panose="020B0604020202020204" pitchFamily="34" charset="0"/>
              </a:rPr>
              <a:t>i</a:t>
            </a:r>
            <a:r>
              <a:rPr lang="en-US" sz="1800" b="1" dirty="0">
                <a:latin typeface="Arial" panose="020B0604020202020204" pitchFamily="34" charset="0"/>
              </a:rPr>
              <a:t>n this presentation</a:t>
            </a:r>
            <a:br>
              <a:rPr lang="en-US" b="1" dirty="0">
                <a:latin typeface="Arial" panose="020B0604020202020204" pitchFamily="34" charset="0"/>
              </a:rPr>
            </a:br>
            <a:r>
              <a:rPr lang="en-US" sz="1800" b="1" dirty="0">
                <a:latin typeface="Arial" panose="020B0604020202020204" pitchFamily="34" charset="0"/>
              </a:rPr>
              <a:t>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a:t>
            </a:r>
            <a:br>
              <a:rPr lang="en-US" sz="1800" b="1" dirty="0">
                <a:latin typeface="Arial" panose="020B0604020202020204" pitchFamily="34" charset="0"/>
              </a:rPr>
            </a:br>
            <a:r>
              <a:rPr lang="en-US" sz="1800" b="1" dirty="0">
                <a:latin typeface="Arial" panose="020B0604020202020204" pitchFamily="34" charset="0"/>
              </a:rPr>
              <a:t>represent those of</a:t>
            </a:r>
            <a:br>
              <a:rPr lang="en-US" b="1" dirty="0">
                <a:latin typeface="Arial" panose="020B0604020202020204" pitchFamily="34" charset="0"/>
              </a:rPr>
            </a:br>
            <a:r>
              <a:rPr lang="en-US" sz="1800" b="1" dirty="0">
                <a:latin typeface="Arial" panose="020B0604020202020204" pitchFamily="34" charset="0"/>
              </a:rPr>
              <a:t>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Basics of Accessibility Testing</a:t>
            </a:r>
          </a:p>
          <a:p>
            <a:r>
              <a:rPr lang="en-US" dirty="0"/>
              <a:t>Why not just automate?</a:t>
            </a:r>
          </a:p>
          <a:p>
            <a:r>
              <a:rPr lang="en-US" dirty="0"/>
              <a:t>Tool Examples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Testing Combinations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3/27/2024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3/27/2024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3/27/2024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3/27/2024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3/27/2024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3/27/2024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3/27/2024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F65D0A-9CCC-4F61-B2C0-E968BCA5F60A}">
  <ds:schemaRefs>
    <ds:schemaRef ds:uri="http://schemas.microsoft.com/office/2006/metadata/properties"/>
    <ds:schemaRef ds:uri="http://schemas.microsoft.com/sharepoint/v3"/>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 ds:uri="http://schemas.microsoft.com/office/infopath/2007/PartnerControls"/>
    <ds:schemaRef ds:uri="230e9df3-be65-4c73-a93b-d1236ebd677e"/>
    <ds:schemaRef ds:uri="16c05727-aa75-4e4a-9b5f-8a80a1165891"/>
    <ds:schemaRef ds:uri="71af3243-3dd4-4a8d-8c0d-dd76da1f02a5"/>
    <ds:schemaRef ds:uri="http://purl.org/dc/terms/"/>
  </ds:schemaRefs>
</ds:datastoreItem>
</file>

<file path=customXml/itemProps2.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C52E68-191B-4883-A1EE-52F93DB694A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8230</TotalTime>
  <Words>802</Words>
  <Application>Microsoft Office PowerPoint</Application>
  <PresentationFormat>Widescreen</PresentationFormat>
  <Paragraphs>196</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Century Gothic</vt:lpstr>
      <vt:lpstr>Jumble</vt:lpstr>
      <vt:lpstr>Custom</vt:lpstr>
      <vt:lpstr>Accessibility Testing with Screen Readers &amp; More</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Tool Examples</vt:lpstr>
      <vt:lpstr>Known Issues</vt:lpstr>
      <vt:lpstr>Testing Combinations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30</cp:revision>
  <dcterms:created xsi:type="dcterms:W3CDTF">2024-02-29T03:05:25Z</dcterms:created>
  <dcterms:modified xsi:type="dcterms:W3CDTF">2024-03-27T07:04:20Z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