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1" r:id="rId4"/>
    <p:sldId id="262" r:id="rId5"/>
    <p:sldId id="267" r:id="rId6"/>
    <p:sldId id="266" r:id="rId7"/>
    <p:sldId id="264" r:id="rId8"/>
    <p:sldId id="260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46FD4-8B9E-484E-8EF0-1F9AB84EC884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593903-2D94-4723-84F8-FF1E974A7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00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1PbCTS4Sq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sourced the Microsoft “When everybody plays, we all win” video from the following YouTube page: https://www.youtube.com/watch?v=CncTUQgRr8k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93903-2D94-4723-84F8-FF1E974A77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747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more in-depth video on how </a:t>
            </a:r>
            <a:r>
              <a:rPr lang="en-US" dirty="0" err="1"/>
              <a:t>Senua</a:t>
            </a:r>
            <a:r>
              <a:rPr lang="en-US" dirty="0"/>
              <a:t> </a:t>
            </a:r>
            <a:r>
              <a:rPr lang="en-US" dirty="0" err="1"/>
              <a:t>Hellsblade</a:t>
            </a:r>
            <a:r>
              <a:rPr lang="en-US" dirty="0"/>
              <a:t> shows Psychosis can be viewed at https://www.youtube.com/watch?v=31PbCTS4Sq4</a:t>
            </a:r>
          </a:p>
          <a:p>
            <a:r>
              <a:rPr lang="en-US" dirty="0" err="1">
                <a:hlinkClick r:id="rId3"/>
              </a:rPr>
              <a:t>Hellblade</a:t>
            </a:r>
            <a:r>
              <a:rPr lang="en-US" dirty="0">
                <a:hlinkClick r:id="rId3"/>
              </a:rPr>
              <a:t>: </a:t>
            </a:r>
            <a:r>
              <a:rPr lang="en-US" dirty="0" err="1">
                <a:hlinkClick r:id="rId3"/>
              </a:rPr>
              <a:t>Senua's</a:t>
            </a:r>
            <a:r>
              <a:rPr lang="en-US" dirty="0">
                <a:hlinkClick r:id="rId3"/>
              </a:rPr>
              <a:t> Psychosis | Mental Health Feature (youtube.com)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593903-2D94-4723-84F8-FF1E974A778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323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460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759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62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674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18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0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67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4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86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5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D492E9E-D070-4D89-96A6-CDA455525080}" type="datetimeFigureOut">
              <a:rPr lang="en-US" smtClean="0"/>
              <a:t>6/8/2024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CB61272-3F10-4865-895B-921BBCB3A4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478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qqNuOjQUZ88" TargetMode="External"/><Relationship Id="rId3" Type="http://schemas.openxmlformats.org/officeDocument/2006/relationships/hyperlink" Target="https://www.meeplelikeus.co.uk/" TargetMode="External"/><Relationship Id="rId7" Type="http://schemas.openxmlformats.org/officeDocument/2006/relationships/hyperlink" Target="https://www.youtube.com/watch?v=f9UVGNOqVdI" TargetMode="External"/><Relationship Id="rId2" Type="http://schemas.openxmlformats.org/officeDocument/2006/relationships/hyperlink" Target="https://caniplaytha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NInNVEHj_G4&amp;list=PLc38fcMFcV_vvWOhMDriBlVocTZ8mKQzR" TargetMode="External"/><Relationship Id="rId5" Type="http://schemas.openxmlformats.org/officeDocument/2006/relationships/hyperlink" Target="https://www.youtube.com/watch?v=9fcK19CAjWM" TargetMode="External"/><Relationship Id="rId10" Type="http://schemas.openxmlformats.org/officeDocument/2006/relationships/image" Target="../media/image10.jpeg"/><Relationship Id="rId4" Type="http://schemas.openxmlformats.org/officeDocument/2006/relationships/hyperlink" Target="https://corgidev.com/a11y.html" TargetMode="External"/><Relationship Id="rId9" Type="http://schemas.openxmlformats.org/officeDocument/2006/relationships/hyperlink" Target="https://www.youtube.com/watch?v=s83PiNLZ4Mo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CncTUQgRr8k?feature=oembed" TargetMode="Externa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LINKh60I8CY?feature=oembed" TargetMode="External"/><Relationship Id="rId1" Type="http://schemas.openxmlformats.org/officeDocument/2006/relationships/video" Target="https://www.youtube.com/embed/GHN5v3NJ9ko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6mnjBFn-jE?feature=oembed" TargetMode="Externa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58AFB-9538-1A3E-C03B-D5FE00A53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>
                <a:latin typeface="Consolas" panose="020B0609020204030204" pitchFamily="49" charset="0"/>
              </a:rPr>
              <a:t>From Keyboards to Dice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E60FE4-0ADE-F1A2-CA12-0518B6841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>
                <a:latin typeface="Consolas" panose="020B0609020204030204" pitchFamily="49" charset="0"/>
              </a:rPr>
              <a:t>Accessibility in All Gaming Experiences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08E682-A97A-2FC7-7890-8B808C30C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20" y="5363131"/>
            <a:ext cx="1303133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50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Resources</a:t>
            </a:r>
          </a:p>
        </p:txBody>
      </p:sp>
      <p:sp>
        <p:nvSpPr>
          <p:cNvPr id="25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578C-00EF-B8B4-8200-59B4B20B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1700" b="1" dirty="0">
                <a:latin typeface="Consolas" panose="020B0609020204030204" pitchFamily="49" charset="0"/>
              </a:rPr>
              <a:t>Find Accessible Games</a:t>
            </a:r>
            <a:endParaRPr lang="en-US" sz="1700" b="1" dirty="0">
              <a:latin typeface="Consolas" panose="020B0609020204030204" pitchFamily="49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US" sz="1700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Can I Play That? (Video Game Focused)</a:t>
            </a:r>
            <a:endParaRPr lang="en-US" sz="1700" dirty="0">
              <a:latin typeface="Consolas" panose="020B0609020204030204" pitchFamily="49" charset="0"/>
            </a:endParaRPr>
          </a:p>
          <a:p>
            <a:pPr lvl="1"/>
            <a:r>
              <a:rPr lang="en-US" sz="1700" dirty="0"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Meeple Like Us (Board &amp; Card Game Focused)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it-IT" sz="1700" dirty="0">
                <a:latin typeface="Consolas" panose="020B06090202040302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Accessibility - Erissa Duvall (corgidev.com)</a:t>
            </a:r>
            <a:endParaRPr lang="it-IT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Introducing the Xbox Adaptive Controller – YouTube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Video Game Accessibility Playlist | Game Maker’s Toolkit | YouTube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What I learned about Accessibility and Difficulty in Games | </a:t>
            </a:r>
            <a:r>
              <a:rPr lang="en-US" sz="1700" dirty="0" err="1"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Frogwater</a:t>
            </a:r>
            <a:r>
              <a:rPr lang="en-US" sz="1700" dirty="0">
                <a:latin typeface="Consolas" panose="020B0609020204030204" pitchFamily="49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YouTube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Totally Blind Gamer Plays The Last of Us Part 1 for the First time \ Accessibility Impressions – YouTube</a:t>
            </a:r>
            <a:endParaRPr lang="en-US" sz="1700" dirty="0">
              <a:latin typeface="Consolas" panose="020B0609020204030204" pitchFamily="49" charset="0"/>
            </a:endParaRPr>
          </a:p>
          <a:p>
            <a:r>
              <a:rPr lang="en-US" sz="1700" dirty="0">
                <a:latin typeface="Consolas" panose="020B0609020204030204" pitchFamily="49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(219) Meet Spencer Allen – A Gaming for Everyone Story - YouTube</a:t>
            </a:r>
            <a:endParaRPr lang="en-US" sz="1700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3BE6F0-6F93-B5FE-ADB0-CD729A7A4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7156" r="28865" b="-3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250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96F5AA-1983-D72C-FB05-9ED2F6379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 everybody plays, we all win.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nline Media 5" title="Microsoft Xbox Adaptive Controller Super Bowl 2019 TV Commercial | We All Win">
            <a:hlinkClick r:id="" action="ppaction://media"/>
            <a:extLst>
              <a:ext uri="{FF2B5EF4-FFF2-40B4-BE49-F238E27FC236}">
                <a16:creationId xmlns:a16="http://schemas.microsoft.com/office/drawing/2014/main" id="{5A6BD11E-AE65-BE62-23B7-C5EDF6E6548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65644" y="1921283"/>
            <a:ext cx="8460712" cy="478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0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Myths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578C-00EF-B8B4-8200-59B4B20B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>
                <a:latin typeface="Consolas" panose="020B0609020204030204" pitchFamily="49" charset="0"/>
              </a:rPr>
              <a:t>It is expensive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It takes away the challenge</a:t>
            </a:r>
          </a:p>
        </p:txBody>
      </p:sp>
      <p:pic>
        <p:nvPicPr>
          <p:cNvPr id="13" name="Picture 12" descr="Wolfenstein The New Order game difficulty selection screen. The difficulties have names like &quot;Can I play, daddy?&quot;, &quot;Don't Hurt Me.&quot;, &quot;Bring'Em On!&quot;, &quot;I am Death Incarnate!&quot;, and &quot;Uber&quot;.">
            <a:extLst>
              <a:ext uri="{FF2B5EF4-FFF2-40B4-BE49-F238E27FC236}">
                <a16:creationId xmlns:a16="http://schemas.microsoft.com/office/drawing/2014/main" id="{93BC7F61-AC08-169C-A439-0F0F66E8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435" y="2984783"/>
            <a:ext cx="6586330" cy="363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7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1"/>
            <a:ext cx="10909640" cy="183265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Ways to make things accessible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558625A-20E2-0AE5-0AB3-70C87F97C4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62696"/>
              </p:ext>
            </p:extLst>
          </p:nvPr>
        </p:nvGraphicFramePr>
        <p:xfrm>
          <a:off x="319264" y="2769665"/>
          <a:ext cx="11548874" cy="3059598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427291">
                  <a:extLst>
                    <a:ext uri="{9D8B030D-6E8A-4147-A177-3AD203B41FA5}">
                      <a16:colId xmlns:a16="http://schemas.microsoft.com/office/drawing/2014/main" val="1499701797"/>
                    </a:ext>
                  </a:extLst>
                </a:gridCol>
                <a:gridCol w="2265054">
                  <a:extLst>
                    <a:ext uri="{9D8B030D-6E8A-4147-A177-3AD203B41FA5}">
                      <a16:colId xmlns:a16="http://schemas.microsoft.com/office/drawing/2014/main" val="2506062270"/>
                    </a:ext>
                  </a:extLst>
                </a:gridCol>
                <a:gridCol w="2265054">
                  <a:extLst>
                    <a:ext uri="{9D8B030D-6E8A-4147-A177-3AD203B41FA5}">
                      <a16:colId xmlns:a16="http://schemas.microsoft.com/office/drawing/2014/main" val="1927267061"/>
                    </a:ext>
                  </a:extLst>
                </a:gridCol>
                <a:gridCol w="2265054">
                  <a:extLst>
                    <a:ext uri="{9D8B030D-6E8A-4147-A177-3AD203B41FA5}">
                      <a16:colId xmlns:a16="http://schemas.microsoft.com/office/drawing/2014/main" val="1847727152"/>
                    </a:ext>
                  </a:extLst>
                </a:gridCol>
                <a:gridCol w="2326421">
                  <a:extLst>
                    <a:ext uri="{9D8B030D-6E8A-4147-A177-3AD203B41FA5}">
                      <a16:colId xmlns:a16="http://schemas.microsoft.com/office/drawing/2014/main" val="750652729"/>
                    </a:ext>
                  </a:extLst>
                </a:gridCol>
              </a:tblGrid>
              <a:tr h="709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Control Mapping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Subtitles &amp;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Captions</a:t>
                      </a:r>
                      <a:endParaRPr lang="en-US" sz="1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Tactile buttons / stickers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Sticky keys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Turning off flashing</a:t>
                      </a:r>
                    </a:p>
                  </a:txBody>
                  <a:tcPr marL="95940" marR="95940" marT="47970" marB="47970" anchor="ctr"/>
                </a:tc>
                <a:extLst>
                  <a:ext uri="{0D108BD9-81ED-4DB2-BD59-A6C34878D82A}">
                    <a16:rowId xmlns:a16="http://schemas.microsoft.com/office/drawing/2014/main" val="1169474451"/>
                  </a:ext>
                </a:extLst>
              </a:tr>
              <a:tr h="709959"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Icons / Symbols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Audio cues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Alternative controllers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Alternate Game Modes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Slowing animations</a:t>
                      </a:r>
                    </a:p>
                  </a:txBody>
                  <a:tcPr marL="95940" marR="95940" marT="47970" marB="47970" anchor="ctr"/>
                </a:tc>
                <a:extLst>
                  <a:ext uri="{0D108BD9-81ED-4DB2-BD59-A6C34878D82A}">
                    <a16:rowId xmlns:a16="http://schemas.microsoft.com/office/drawing/2014/main" val="3333354881"/>
                  </a:ext>
                </a:extLst>
              </a:tr>
              <a:tr h="422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High contrast mode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Color adjustments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Larger pieces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Difficulty modes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Misophonia mode</a:t>
                      </a:r>
                    </a:p>
                  </a:txBody>
                  <a:tcPr marL="95940" marR="95940" marT="47970" marB="47970" anchor="ctr"/>
                </a:tc>
                <a:extLst>
                  <a:ext uri="{0D108BD9-81ED-4DB2-BD59-A6C34878D82A}">
                    <a16:rowId xmlns:a16="http://schemas.microsoft.com/office/drawing/2014/main" val="4173025367"/>
                  </a:ext>
                </a:extLst>
              </a:tr>
              <a:tr h="70995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Arachnophobia mode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Brightness &amp; Contrast Adjustment</a:t>
                      </a: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Audio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Descriptions</a:t>
                      </a:r>
                      <a:endParaRPr lang="en-US" sz="1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Quest</a:t>
                      </a:r>
                      <a:r>
                        <a:rPr lang="en-US" sz="190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 indicators</a:t>
                      </a:r>
                      <a:endParaRPr lang="en-US" sz="19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95940" marR="95940" marT="47970" marB="4797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Quest Log</a:t>
                      </a:r>
                    </a:p>
                  </a:txBody>
                  <a:tcPr marL="95940" marR="95940" marT="47970" marB="47970" anchor="ctr"/>
                </a:tc>
                <a:extLst>
                  <a:ext uri="{0D108BD9-81ED-4DB2-BD59-A6C34878D82A}">
                    <a16:rowId xmlns:a16="http://schemas.microsoft.com/office/drawing/2014/main" val="3583806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322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 dirty="0">
                <a:latin typeface="Consolas" panose="020B0609020204030204" pitchFamily="49" charset="0"/>
              </a:rPr>
              <a:t>Accessibility Benefits All</a:t>
            </a:r>
          </a:p>
        </p:txBody>
      </p:sp>
      <p:sp>
        <p:nvSpPr>
          <p:cNvPr id="2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rblind Assist Mode in Plate Up game where foods have letters to help players identify them, and a flame symbol that appears when the food still needs to be cooked.">
            <a:extLst>
              <a:ext uri="{FF2B5EF4-FFF2-40B4-BE49-F238E27FC236}">
                <a16:creationId xmlns:a16="http://schemas.microsoft.com/office/drawing/2014/main" id="{2D92A1DD-2FC7-5015-3103-5AA3A5E06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77" y="1974295"/>
            <a:ext cx="9664832" cy="451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85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Visually Friendly Cards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ard game with a picture of a bird&#10;&#10;Description automatically generated">
            <a:extLst>
              <a:ext uri="{FF2B5EF4-FFF2-40B4-BE49-F238E27FC236}">
                <a16:creationId xmlns:a16="http://schemas.microsoft.com/office/drawing/2014/main" id="{54CA9552-280A-3357-F437-EBFBCF273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33604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Last of Us Examples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Online Media 7" title="The Last of Us Part II - Accessibility Features Gameplay">
            <a:hlinkClick r:id="" action="ppaction://media"/>
            <a:extLst>
              <a:ext uri="{FF2B5EF4-FFF2-40B4-BE49-F238E27FC236}">
                <a16:creationId xmlns:a16="http://schemas.microsoft.com/office/drawing/2014/main" id="{A7671479-6132-E317-9BD3-3E78819265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0040" y="2859435"/>
            <a:ext cx="5614416" cy="3172145"/>
          </a:xfrm>
          <a:prstGeom prst="rect">
            <a:avLst/>
          </a:prstGeom>
        </p:spPr>
      </p:pic>
      <p:pic>
        <p:nvPicPr>
          <p:cNvPr id="9" name="Online Media 8" title="The Last of Us Part I - Accessibility Trailer | PS5 Games">
            <a:hlinkClick r:id="" action="ppaction://media"/>
            <a:extLst>
              <a:ext uri="{FF2B5EF4-FFF2-40B4-BE49-F238E27FC236}">
                <a16:creationId xmlns:a16="http://schemas.microsoft.com/office/drawing/2014/main" id="{1C0C44B6-97E2-44D8-322C-D5E510DA6DB8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254496" y="2859435"/>
            <a:ext cx="5614416" cy="31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351281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video>
              <p:cMediaNode vol="80000">
                <p:cTn id="3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4200" b="1">
                <a:latin typeface="Consolas" panose="020B0609020204030204" pitchFamily="49" charset="0"/>
              </a:rPr>
              <a:t>Representation &amp; Inclusion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9578C-00EF-B8B4-8200-59B4B20B4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>
                <a:latin typeface="Consolas" panose="020B0609020204030204" pitchFamily="49" charset="0"/>
              </a:rPr>
              <a:t>Spider-Man: Miles Morales</a:t>
            </a:r>
          </a:p>
          <a:p>
            <a:r>
              <a:rPr lang="en-US" sz="2200">
                <a:latin typeface="Consolas" panose="020B0609020204030204" pitchFamily="49" charset="0"/>
              </a:rPr>
              <a:t>Senua Hellblade</a:t>
            </a:r>
          </a:p>
          <a:p>
            <a:r>
              <a:rPr lang="en-US" sz="2200">
                <a:latin typeface="Consolas" panose="020B0609020204030204" pitchFamily="49" charset="0"/>
              </a:rPr>
              <a:t>Mandalorian (I know this is a show and not a game, but hear me out.)</a:t>
            </a:r>
          </a:p>
        </p:txBody>
      </p:sp>
      <p:pic>
        <p:nvPicPr>
          <p:cNvPr id="5" name="Picture 4" descr="Spider-Man and Hailey having a sign language discussion. Hailey is telling spider-man how there has been a spider-man protecting New York since she was a kid.">
            <a:extLst>
              <a:ext uri="{FF2B5EF4-FFF2-40B4-BE49-F238E27FC236}">
                <a16:creationId xmlns:a16="http://schemas.microsoft.com/office/drawing/2014/main" id="{6E8826F6-1974-FD90-A514-F0D1C4D038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79" r="13377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8883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5BBF1-223C-AF73-05B1-B0AB4B83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Hellblade Senua’s Sacrifice Example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nline Media 6" title="HellBlade's Positive Representation of Psychosis">
            <a:hlinkClick r:id="" action="ppaction://media"/>
            <a:extLst>
              <a:ext uri="{FF2B5EF4-FFF2-40B4-BE49-F238E27FC236}">
                <a16:creationId xmlns:a16="http://schemas.microsoft.com/office/drawing/2014/main" id="{ABA115CF-AB13-B2B9-A882-58424682DB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293629" y="0"/>
            <a:ext cx="3898371" cy="68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88866"/>
      </p:ext>
    </p:extLst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292</Words>
  <Application>Microsoft Office PowerPoint</Application>
  <PresentationFormat>Widescreen</PresentationFormat>
  <Paragraphs>50</Paragraphs>
  <Slides>10</Slides>
  <Notes>2</Notes>
  <HiddenSlides>0</HiddenSlides>
  <MMClips>4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Office Theme</vt:lpstr>
      <vt:lpstr>From Keyboards to Dice</vt:lpstr>
      <vt:lpstr>When everybody plays, we all win.</vt:lpstr>
      <vt:lpstr>Myths</vt:lpstr>
      <vt:lpstr>Ways to make things accessible</vt:lpstr>
      <vt:lpstr>Accessibility Benefits All</vt:lpstr>
      <vt:lpstr>Visually Friendly Cards</vt:lpstr>
      <vt:lpstr>Last of Us Examples</vt:lpstr>
      <vt:lpstr>Representation &amp; Inclusion</vt:lpstr>
      <vt:lpstr>Hellblade Senua’s Sacrifice Example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Erissa Duvall</dc:creator>
  <cp:lastModifiedBy>Erissa Duvall</cp:lastModifiedBy>
  <cp:revision>8</cp:revision>
  <dcterms:created xsi:type="dcterms:W3CDTF">2024-06-09T01:30:33Z</dcterms:created>
  <dcterms:modified xsi:type="dcterms:W3CDTF">2024-06-09T04:52:31Z</dcterms:modified>
</cp:coreProperties>
</file>