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5"/>
  </p:notesMasterIdLst>
  <p:sldIdLst>
    <p:sldId id="1864" r:id="rId5"/>
    <p:sldId id="1845" r:id="rId6"/>
    <p:sldId id="1867" r:id="rId7"/>
    <p:sldId id="1846" r:id="rId8"/>
    <p:sldId id="1848" r:id="rId9"/>
    <p:sldId id="1866" r:id="rId10"/>
    <p:sldId id="1863" r:id="rId11"/>
    <p:sldId id="1852" r:id="rId12"/>
    <p:sldId id="1865" r:id="rId13"/>
    <p:sldId id="1859" r:id="rId14"/>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EDFF"/>
    <a:srgbClr val="15E3FF"/>
    <a:srgbClr val="FFFFFF"/>
    <a:srgbClr val="FF2625"/>
    <a:srgbClr val="007788"/>
    <a:srgbClr val="297C2A"/>
    <a:srgbClr val="FE4387"/>
    <a:srgbClr val="F69000"/>
    <a:srgbClr val="01C2D1"/>
    <a:srgbClr val="D6D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32" autoAdjust="0"/>
    <p:restoredTop sz="94702"/>
  </p:normalViewPr>
  <p:slideViewPr>
    <p:cSldViewPr snapToGrid="0">
      <p:cViewPr varScale="1">
        <p:scale>
          <a:sx n="99" d="100"/>
          <a:sy n="99" d="100"/>
        </p:scale>
        <p:origin x="1224" y="480"/>
      </p:cViewPr>
      <p:guideLst>
        <p:guide orient="horz" pos="2160"/>
        <p:guide pos="480"/>
        <p:guide pos="7200"/>
        <p:guide pos="4368"/>
      </p:guideLst>
    </p:cSldViewPr>
  </p:slideViewPr>
  <p:notesTextViewPr>
    <p:cViewPr>
      <p:scale>
        <a:sx n="1" d="1"/>
        <a:sy n="1" d="1"/>
      </p:scale>
      <p:origin x="0" y="0"/>
    </p:cViewPr>
  </p:notesTextViewPr>
  <p:sorterViewPr>
    <p:cViewPr>
      <p:scale>
        <a:sx n="140" d="100"/>
        <a:sy n="140" d="100"/>
      </p:scale>
      <p:origin x="0" y="-17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nstagram.com/jeremyandrewdavis/"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youtube.com/@CinemaTherapyShow" TargetMode="External"/><Relationship Id="rId4" Type="http://schemas.openxmlformats.org/officeDocument/2006/relationships/hyperlink" Target="https://www.linkedin.com/in/jeremyandrewdavi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a:p>
            <a:r>
              <a:rPr lang="en-US" dirty="0"/>
              <a:t>Jeremy Andrew Davis has awesome videos describing the differences between the Social and Medical models on Instagram and LinkedIn:</a:t>
            </a:r>
          </a:p>
          <a:p>
            <a:r>
              <a:rPr lang="en-US" dirty="0" err="1">
                <a:hlinkClick r:id="rId3"/>
              </a:rPr>
              <a:t>JeremyAndrewDavis</a:t>
            </a:r>
            <a:r>
              <a:rPr lang="en-US" dirty="0">
                <a:hlinkClick r:id="rId3"/>
              </a:rPr>
              <a:t> (@jeremyandrewdavis) • Instagram photos and videos</a:t>
            </a:r>
            <a:endParaRPr lang="en-US" dirty="0"/>
          </a:p>
          <a:p>
            <a:r>
              <a:rPr lang="en-US" dirty="0">
                <a:hlinkClick r:id="rId4"/>
              </a:rPr>
              <a:t>(8) Jeremy Andrew Davis | LinkedIn</a:t>
            </a:r>
            <a:endParaRPr lang="en-US" dirty="0"/>
          </a:p>
          <a:p>
            <a:endParaRPr lang="en-US" dirty="0"/>
          </a:p>
          <a:p>
            <a:r>
              <a:rPr lang="en-US" dirty="0">
                <a:hlinkClick r:id="rId5"/>
              </a:rPr>
              <a:t>(63) Cinema Therapy - YouTube</a:t>
            </a:r>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22101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29AFA-6D9C-C2C6-7DAC-ACEE0F168B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2BD42-6B8C-7E5A-7AA8-1707B46944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F764D3-0BED-1035-04E7-A680B10994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BB9BF8-9EB2-A3BB-F100-2966F8BCADB6}"/>
              </a:ext>
            </a:extLst>
          </p:cNvPr>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186148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27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7CC5C-1DB2-C471-8A9D-1D0C1FA6F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7296D1-8621-1861-A3E3-8C358A6D0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82A0E-86AB-F116-EF8B-979B766B60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0D469-00F8-A9FB-0A1F-A07E1DF0CC59}"/>
              </a:ext>
            </a:extLst>
          </p:cNvPr>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165256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Picture 2">
            <a:extLst>
              <a:ext uri="{FF2B5EF4-FFF2-40B4-BE49-F238E27FC236}">
                <a16:creationId xmlns:a16="http://schemas.microsoft.com/office/drawing/2014/main" id="{D685578F-CE23-4B1E-8B29-2B29EC47FA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2759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2" name="Title 1">
            <a:extLst>
              <a:ext uri="{FF2B5EF4-FFF2-40B4-BE49-F238E27FC236}">
                <a16:creationId xmlns:a16="http://schemas.microsoft.com/office/drawing/2014/main" id="{AF513624-9AD4-4B61-B3D1-7B21213507C0}"/>
              </a:ext>
            </a:extLst>
          </p:cNvPr>
          <p:cNvSpPr>
            <a:spLocks noGrp="1"/>
          </p:cNvSpPr>
          <p:nvPr>
            <p:ph type="title"/>
          </p:nvPr>
        </p:nvSpPr>
        <p:spPr>
          <a:xfrm>
            <a:off x="762000" y="715964"/>
            <a:ext cx="10591800" cy="646332"/>
          </a:xfrm>
        </p:spPr>
        <p:txBody>
          <a:bodyPr>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7/23/25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indent="-228600">
              <a:spcBef>
                <a:spcPts val="1000"/>
              </a:spcBef>
              <a:tabLst/>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C19AE8D-05DC-434E-8BAB-DB7EE746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3" name="Title 2">
            <a:extLst>
              <a:ext uri="{FF2B5EF4-FFF2-40B4-BE49-F238E27FC236}">
                <a16:creationId xmlns:a16="http://schemas.microsoft.com/office/drawing/2014/main" id="{33CCC0B9-F174-4BEA-B4A2-17F39F974373}"/>
              </a:ext>
            </a:extLst>
          </p:cNvPr>
          <p:cNvSpPr>
            <a:spLocks noGrp="1"/>
          </p:cNvSpPr>
          <p:nvPr>
            <p:ph type="title"/>
          </p:nvPr>
        </p:nvSpPr>
        <p:spPr>
          <a:xfrm>
            <a:off x="762000" y="715962"/>
            <a:ext cx="5334000" cy="1189038"/>
          </a:xfrm>
        </p:spPr>
        <p:txBody>
          <a:bodyPr anchor="t">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lstStyle>
            <a:lvl1pPr>
              <a:buNone/>
              <a:defRPr/>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5BEAC93-2E5F-4D18-864F-810515C3602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10" name="Title 2">
            <a:extLst>
              <a:ext uri="{FF2B5EF4-FFF2-40B4-BE49-F238E27FC236}">
                <a16:creationId xmlns:a16="http://schemas.microsoft.com/office/drawing/2014/main" id="{3F45076F-4240-4B40-8CE4-637DD751A68B}"/>
              </a:ext>
            </a:extLst>
          </p:cNvPr>
          <p:cNvSpPr>
            <a:spLocks noGrp="1"/>
          </p:cNvSpPr>
          <p:nvPr>
            <p:ph type="title"/>
          </p:nvPr>
        </p:nvSpPr>
        <p:spPr>
          <a:xfrm>
            <a:off x="762000" y="715963"/>
            <a:ext cx="5334000" cy="1189038"/>
          </a:xfrm>
        </p:spPr>
        <p:txBody>
          <a:bodyPr anchor="t">
            <a:norm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490D68-B82F-49A4-A08B-9A8AF3A6F17D}"/>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721600" y="0"/>
            <a:ext cx="4470400" cy="685800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2000" b="1">
                <a:solidFill>
                  <a:schemeClr val="bg2"/>
                </a:solidFill>
              </a:defRPr>
            </a:lvl1pPr>
            <a:lvl2pPr marL="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3" name="Picture 2">
            <a:extLst>
              <a:ext uri="{FF2B5EF4-FFF2-40B4-BE49-F238E27FC236}">
                <a16:creationId xmlns:a16="http://schemas.microsoft.com/office/drawing/2014/main" id="{C807187F-739A-422C-9E4F-F94E6DE092E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7721600" y="0"/>
            <a:ext cx="4470400" cy="6858000"/>
          </a:xfrm>
          <a:prstGeom prst="rect">
            <a:avLst/>
          </a:prstGeom>
        </p:spPr>
      </p:pic>
      <p:sp>
        <p:nvSpPr>
          <p:cNvPr id="2" name="Title 1">
            <a:extLst>
              <a:ext uri="{FF2B5EF4-FFF2-40B4-BE49-F238E27FC236}">
                <a16:creationId xmlns:a16="http://schemas.microsoft.com/office/drawing/2014/main" id="{6EF87E8F-5716-4A71-B64F-EC5A742B45D2}"/>
              </a:ext>
            </a:extLst>
          </p:cNvPr>
          <p:cNvSpPr>
            <a:spLocks noGrp="1"/>
          </p:cNvSpPr>
          <p:nvPr>
            <p:ph type="title"/>
          </p:nvPr>
        </p:nvSpPr>
        <p:spPr>
          <a:xfrm>
            <a:off x="762000" y="715961"/>
            <a:ext cx="6477000" cy="1189038"/>
          </a:xfrm>
        </p:spPr>
        <p:txBody>
          <a:bodyPr anchor="t">
            <a:noAutofit/>
          </a:bodyPr>
          <a:lstStyle>
            <a:lvl1pPr>
              <a:spcBef>
                <a:spcPts val="1000"/>
              </a:spcBef>
              <a:defRPr sz="4000" b="1">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marL="0" indent="0">
              <a:buNone/>
              <a:defRPr sz="2000" b="1">
                <a:solidFill>
                  <a:schemeClr val="bg2"/>
                </a:solidFill>
              </a:defRPr>
            </a:lvl1pPr>
            <a:lvl2pPr marL="228600" indent="-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2" name="Picture 1">
            <a:extLst>
              <a:ext uri="{FF2B5EF4-FFF2-40B4-BE49-F238E27FC236}">
                <a16:creationId xmlns:a16="http://schemas.microsoft.com/office/drawing/2014/main" id="{F683DB48-CF57-4729-916D-E4E70143AC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a:off x="-1200150" y="1200150"/>
            <a:ext cx="6858000" cy="4457700"/>
          </a:xfrm>
          <a:prstGeom prst="rect">
            <a:avLst/>
          </a:prstGeom>
        </p:spPr>
      </p:pic>
      <p:sp>
        <p:nvSpPr>
          <p:cNvPr id="3" name="Title 2">
            <a:extLst>
              <a:ext uri="{FF2B5EF4-FFF2-40B4-BE49-F238E27FC236}">
                <a16:creationId xmlns:a16="http://schemas.microsoft.com/office/drawing/2014/main" id="{C7668F4E-0433-49FD-9D92-3B60E9B0AEE6}"/>
              </a:ext>
            </a:extLst>
          </p:cNvPr>
          <p:cNvSpPr>
            <a:spLocks noGrp="1"/>
          </p:cNvSpPr>
          <p:nvPr>
            <p:ph type="title"/>
          </p:nvPr>
        </p:nvSpPr>
        <p:spPr>
          <a:xfrm>
            <a:off x="5199742" y="715961"/>
            <a:ext cx="6477000" cy="1189037"/>
          </a:xfrm>
        </p:spPr>
        <p:txBody>
          <a:bodyPr anchor="t">
            <a:normAutofit/>
          </a:bodyPr>
          <a:lstStyle>
            <a:lvl1pPr>
              <a:spcBef>
                <a:spcPts val="1000"/>
              </a:spcBef>
              <a:defRPr sz="4000" b="1" spc="-50" baseline="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119" name="Freeform 5">
            <a:extLst>
              <a:ext uri="{FF2B5EF4-FFF2-40B4-BE49-F238E27FC236}">
                <a16:creationId xmlns:a16="http://schemas.microsoft.com/office/drawing/2014/main" id="{83D44B3A-DC81-4CDB-80B8-F943DED435E9}"/>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51569B0-9C86-438F-A1AE-05ED60D0F265}"/>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CCD311FE-1421-46A5-92B9-3C8A6A7F5E8C}"/>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2B789E47-10B7-479F-B3E4-97A211C54085}"/>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E771A75F-B91F-4601-B829-BEEA9E2B5912}"/>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12BE88AE-786D-4978-8E31-4015DBC2A4C3}"/>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315D8FE8-C69A-44FB-BD09-7F0E768518E0}"/>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50F99163-4524-4752-96D9-AA617FC04D65}"/>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C777E46D-D756-4BDA-A3B4-2DB1DE6E61D7}"/>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25B709C5-D087-49F1-A8A6-2D75DE33C76B}"/>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519D68D8-74F8-44F1-B73F-42156F9FDC23}"/>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543E355E-5790-4E21-8382-3C55A04CB9DC}"/>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C6494B8B-41CF-4993-B667-E00F064C385F}"/>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C4265E16-2BDF-4C97-8374-E88DBA6F3A72}"/>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066F27C5-C1F6-4034-8DFE-3FD5C1AC0452}"/>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831DC9A-E543-4101-A138-7EFCEC705713}"/>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48394A84-CE37-4002-93F8-44426484CDA8}"/>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B961E482-D999-4A66-AD86-3542D3D18CF4}"/>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B3AB249E-9AC7-4283-9819-84552EE8DA60}"/>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143194C4-B8D5-40E8-AA29-09CCFCCB1AAD}"/>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7D46313C-EB02-4047-89F6-D334E1D6555E}"/>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9D574720-4432-414F-A755-2165DB6A12B1}"/>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60DBF99C-FDEF-4EB8-BEB3-6016CF556C4E}"/>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F9BECBFC-E4BA-40A6-9C5C-2A5A5DF6702C}"/>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083D96D8-F927-4368-82B6-DF0B012BEAB0}"/>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C2459E27-74A6-4C11-B416-60F8ACAF5632}"/>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8740CA-03F5-4DE6-A689-9CF8CD6403FD}"/>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5EB10864-3F2A-490B-9AD9-34D31A126051}"/>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CA75FFEE-499C-4285-A7E5-05E7568C3C07}"/>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8932D4FB-D460-4F89-84DC-C0E9B85A0925}"/>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D74F4718-2831-43DD-B0C3-FFFAF19748B8}"/>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520F6E80-8A84-4DB2-A47F-74399197A10E}"/>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6741FEE2-217E-4F02-A93D-3EC0B83DDFDF}"/>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5AAF5A42-C6C0-4FAC-BE66-8AEB7C834AA4}"/>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4A6B066C-DCAA-422A-9702-95152A0B04CB}"/>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
            <a:extLst>
              <a:ext uri="{FF2B5EF4-FFF2-40B4-BE49-F238E27FC236}">
                <a16:creationId xmlns:a16="http://schemas.microsoft.com/office/drawing/2014/main" id="{C1DD997A-6B6A-49DA-83B4-A6974F09A420}"/>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5">
            <a:extLst>
              <a:ext uri="{FF2B5EF4-FFF2-40B4-BE49-F238E27FC236}">
                <a16:creationId xmlns:a16="http://schemas.microsoft.com/office/drawing/2014/main" id="{17A31390-9BB8-4FE9-8FAB-88549A24175C}"/>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5">
            <a:extLst>
              <a:ext uri="{FF2B5EF4-FFF2-40B4-BE49-F238E27FC236}">
                <a16:creationId xmlns:a16="http://schemas.microsoft.com/office/drawing/2014/main" id="{20FAE2A1-8F27-49B8-8541-3C13B47AD6AC}"/>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5">
            <a:extLst>
              <a:ext uri="{FF2B5EF4-FFF2-40B4-BE49-F238E27FC236}">
                <a16:creationId xmlns:a16="http://schemas.microsoft.com/office/drawing/2014/main" id="{2F19ADC6-9832-4580-9A14-D1B481D11E29}"/>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5">
            <a:extLst>
              <a:ext uri="{FF2B5EF4-FFF2-40B4-BE49-F238E27FC236}">
                <a16:creationId xmlns:a16="http://schemas.microsoft.com/office/drawing/2014/main" id="{C1561070-E604-473F-8E55-B4502DA7BD6D}"/>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5">
            <a:extLst>
              <a:ext uri="{FF2B5EF4-FFF2-40B4-BE49-F238E27FC236}">
                <a16:creationId xmlns:a16="http://schemas.microsoft.com/office/drawing/2014/main" id="{4669F3F3-7F13-41B1-98EA-A04A88CE469C}"/>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5">
            <a:extLst>
              <a:ext uri="{FF2B5EF4-FFF2-40B4-BE49-F238E27FC236}">
                <a16:creationId xmlns:a16="http://schemas.microsoft.com/office/drawing/2014/main" id="{42BD7F25-AB3C-4D00-977B-E773BA10807B}"/>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5">
            <a:extLst>
              <a:ext uri="{FF2B5EF4-FFF2-40B4-BE49-F238E27FC236}">
                <a16:creationId xmlns:a16="http://schemas.microsoft.com/office/drawing/2014/main" id="{7B466185-3DA7-4D33-85BF-EAAB41254563}"/>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5">
            <a:extLst>
              <a:ext uri="{FF2B5EF4-FFF2-40B4-BE49-F238E27FC236}">
                <a16:creationId xmlns:a16="http://schemas.microsoft.com/office/drawing/2014/main" id="{067FBB6E-9FD4-4A30-8C7C-B36C4AA32A09}"/>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5">
            <a:extLst>
              <a:ext uri="{FF2B5EF4-FFF2-40B4-BE49-F238E27FC236}">
                <a16:creationId xmlns:a16="http://schemas.microsoft.com/office/drawing/2014/main" id="{0D0C4E3C-A37B-4027-B20D-46357FB3665E}"/>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5">
            <a:extLst>
              <a:ext uri="{FF2B5EF4-FFF2-40B4-BE49-F238E27FC236}">
                <a16:creationId xmlns:a16="http://schemas.microsoft.com/office/drawing/2014/main" id="{0FD2391E-D304-4294-8A05-6EC9E58FC417}"/>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5">
            <a:extLst>
              <a:ext uri="{FF2B5EF4-FFF2-40B4-BE49-F238E27FC236}">
                <a16:creationId xmlns:a16="http://schemas.microsoft.com/office/drawing/2014/main" id="{079D2452-BC77-4742-AB7B-30508A68E3CA}"/>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5">
            <a:extLst>
              <a:ext uri="{FF2B5EF4-FFF2-40B4-BE49-F238E27FC236}">
                <a16:creationId xmlns:a16="http://schemas.microsoft.com/office/drawing/2014/main" id="{7BCEC5E2-D648-46C8-8C64-94FDDCE7685B}"/>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5">
            <a:extLst>
              <a:ext uri="{FF2B5EF4-FFF2-40B4-BE49-F238E27FC236}">
                <a16:creationId xmlns:a16="http://schemas.microsoft.com/office/drawing/2014/main" id="{6E6770F7-8B3D-46A2-BB80-73A1D63F34D1}"/>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5">
            <a:extLst>
              <a:ext uri="{FF2B5EF4-FFF2-40B4-BE49-F238E27FC236}">
                <a16:creationId xmlns:a16="http://schemas.microsoft.com/office/drawing/2014/main" id="{DA305386-2CA9-4CB1-B6C1-3B6D7F722A4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5">
            <a:extLst>
              <a:ext uri="{FF2B5EF4-FFF2-40B4-BE49-F238E27FC236}">
                <a16:creationId xmlns:a16="http://schemas.microsoft.com/office/drawing/2014/main" id="{7F1BBA34-10D4-44F3-AE4C-203CE5E635E3}"/>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5">
            <a:extLst>
              <a:ext uri="{FF2B5EF4-FFF2-40B4-BE49-F238E27FC236}">
                <a16:creationId xmlns:a16="http://schemas.microsoft.com/office/drawing/2014/main" id="{3E3BBB0A-F44B-4418-9AB5-90C76F47B65C}"/>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5">
            <a:extLst>
              <a:ext uri="{FF2B5EF4-FFF2-40B4-BE49-F238E27FC236}">
                <a16:creationId xmlns:a16="http://schemas.microsoft.com/office/drawing/2014/main" id="{786EAD10-8FDE-4463-AB44-FA22D4E08EB6}"/>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5">
            <a:extLst>
              <a:ext uri="{FF2B5EF4-FFF2-40B4-BE49-F238E27FC236}">
                <a16:creationId xmlns:a16="http://schemas.microsoft.com/office/drawing/2014/main" id="{F7762CAA-ACEF-45F9-9F8B-D4F10B020BC3}"/>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5">
            <a:extLst>
              <a:ext uri="{FF2B5EF4-FFF2-40B4-BE49-F238E27FC236}">
                <a16:creationId xmlns:a16="http://schemas.microsoft.com/office/drawing/2014/main" id="{386FE2DA-52B1-4946-89A1-7E807D6B8820}"/>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5">
            <a:extLst>
              <a:ext uri="{FF2B5EF4-FFF2-40B4-BE49-F238E27FC236}">
                <a16:creationId xmlns:a16="http://schemas.microsoft.com/office/drawing/2014/main" id="{630CDC40-690A-4572-8E6C-F852F589C734}"/>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5">
            <a:extLst>
              <a:ext uri="{FF2B5EF4-FFF2-40B4-BE49-F238E27FC236}">
                <a16:creationId xmlns:a16="http://schemas.microsoft.com/office/drawing/2014/main" id="{0CBE04A5-557D-4ED8-9367-4965DF872CB7}"/>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5">
            <a:extLst>
              <a:ext uri="{FF2B5EF4-FFF2-40B4-BE49-F238E27FC236}">
                <a16:creationId xmlns:a16="http://schemas.microsoft.com/office/drawing/2014/main" id="{18C1D1A8-8F8A-49D6-AD02-B410DE26F0BE}"/>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5">
            <a:extLst>
              <a:ext uri="{FF2B5EF4-FFF2-40B4-BE49-F238E27FC236}">
                <a16:creationId xmlns:a16="http://schemas.microsoft.com/office/drawing/2014/main" id="{0919F9FD-AAF0-47C3-BF09-F46DC2147B65}"/>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5">
            <a:extLst>
              <a:ext uri="{FF2B5EF4-FFF2-40B4-BE49-F238E27FC236}">
                <a16:creationId xmlns:a16="http://schemas.microsoft.com/office/drawing/2014/main" id="{37375F0B-BC73-4249-8F6A-670E30ED9D64}"/>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5">
            <a:extLst>
              <a:ext uri="{FF2B5EF4-FFF2-40B4-BE49-F238E27FC236}">
                <a16:creationId xmlns:a16="http://schemas.microsoft.com/office/drawing/2014/main" id="{21E5C0A4-FAA3-4924-9412-BBA867E80D39}"/>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5">
            <a:extLst>
              <a:ext uri="{FF2B5EF4-FFF2-40B4-BE49-F238E27FC236}">
                <a16:creationId xmlns:a16="http://schemas.microsoft.com/office/drawing/2014/main" id="{DA9355A1-AFF3-49B5-8161-79FD9B4B2D1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Freeform 5">
            <a:extLst>
              <a:ext uri="{FF2B5EF4-FFF2-40B4-BE49-F238E27FC236}">
                <a16:creationId xmlns:a16="http://schemas.microsoft.com/office/drawing/2014/main" id="{2DC4114B-0609-4C4D-B543-47A78CCD924E}"/>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Freeform 5">
            <a:extLst>
              <a:ext uri="{FF2B5EF4-FFF2-40B4-BE49-F238E27FC236}">
                <a16:creationId xmlns:a16="http://schemas.microsoft.com/office/drawing/2014/main" id="{F4991A45-6BE7-41F5-A26B-FEDE1476FA01}"/>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Freeform 5">
            <a:extLst>
              <a:ext uri="{FF2B5EF4-FFF2-40B4-BE49-F238E27FC236}">
                <a16:creationId xmlns:a16="http://schemas.microsoft.com/office/drawing/2014/main" id="{1E524AC6-1148-4420-9876-811DD3A6CFA3}"/>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5">
            <a:extLst>
              <a:ext uri="{FF2B5EF4-FFF2-40B4-BE49-F238E27FC236}">
                <a16:creationId xmlns:a16="http://schemas.microsoft.com/office/drawing/2014/main" id="{3FB0D408-43F7-461D-BFDF-08A3F869B01B}"/>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5">
            <a:extLst>
              <a:ext uri="{FF2B5EF4-FFF2-40B4-BE49-F238E27FC236}">
                <a16:creationId xmlns:a16="http://schemas.microsoft.com/office/drawing/2014/main" id="{3BFEC4BA-AD08-41E5-B485-5D76779BD22C}"/>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5">
            <a:extLst>
              <a:ext uri="{FF2B5EF4-FFF2-40B4-BE49-F238E27FC236}">
                <a16:creationId xmlns:a16="http://schemas.microsoft.com/office/drawing/2014/main" id="{DCADCEEA-F24D-44AB-922F-8772E0343F65}"/>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5">
            <a:extLst>
              <a:ext uri="{FF2B5EF4-FFF2-40B4-BE49-F238E27FC236}">
                <a16:creationId xmlns:a16="http://schemas.microsoft.com/office/drawing/2014/main" id="{A787DE99-F548-4F27-BD73-008223ADC626}"/>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7684DD24-7DDA-4D86-9D3A-4AF92794D2AB}"/>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5">
            <a:extLst>
              <a:ext uri="{FF2B5EF4-FFF2-40B4-BE49-F238E27FC236}">
                <a16:creationId xmlns:a16="http://schemas.microsoft.com/office/drawing/2014/main" id="{1B9B85DC-2B9F-4D61-8259-DFBAE7153C86}"/>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5">
            <a:extLst>
              <a:ext uri="{FF2B5EF4-FFF2-40B4-BE49-F238E27FC236}">
                <a16:creationId xmlns:a16="http://schemas.microsoft.com/office/drawing/2014/main" id="{A3C2DDF8-77DE-44E7-82EB-BD2B109B8FDF}"/>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FA74D4D0-7595-4C86-991E-ACC5FA41CC6C}"/>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23157884-97DA-4B49-BAA8-4F244EF86883}"/>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5">
            <a:extLst>
              <a:ext uri="{FF2B5EF4-FFF2-40B4-BE49-F238E27FC236}">
                <a16:creationId xmlns:a16="http://schemas.microsoft.com/office/drawing/2014/main" id="{07CDB3B0-5CB6-43DA-A0C1-5990C23AB10D}"/>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5">
            <a:extLst>
              <a:ext uri="{FF2B5EF4-FFF2-40B4-BE49-F238E27FC236}">
                <a16:creationId xmlns:a16="http://schemas.microsoft.com/office/drawing/2014/main" id="{A932886D-EB20-4026-9D6E-687F61B1AA23}"/>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5">
            <a:extLst>
              <a:ext uri="{FF2B5EF4-FFF2-40B4-BE49-F238E27FC236}">
                <a16:creationId xmlns:a16="http://schemas.microsoft.com/office/drawing/2014/main" id="{3E812D95-DE21-4AE5-8F40-2DB182F3DEB9}"/>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5">
            <a:extLst>
              <a:ext uri="{FF2B5EF4-FFF2-40B4-BE49-F238E27FC236}">
                <a16:creationId xmlns:a16="http://schemas.microsoft.com/office/drawing/2014/main" id="{210B2D4F-6E86-4287-8EA1-EA3A728A112A}"/>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5">
            <a:extLst>
              <a:ext uri="{FF2B5EF4-FFF2-40B4-BE49-F238E27FC236}">
                <a16:creationId xmlns:a16="http://schemas.microsoft.com/office/drawing/2014/main" id="{1E976474-73A7-4C5B-9BBB-2F877FE899E6}"/>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5">
            <a:extLst>
              <a:ext uri="{FF2B5EF4-FFF2-40B4-BE49-F238E27FC236}">
                <a16:creationId xmlns:a16="http://schemas.microsoft.com/office/drawing/2014/main" id="{465A6564-AC40-4493-A583-1FFB6C3E9DD9}"/>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5">
            <a:extLst>
              <a:ext uri="{FF2B5EF4-FFF2-40B4-BE49-F238E27FC236}">
                <a16:creationId xmlns:a16="http://schemas.microsoft.com/office/drawing/2014/main" id="{6954C064-7CB0-4288-BE96-E91AC7F876F2}"/>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5">
            <a:extLst>
              <a:ext uri="{FF2B5EF4-FFF2-40B4-BE49-F238E27FC236}">
                <a16:creationId xmlns:a16="http://schemas.microsoft.com/office/drawing/2014/main" id="{90BB86D8-7370-4CF9-8DCC-597757CFC2FB}"/>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5">
            <a:extLst>
              <a:ext uri="{FF2B5EF4-FFF2-40B4-BE49-F238E27FC236}">
                <a16:creationId xmlns:a16="http://schemas.microsoft.com/office/drawing/2014/main" id="{D8B61089-5F8D-4533-AFA2-5E4CFABC7955}"/>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5">
            <a:extLst>
              <a:ext uri="{FF2B5EF4-FFF2-40B4-BE49-F238E27FC236}">
                <a16:creationId xmlns:a16="http://schemas.microsoft.com/office/drawing/2014/main" id="{C3DAA582-A4E2-4D0D-9142-F0A4E91DF0FF}"/>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5">
            <a:extLst>
              <a:ext uri="{FF2B5EF4-FFF2-40B4-BE49-F238E27FC236}">
                <a16:creationId xmlns:a16="http://schemas.microsoft.com/office/drawing/2014/main" id="{0330153D-7AC7-4FEE-B014-E16DDA9F990D}"/>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
            <a:extLst>
              <a:ext uri="{FF2B5EF4-FFF2-40B4-BE49-F238E27FC236}">
                <a16:creationId xmlns:a16="http://schemas.microsoft.com/office/drawing/2014/main" id="{9FE05360-0BAD-4CD0-912B-2EFB0A93B25F}"/>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
            <a:extLst>
              <a:ext uri="{FF2B5EF4-FFF2-40B4-BE49-F238E27FC236}">
                <a16:creationId xmlns:a16="http://schemas.microsoft.com/office/drawing/2014/main" id="{2BB69768-4BF4-4369-941D-7F83EA731EC1}"/>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
            <a:extLst>
              <a:ext uri="{FF2B5EF4-FFF2-40B4-BE49-F238E27FC236}">
                <a16:creationId xmlns:a16="http://schemas.microsoft.com/office/drawing/2014/main" id="{51F585F2-FB0F-4846-9CD2-11F7FF96FD97}"/>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5">
            <a:extLst>
              <a:ext uri="{FF2B5EF4-FFF2-40B4-BE49-F238E27FC236}">
                <a16:creationId xmlns:a16="http://schemas.microsoft.com/office/drawing/2014/main" id="{CBE3430D-F606-4308-B49E-D9AAD7125090}"/>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5">
            <a:extLst>
              <a:ext uri="{FF2B5EF4-FFF2-40B4-BE49-F238E27FC236}">
                <a16:creationId xmlns:a16="http://schemas.microsoft.com/office/drawing/2014/main" id="{DBCBDCF3-6847-4191-A872-E8389FEBE08D}"/>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F7B483D-EB1A-45B5-B1AD-0EAE7F64763C}"/>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B3466B6D-9C19-4F9A-8173-BC98E52B1023}"/>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9C4E25A9-A7F7-4238-B98D-A72344849620}"/>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582162BB-6F36-41B5-B5AD-B7FD4177E530}"/>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652516D9-F1FA-4063-ADA2-9B081A2D5A2E}"/>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1C6A6B49-4641-48E9-8819-769AAE00B198}"/>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B1530B27-CB32-4FD6-ADCD-696B9A77D606}"/>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BAFEEEB6-FF84-414F-A371-D3F809A1C86D}"/>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0F8F801F-06E9-4E1C-A137-226729983354}"/>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3062C679-537B-4565-B111-60C31A15ACF4}"/>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887EEB3A-4213-464A-87A3-D2DAF47421F5}"/>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ADC86261-F90C-45E0-A168-7581A8C02C38}"/>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504DD272-AA18-4EE6-AA29-9F6F74F23909}"/>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8BCD198C-85D1-4065-9D67-82D3B38E1C37}"/>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900C489-4586-4F04-BD13-FF483556032E}"/>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FFF75EF5-F4A4-47DF-B2E8-27AF735DAE67}"/>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0C8AD0A5-DBDC-4519-871E-FE913951AE59}"/>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5417658F-66B2-4FE7-A854-CC3AE0F7EB74}"/>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A81C42B8-9501-457C-9DBC-BA397001DE6B}"/>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1E20BB75-9E81-42DF-B4BF-5B6987919CEC}"/>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D01EE500-D7A1-4352-BAD2-B850ACC4BC6A}"/>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1587723F-EB9C-433F-ACA5-343CDE53B4C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3B89FD7D-E9C3-4C00-9808-59AAFB03163F}"/>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6E04DD36-8E16-472A-941F-022D2E9A88A8}"/>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12E1B3B0-875B-4233-B21E-CFCC3D054FB2}"/>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FA6ADA-AE04-43D9-AEBA-6D4B6101D19D}"/>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EF5B0E26-2791-4B14-B592-172C2FAC6FE5}"/>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7CDA8C23-F3D0-475C-8B0B-D2483AECFAB8}"/>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A6895141-163A-4201-B333-6467D533F440}"/>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96857859-9A05-4D31-8334-CDC677051A05}"/>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EBBC59FD-BB44-465C-9882-47450B890D91}"/>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B55E93B0-6435-4CBB-9B59-5C2C61984C86}"/>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CB08B145-8F37-4A8A-A4CE-4438007E168A}"/>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3B0D020A-90FC-400F-B7B5-63FC994068E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3" name="Picture 2">
            <a:extLst>
              <a:ext uri="{FF2B5EF4-FFF2-40B4-BE49-F238E27FC236}">
                <a16:creationId xmlns:a16="http://schemas.microsoft.com/office/drawing/2014/main" id="{9C8B4846-4E60-4E5B-9695-28F923D1D7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tx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91440" tIns="0" rIns="9144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bg2"/>
                </a:solidFill>
                <a:latin typeface="+mn-lt"/>
                <a:ea typeface="+mn-ea"/>
                <a:cs typeface="+mn-cs"/>
              </a:defRPr>
            </a:lvl1pPr>
          </a:lstStyle>
          <a:p>
            <a:pPr lvl="0"/>
            <a:r>
              <a:rPr lang="en-US"/>
              <a:t>Insert content here</a:t>
            </a:r>
          </a:p>
        </p:txBody>
      </p:sp>
      <p:pic>
        <p:nvPicPr>
          <p:cNvPr id="3" name="Picture 2">
            <a:extLst>
              <a:ext uri="{FF2B5EF4-FFF2-40B4-BE49-F238E27FC236}">
                <a16:creationId xmlns:a16="http://schemas.microsoft.com/office/drawing/2014/main" id="{8D8AAE41-A985-425A-934D-615BBE36028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7/23/25</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7.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hyperlink" Target="https://overlayfactsheet.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9.svg"/><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13" Type="http://schemas.openxmlformats.org/officeDocument/2006/relationships/hyperlink" Target="https://section508coordinators.github.io/TrustedTester/"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12" Type="http://schemas.openxmlformats.org/officeDocument/2006/relationships/hyperlink" Target="https://ictbaseline.access-board.gov/"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developer.visa.com/pages/accessibility" TargetMode="External"/><Relationship Id="rId5" Type="http://schemas.openxmlformats.org/officeDocument/2006/relationships/hyperlink" Target="https://dequeuniversity.com/screenreaders/nvda-keyboard-shortcuts" TargetMode="External"/><Relationship Id="rId15" Type="http://schemas.openxmlformats.org/officeDocument/2006/relationships/hyperlink" Target="https://www.w3.org/WAI/policie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 Id="rId14" Type="http://schemas.openxmlformats.org/officeDocument/2006/relationships/hyperlink" Target="https://www.section508.gov/manage/laws-and-polici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525715" y="2311400"/>
            <a:ext cx="8666285" cy="2235200"/>
          </a:xfrm>
        </p:spPr>
        <p:txBody>
          <a:bodyPr anchor="ctr">
            <a:noAutofit/>
          </a:bodyPr>
          <a:lstStyle/>
          <a:p>
            <a:pPr algn="ctr" eaLnBrk="1" hangingPunct="1"/>
            <a:r>
              <a:rPr lang="en-US" altLang="en-US" b="1" dirty="0">
                <a:solidFill>
                  <a:srgbClr val="01C2D1"/>
                </a:solidFill>
              </a:rPr>
              <a:t>Introduction </a:t>
            </a:r>
            <a:r>
              <a:rPr lang="en-US" altLang="en-US" b="1" dirty="0">
                <a:solidFill>
                  <a:srgbClr val="FE4387"/>
                </a:solidFill>
              </a:rPr>
              <a:t>to </a:t>
            </a:r>
            <a:r>
              <a:rPr lang="en-US" altLang="en-US" b="1" dirty="0">
                <a:solidFill>
                  <a:srgbClr val="F69000"/>
                </a:solidFill>
              </a:rPr>
              <a:t>Accessibility</a:t>
            </a:r>
            <a:endParaRPr lang="en-US" altLang="en-US" b="1" dirty="0">
              <a:latin typeface="+mn-lt"/>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0" y="665431"/>
            <a:ext cx="5675599" cy="615553"/>
          </a:xfrm>
        </p:spPr>
        <p:txBody>
          <a:bodyPr/>
          <a:lstStyle/>
          <a:p>
            <a:r>
              <a:rPr lang="en-US" dirty="0"/>
              <a:t>Thank You </a:t>
            </a:r>
            <a:r>
              <a:rPr lang="en-US" dirty="0">
                <a:solidFill>
                  <a:schemeClr val="accent5"/>
                </a:solidFill>
              </a:rPr>
              <a:t>&amp;</a:t>
            </a:r>
            <a:r>
              <a:rPr lang="en-US" dirty="0"/>
              <a:t> QA</a:t>
            </a:r>
          </a:p>
        </p:txBody>
      </p:sp>
      <p:pic>
        <p:nvPicPr>
          <p:cNvPr id="5" name="Picture 4" descr="QR code to CorgiDev Linktree page.">
            <a:extLst>
              <a:ext uri="{FF2B5EF4-FFF2-40B4-BE49-F238E27FC236}">
                <a16:creationId xmlns:a16="http://schemas.microsoft.com/office/drawing/2014/main" id="{01D67BC9-465F-F953-2870-39DDFD5F17DB}"/>
              </a:ext>
            </a:extLst>
          </p:cNvPr>
          <p:cNvPicPr>
            <a:picLocks noChangeAspect="1"/>
          </p:cNvPicPr>
          <p:nvPr/>
        </p:nvPicPr>
        <p:blipFill>
          <a:blip r:embed="rId3"/>
          <a:stretch>
            <a:fillRect/>
          </a:stretch>
        </p:blipFill>
        <p:spPr>
          <a:xfrm>
            <a:off x="7838107" y="1616528"/>
            <a:ext cx="3624943" cy="3624943"/>
          </a:xfrm>
          <a:prstGeom prst="rect">
            <a:avLst/>
          </a:prstGeom>
        </p:spPr>
      </p:pic>
      <p:sp>
        <p:nvSpPr>
          <p:cNvPr id="8" name="TextBox 7">
            <a:extLst>
              <a:ext uri="{FF2B5EF4-FFF2-40B4-BE49-F238E27FC236}">
                <a16:creationId xmlns:a16="http://schemas.microsoft.com/office/drawing/2014/main" id="{83DB9D43-49AC-6A15-F3F8-26461EF94FAD}"/>
              </a:ext>
            </a:extLst>
          </p:cNvPr>
          <p:cNvSpPr txBox="1"/>
          <p:nvPr/>
        </p:nvSpPr>
        <p:spPr>
          <a:xfrm>
            <a:off x="7838107" y="5404641"/>
            <a:ext cx="3624943" cy="369332"/>
          </a:xfrm>
          <a:prstGeom prst="rect">
            <a:avLst/>
          </a:prstGeom>
          <a:noFill/>
        </p:spPr>
        <p:txBody>
          <a:bodyPr wrap="square">
            <a:spAutoFit/>
          </a:bodyPr>
          <a:lstStyle/>
          <a:p>
            <a:pPr algn="ctr"/>
            <a:r>
              <a:rPr lang="en-US" altLang="en-US" dirty="0"/>
              <a:t>https://linktr.ee/corgidev</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r>
              <a:rPr lang="en-US" dirty="0"/>
              <a:t>Disclaimer</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r>
              <a:rPr lang="en-US" dirty="0"/>
              <a:t>Everything said here is my own opinions and not representative of my current or former employers.</a:t>
            </a:r>
          </a:p>
          <a:p>
            <a:endParaRPr lang="en-US" dirty="0"/>
          </a:p>
          <a:p>
            <a:r>
              <a:rPr lang="en-US" dirty="0"/>
              <a:t>While I will mention regulations, I am not able to provide legal representation/consult.</a:t>
            </a:r>
          </a:p>
          <a:p>
            <a:endParaRPr lang="en-US" dirty="0"/>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ED0B-8F76-413B-4E96-B433C356C22C}"/>
              </a:ext>
            </a:extLst>
          </p:cNvPr>
          <p:cNvSpPr>
            <a:spLocks noGrp="1"/>
          </p:cNvSpPr>
          <p:nvPr>
            <p:ph type="title"/>
          </p:nvPr>
        </p:nvSpPr>
        <p:spPr>
          <a:xfrm>
            <a:off x="854297" y="810611"/>
            <a:ext cx="9141397" cy="615553"/>
          </a:xfrm>
        </p:spPr>
        <p:txBody>
          <a:bodyPr/>
          <a:lstStyle/>
          <a:p>
            <a:pPr algn="l"/>
            <a:r>
              <a:rPr lang="en-US" dirty="0"/>
              <a:t>Agenda</a:t>
            </a:r>
          </a:p>
        </p:txBody>
      </p:sp>
      <p:sp>
        <p:nvSpPr>
          <p:cNvPr id="3" name="Text Placeholder 2">
            <a:extLst>
              <a:ext uri="{FF2B5EF4-FFF2-40B4-BE49-F238E27FC236}">
                <a16:creationId xmlns:a16="http://schemas.microsoft.com/office/drawing/2014/main" id="{A3AA5763-F7B4-D96B-F5A7-A0AE84E5A250}"/>
              </a:ext>
            </a:extLst>
          </p:cNvPr>
          <p:cNvSpPr>
            <a:spLocks noGrp="1"/>
          </p:cNvSpPr>
          <p:nvPr>
            <p:ph type="body" sz="quarter" idx="12"/>
          </p:nvPr>
        </p:nvSpPr>
        <p:spPr>
          <a:xfrm>
            <a:off x="854297" y="1689482"/>
            <a:ext cx="10942751" cy="4357907"/>
          </a:xfrm>
        </p:spPr>
        <p:txBody>
          <a:bodyPr/>
          <a:lstStyle/>
          <a:p>
            <a:pPr marL="285750" indent="-285750" algn="l">
              <a:spcBef>
                <a:spcPts val="1000"/>
              </a:spcBef>
              <a:buFont typeface="Arial" panose="020B0604020202020204" pitchFamily="34" charset="0"/>
              <a:buChar char="•"/>
            </a:pPr>
            <a:r>
              <a:rPr lang="en-US" sz="2400" b="1" dirty="0"/>
              <a:t>What is Accessibility?</a:t>
            </a:r>
          </a:p>
          <a:p>
            <a:pPr marL="285750" indent="-285750" algn="l">
              <a:spcBef>
                <a:spcPts val="1000"/>
              </a:spcBef>
              <a:buFont typeface="Arial" panose="020B0604020202020204" pitchFamily="34" charset="0"/>
              <a:buChar char="•"/>
            </a:pPr>
            <a:r>
              <a:rPr lang="en-US" sz="2400" b="1" dirty="0"/>
              <a:t>Accessibility Guidelines</a:t>
            </a:r>
          </a:p>
          <a:p>
            <a:pPr marL="285750" indent="-285750" algn="l">
              <a:spcBef>
                <a:spcPts val="1000"/>
              </a:spcBef>
              <a:buFont typeface="Arial" panose="020B0604020202020204" pitchFamily="34" charset="0"/>
              <a:buChar char="•"/>
            </a:pPr>
            <a:r>
              <a:rPr lang="en-US" sz="2400" b="1" dirty="0"/>
              <a:t>Accessibility Regulations</a:t>
            </a:r>
          </a:p>
          <a:p>
            <a:pPr marL="285750" indent="-285750" algn="l">
              <a:spcBef>
                <a:spcPts val="1000"/>
              </a:spcBef>
              <a:buFont typeface="Arial" panose="020B0604020202020204" pitchFamily="34" charset="0"/>
              <a:buChar char="•"/>
            </a:pPr>
            <a:r>
              <a:rPr lang="en-US" sz="2400" b="1" dirty="0"/>
              <a:t>Why care?</a:t>
            </a:r>
          </a:p>
          <a:p>
            <a:pPr marL="285750" indent="-285750" algn="l">
              <a:spcBef>
                <a:spcPts val="1000"/>
              </a:spcBef>
              <a:buFont typeface="Arial" panose="020B0604020202020204" pitchFamily="34" charset="0"/>
              <a:buChar char="•"/>
            </a:pPr>
            <a:r>
              <a:rPr lang="en-US" sz="2400" b="1" dirty="0"/>
              <a:t>What can you do?</a:t>
            </a:r>
          </a:p>
          <a:p>
            <a:pPr marL="285750" indent="-285750" algn="l">
              <a:spcBef>
                <a:spcPts val="1000"/>
              </a:spcBef>
              <a:buFont typeface="Arial" panose="020B0604020202020204" pitchFamily="34" charset="0"/>
              <a:buChar char="•"/>
            </a:pPr>
            <a:r>
              <a:rPr lang="en-US" sz="2400" b="1" dirty="0"/>
              <a:t>Tools and Resources</a:t>
            </a:r>
          </a:p>
        </p:txBody>
      </p:sp>
    </p:spTree>
    <p:extLst>
      <p:ext uri="{BB962C8B-B14F-4D97-AF65-F5344CB8AC3E}">
        <p14:creationId xmlns:p14="http://schemas.microsoft.com/office/powerpoint/2010/main" val="365742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US" dirty="0">
                <a:solidFill>
                  <a:schemeClr val="tx1"/>
                </a:solidFill>
              </a:rPr>
              <a:t>What is Accessibility?</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4999"/>
            <a:ext cx="2781300" cy="4627685"/>
          </a:xfrm>
        </p:spPr>
        <p:txBody>
          <a:bodyPr>
            <a:normAutofit/>
          </a:bodyPr>
          <a:lstStyle/>
          <a:p>
            <a:r>
              <a:rPr lang="en-US" altLang="en-US" dirty="0">
                <a:solidFill>
                  <a:schemeClr val="tx1"/>
                </a:solidFill>
              </a:rPr>
              <a:t>A11y</a:t>
            </a:r>
          </a:p>
          <a:p>
            <a:pPr lvl="1"/>
            <a:r>
              <a:rPr lang="en-US" dirty="0" err="1">
                <a:solidFill>
                  <a:schemeClr val="tx1"/>
                </a:solidFill>
              </a:rPr>
              <a:t>Numeronym</a:t>
            </a:r>
            <a:endParaRPr lang="en-US" altLang="en-US" dirty="0">
              <a:solidFill>
                <a:schemeClr val="tx1"/>
              </a:solidFill>
            </a:endParaRPr>
          </a:p>
          <a:p>
            <a:r>
              <a:rPr lang="en-US" altLang="en-US" dirty="0">
                <a:solidFill>
                  <a:schemeClr val="tx1"/>
                </a:solidFill>
              </a:rPr>
              <a:t>Disability</a:t>
            </a:r>
          </a:p>
          <a:p>
            <a:pPr lvl="1"/>
            <a:r>
              <a:rPr lang="en-US" altLang="en-US" dirty="0">
                <a:solidFill>
                  <a:schemeClr val="tx1"/>
                </a:solidFill>
              </a:rPr>
              <a:t>Medical vs Social</a:t>
            </a:r>
          </a:p>
          <a:p>
            <a:pPr lvl="1"/>
            <a:r>
              <a:rPr lang="en-US" altLang="en-US" dirty="0">
                <a:solidFill>
                  <a:schemeClr val="tx1"/>
                </a:solidFill>
              </a:rPr>
              <a:t>Visibility</a:t>
            </a:r>
          </a:p>
          <a:p>
            <a:pPr lvl="1"/>
            <a:r>
              <a:rPr lang="en-US" altLang="en-US" dirty="0">
                <a:solidFill>
                  <a:schemeClr val="tx1"/>
                </a:solidFill>
              </a:rPr>
              <a:t>Duration</a:t>
            </a:r>
          </a:p>
          <a:p>
            <a:pPr lvl="1"/>
            <a:r>
              <a:rPr lang="en-US" altLang="en-US" dirty="0">
                <a:solidFill>
                  <a:schemeClr val="tx1"/>
                </a:solidFill>
              </a:rPr>
              <a:t>Area of Impact</a:t>
            </a:r>
          </a:p>
          <a:p>
            <a:r>
              <a:rPr lang="en-US" altLang="en-US" dirty="0">
                <a:solidFill>
                  <a:schemeClr val="tx1"/>
                </a:solidFill>
              </a:rPr>
              <a:t>Assistive Technology</a:t>
            </a:r>
          </a:p>
          <a:p>
            <a:pPr lvl="1"/>
            <a:r>
              <a:rPr lang="en-US" dirty="0">
                <a:solidFill>
                  <a:schemeClr val="tx1"/>
                </a:solidFill>
              </a:rPr>
              <a:t>Low tech v High Tech</a:t>
            </a:r>
            <a:endParaRPr lang="en-US" altLang="en-US" dirty="0">
              <a:solidFill>
                <a:schemeClr val="tx1"/>
              </a:solidFill>
            </a:endParaRPr>
          </a:p>
          <a:p>
            <a:r>
              <a:rPr lang="en-US" altLang="en-US" dirty="0">
                <a:solidFill>
                  <a:schemeClr val="tx1"/>
                </a:solidFill>
              </a:rPr>
              <a:t>Accessibility</a:t>
            </a:r>
          </a:p>
          <a:p>
            <a:pPr lvl="1"/>
            <a:r>
              <a:rPr lang="en-US" dirty="0">
                <a:solidFill>
                  <a:schemeClr val="tx1"/>
                </a:solidFill>
              </a:rPr>
              <a:t>Flexibility</a:t>
            </a:r>
            <a:endParaRPr lang="en-US" altLang="en-US" dirty="0">
              <a:solidFill>
                <a:schemeClr val="tx1"/>
              </a:solidFill>
            </a:endParaRPr>
          </a:p>
          <a:p>
            <a:pPr lvl="1"/>
            <a:endParaRPr lang="en-US" dirty="0">
              <a:solidFill>
                <a:schemeClr val="tx1"/>
              </a:solidFill>
            </a:endParaRPr>
          </a:p>
        </p:txBody>
      </p:sp>
      <p:pic>
        <p:nvPicPr>
          <p:cNvPr id="4" name="Graphic 3">
            <a:extLst>
              <a:ext uri="{FF2B5EF4-FFF2-40B4-BE49-F238E27FC236}">
                <a16:creationId xmlns:a16="http://schemas.microsoft.com/office/drawing/2014/main" id="{D780B2BB-1C9B-167B-9BC9-C4FED8F5637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7321" y="4392449"/>
            <a:ext cx="1657287" cy="1657287"/>
          </a:xfrm>
          <a:prstGeom prst="rect">
            <a:avLst/>
          </a:prstGeom>
        </p:spPr>
      </p:pic>
      <p:pic>
        <p:nvPicPr>
          <p:cNvPr id="6" name="Graphic 5">
            <a:extLst>
              <a:ext uri="{FF2B5EF4-FFF2-40B4-BE49-F238E27FC236}">
                <a16:creationId xmlns:a16="http://schemas.microsoft.com/office/drawing/2014/main" id="{1E465F69-F971-0588-A0FB-E8113D63FD8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59404" y="1904999"/>
            <a:ext cx="1657287" cy="560553"/>
          </a:xfrm>
          <a:prstGeom prst="rect">
            <a:avLst/>
          </a:prstGeom>
        </p:spPr>
      </p:pic>
      <p:pic>
        <p:nvPicPr>
          <p:cNvPr id="9" name="Graphic 8">
            <a:extLst>
              <a:ext uri="{FF2B5EF4-FFF2-40B4-BE49-F238E27FC236}">
                <a16:creationId xmlns:a16="http://schemas.microsoft.com/office/drawing/2014/main" id="{57D0726E-FE3A-E753-6A8B-990346B1F5C8}"/>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04711" y="3194"/>
            <a:ext cx="1312599" cy="2723643"/>
          </a:xfrm>
          <a:prstGeom prst="rect">
            <a:avLst/>
          </a:prstGeom>
        </p:spPr>
      </p:pic>
      <p:pic>
        <p:nvPicPr>
          <p:cNvPr id="11" name="Graphic 10">
            <a:extLst>
              <a:ext uri="{FF2B5EF4-FFF2-40B4-BE49-F238E27FC236}">
                <a16:creationId xmlns:a16="http://schemas.microsoft.com/office/drawing/2014/main" id="{8CB1D3E9-0A8A-3E4D-6863-341E25039802}"/>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752" y="4313582"/>
            <a:ext cx="1287295" cy="2544418"/>
          </a:xfrm>
          <a:prstGeom prst="rect">
            <a:avLst/>
          </a:prstGeom>
        </p:spPr>
      </p:pic>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r>
              <a:rPr lang="en-US" dirty="0">
                <a:solidFill>
                  <a:schemeClr val="tx1"/>
                </a:solidFill>
              </a:rPr>
              <a:t>Accessibility Guidelines</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3383458733"/>
              </p:ext>
            </p:extLst>
          </p:nvPr>
        </p:nvGraphicFramePr>
        <p:xfrm>
          <a:off x="1645181" y="2762059"/>
          <a:ext cx="8890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WCAG</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ATAG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UAAG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ARIA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PDF/UA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5" name="Graphic 4">
            <a:extLst>
              <a:ext uri="{FF2B5EF4-FFF2-40B4-BE49-F238E27FC236}">
                <a16:creationId xmlns:a16="http://schemas.microsoft.com/office/drawing/2014/main" id="{E9CD675D-590F-EBA4-0043-2F6DAF56FEB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76004" y="3429000"/>
            <a:ext cx="914400" cy="914400"/>
          </a:xfrm>
          <a:prstGeom prst="rect">
            <a:avLst/>
          </a:prstGeom>
        </p:spPr>
      </p:pic>
      <p:pic>
        <p:nvPicPr>
          <p:cNvPr id="3" name="Graphic 2">
            <a:extLst>
              <a:ext uri="{FF2B5EF4-FFF2-40B4-BE49-F238E27FC236}">
                <a16:creationId xmlns:a16="http://schemas.microsoft.com/office/drawing/2014/main" id="{AF0B3187-D0F8-F345-5AEA-DE4CB23E8FD1}"/>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0338" y="3429000"/>
            <a:ext cx="914400" cy="914400"/>
          </a:xfrm>
          <a:prstGeom prst="rect">
            <a:avLst/>
          </a:prstGeom>
        </p:spPr>
      </p:pic>
      <p:pic>
        <p:nvPicPr>
          <p:cNvPr id="8" name="Graphic 7">
            <a:extLst>
              <a:ext uri="{FF2B5EF4-FFF2-40B4-BE49-F238E27FC236}">
                <a16:creationId xmlns:a16="http://schemas.microsoft.com/office/drawing/2014/main" id="{15032F1E-8A09-6E21-882B-6A895FD204ED}"/>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70953" y="3429000"/>
            <a:ext cx="914400" cy="914400"/>
          </a:xfrm>
          <a:prstGeom prst="rect">
            <a:avLst/>
          </a:prstGeom>
        </p:spPr>
      </p:pic>
      <p:pic>
        <p:nvPicPr>
          <p:cNvPr id="10" name="Graphic 9">
            <a:extLst>
              <a:ext uri="{FF2B5EF4-FFF2-40B4-BE49-F238E27FC236}">
                <a16:creationId xmlns:a16="http://schemas.microsoft.com/office/drawing/2014/main" id="{8F04F092-3126-06F5-A3FF-C9E9CF36BDF5}"/>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61568" y="3429000"/>
            <a:ext cx="914400" cy="914400"/>
          </a:xfrm>
          <a:prstGeom prst="rect">
            <a:avLst/>
          </a:prstGeom>
        </p:spPr>
      </p:pic>
      <p:pic>
        <p:nvPicPr>
          <p:cNvPr id="12" name="Picture 11">
            <a:extLst>
              <a:ext uri="{FF2B5EF4-FFF2-40B4-BE49-F238E27FC236}">
                <a16:creationId xmlns:a16="http://schemas.microsoft.com/office/drawing/2014/main" id="{2ECF7EC4-8FBB-995F-AB0F-45317C8086C2}"/>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9252183" y="3429000"/>
            <a:ext cx="845566" cy="1040046"/>
          </a:xfrm>
          <a:prstGeom prst="rect">
            <a:avLst/>
          </a:prstGeom>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a:extLst>
            <a:ext uri="{FF2B5EF4-FFF2-40B4-BE49-F238E27FC236}">
              <a16:creationId xmlns:a16="http://schemas.microsoft.com/office/drawing/2014/main" id="{4B239345-41FB-DC50-A88D-5C75E5945F7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C8F3CC-1CC6-659D-1617-10C3855A4EA5}"/>
              </a:ext>
            </a:extLst>
          </p:cNvPr>
          <p:cNvSpPr>
            <a:spLocks noGrp="1"/>
          </p:cNvSpPr>
          <p:nvPr>
            <p:ph type="title"/>
          </p:nvPr>
        </p:nvSpPr>
        <p:spPr/>
        <p:txBody>
          <a:bodyPr/>
          <a:lstStyle/>
          <a:p>
            <a:r>
              <a:rPr lang="en-US" dirty="0">
                <a:solidFill>
                  <a:schemeClr val="tx1"/>
                </a:solidFill>
              </a:rPr>
              <a:t>Accessibility Regulations</a:t>
            </a:r>
          </a:p>
        </p:txBody>
      </p:sp>
      <p:graphicFrame>
        <p:nvGraphicFramePr>
          <p:cNvPr id="7" name="Group 85">
            <a:extLst>
              <a:ext uri="{FF2B5EF4-FFF2-40B4-BE49-F238E27FC236}">
                <a16:creationId xmlns:a16="http://schemas.microsoft.com/office/drawing/2014/main" id="{B41746D4-D153-E411-290E-5A39C90AFC2E}"/>
              </a:ext>
            </a:extLst>
          </p:cNvPr>
          <p:cNvGraphicFramePr>
            <a:graphicFrameLocks/>
          </p:cNvGraphicFramePr>
          <p:nvPr>
            <p:extLst>
              <p:ext uri="{D42A27DB-BD31-4B8C-83A1-F6EECF244321}">
                <p14:modId xmlns:p14="http://schemas.microsoft.com/office/powerpoint/2010/main" val="1160417343"/>
              </p:ext>
            </p:extLst>
          </p:nvPr>
        </p:nvGraphicFramePr>
        <p:xfrm>
          <a:off x="4318000" y="2561092"/>
          <a:ext cx="3556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Section 508</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ADA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6" name="Graphic 5">
            <a:extLst>
              <a:ext uri="{FF2B5EF4-FFF2-40B4-BE49-F238E27FC236}">
                <a16:creationId xmlns:a16="http://schemas.microsoft.com/office/drawing/2014/main" id="{517AF512-EEAF-ACB3-D959-6E1A99E03AF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4835" y="3152670"/>
            <a:ext cx="914400" cy="914400"/>
          </a:xfrm>
          <a:prstGeom prst="rect">
            <a:avLst/>
          </a:prstGeom>
        </p:spPr>
      </p:pic>
      <p:pic>
        <p:nvPicPr>
          <p:cNvPr id="11" name="Graphic 10">
            <a:extLst>
              <a:ext uri="{FF2B5EF4-FFF2-40B4-BE49-F238E27FC236}">
                <a16:creationId xmlns:a16="http://schemas.microsoft.com/office/drawing/2014/main" id="{21E20D55-A759-D902-8172-23E8970B949C}"/>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62767" y="3152670"/>
            <a:ext cx="914400" cy="914400"/>
          </a:xfrm>
          <a:prstGeom prst="rect">
            <a:avLst/>
          </a:prstGeom>
        </p:spPr>
      </p:pic>
    </p:spTree>
    <p:extLst>
      <p:ext uri="{BB962C8B-B14F-4D97-AF65-F5344CB8AC3E}">
        <p14:creationId xmlns:p14="http://schemas.microsoft.com/office/powerpoint/2010/main" val="3172165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4004F6-2668-4FC1-838D-4ECB627E3359}"/>
              </a:ext>
            </a:extLst>
          </p:cNvPr>
          <p:cNvSpPr>
            <a:spLocks noGrp="1"/>
          </p:cNvSpPr>
          <p:nvPr>
            <p:ph type="title"/>
          </p:nvPr>
        </p:nvSpPr>
        <p:spPr/>
        <p:txBody>
          <a:bodyPr/>
          <a:lstStyle/>
          <a:p>
            <a:r>
              <a:rPr lang="en-US" dirty="0"/>
              <a:t>Why care?</a:t>
            </a:r>
          </a:p>
        </p:txBody>
      </p:sp>
      <p:grpSp>
        <p:nvGrpSpPr>
          <p:cNvPr id="18" name="Group 17">
            <a:extLst>
              <a:ext uri="{FF2B5EF4-FFF2-40B4-BE49-F238E27FC236}">
                <a16:creationId xmlns:a16="http://schemas.microsoft.com/office/drawing/2014/main" id="{15E11FB1-136D-F9C2-C7DF-6A986EB60C2A}"/>
              </a:ext>
            </a:extLst>
          </p:cNvPr>
          <p:cNvGrpSpPr/>
          <p:nvPr/>
        </p:nvGrpSpPr>
        <p:grpSpPr>
          <a:xfrm>
            <a:off x="0" y="2845017"/>
            <a:ext cx="3962400" cy="3497418"/>
            <a:chOff x="7872208" y="792480"/>
            <a:chExt cx="1914525" cy="1724025"/>
          </a:xfrm>
        </p:grpSpPr>
        <p:grpSp>
          <p:nvGrpSpPr>
            <p:cNvPr id="15" name="Group 14">
              <a:extLst>
                <a:ext uri="{FF2B5EF4-FFF2-40B4-BE49-F238E27FC236}">
                  <a16:creationId xmlns:a16="http://schemas.microsoft.com/office/drawing/2014/main" id="{B9F8EC76-B97E-962C-B937-631CEA2E919C}"/>
                </a:ext>
              </a:extLst>
            </p:cNvPr>
            <p:cNvGrpSpPr/>
            <p:nvPr/>
          </p:nvGrpSpPr>
          <p:grpSpPr>
            <a:xfrm>
              <a:off x="7872208" y="792480"/>
              <a:ext cx="1914525" cy="1724025"/>
              <a:chOff x="7872208" y="781050"/>
              <a:chExt cx="1914525" cy="1724025"/>
            </a:xfrm>
          </p:grpSpPr>
          <p:pic>
            <p:nvPicPr>
              <p:cNvPr id="7" name="Graphic 6" descr="Woman raising hands">
                <a:extLst>
                  <a:ext uri="{FF2B5EF4-FFF2-40B4-BE49-F238E27FC236}">
                    <a16:creationId xmlns:a16="http://schemas.microsoft.com/office/drawing/2014/main" id="{67280BF0-D357-089E-492A-CA036D77CA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2208" y="1304925"/>
                <a:ext cx="1914525" cy="1200150"/>
              </a:xfrm>
              <a:prstGeom prst="rect">
                <a:avLst/>
              </a:prstGeom>
            </p:spPr>
          </p:pic>
          <p:pic>
            <p:nvPicPr>
              <p:cNvPr id="13" name="Graphic 12" descr="Woman with long hair">
                <a:extLst>
                  <a:ext uri="{FF2B5EF4-FFF2-40B4-BE49-F238E27FC236}">
                    <a16:creationId xmlns:a16="http://schemas.microsoft.com/office/drawing/2014/main" id="{0EF2B3EB-465B-4DB0-99AA-CB9688C397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3019" y="781050"/>
                <a:ext cx="942975" cy="1047750"/>
              </a:xfrm>
              <a:prstGeom prst="rect">
                <a:avLst/>
              </a:prstGeom>
            </p:spPr>
          </p:pic>
        </p:grpSp>
        <p:pic>
          <p:nvPicPr>
            <p:cNvPr id="17" name="Graphic 16" descr="A bored face">
              <a:extLst>
                <a:ext uri="{FF2B5EF4-FFF2-40B4-BE49-F238E27FC236}">
                  <a16:creationId xmlns:a16="http://schemas.microsoft.com/office/drawing/2014/main" id="{6090E2D9-BAB0-8BD0-C9AC-DCA7C5BDBC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82990" y="1044373"/>
              <a:ext cx="325516" cy="427240"/>
            </a:xfrm>
            <a:prstGeom prst="rect">
              <a:avLst/>
            </a:prstGeom>
          </p:spPr>
        </p:pic>
      </p:grpSp>
      <p:pic>
        <p:nvPicPr>
          <p:cNvPr id="20" name="Graphic 19" descr="Curly haired woman raising hand">
            <a:extLst>
              <a:ext uri="{FF2B5EF4-FFF2-40B4-BE49-F238E27FC236}">
                <a16:creationId xmlns:a16="http://schemas.microsoft.com/office/drawing/2014/main" id="{877637E3-3562-CA99-44B3-E0E0035427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9204128" y="3137819"/>
            <a:ext cx="2451365" cy="3101727"/>
          </a:xfrm>
          <a:prstGeom prst="rect">
            <a:avLst/>
          </a:prstGeom>
        </p:spPr>
      </p:pic>
      <p:sp>
        <p:nvSpPr>
          <p:cNvPr id="24" name="Graphic 22" descr="Speech with solid fill">
            <a:extLst>
              <a:ext uri="{FF2B5EF4-FFF2-40B4-BE49-F238E27FC236}">
                <a16:creationId xmlns:a16="http://schemas.microsoft.com/office/drawing/2014/main" id="{68F0C341-FCA4-C958-00C4-20C1FA031B6D}"/>
              </a:ext>
            </a:extLst>
          </p:cNvPr>
          <p:cNvSpPr/>
          <p:nvPr/>
        </p:nvSpPr>
        <p:spPr>
          <a:xfrm>
            <a:off x="6224155" y="883227"/>
            <a:ext cx="4360328" cy="3024541"/>
          </a:xfrm>
          <a:custGeom>
            <a:avLst/>
            <a:gdLst>
              <a:gd name="connsiteX0" fmla="*/ 5025073 w 5289550"/>
              <a:gd name="connsiteY0" fmla="*/ 0 h 2630251"/>
              <a:gd name="connsiteX1" fmla="*/ 264477 w 5289550"/>
              <a:gd name="connsiteY1" fmla="*/ 0 h 2630251"/>
              <a:gd name="connsiteX2" fmla="*/ 0 w 5289550"/>
              <a:gd name="connsiteY2" fmla="*/ 144240 h 2630251"/>
              <a:gd name="connsiteX3" fmla="*/ 0 w 5289550"/>
              <a:gd name="connsiteY3" fmla="*/ 1896326 h 2630251"/>
              <a:gd name="connsiteX4" fmla="*/ 264477 w 5289550"/>
              <a:gd name="connsiteY4" fmla="*/ 2040566 h 2630251"/>
              <a:gd name="connsiteX5" fmla="*/ 3173730 w 5289550"/>
              <a:gd name="connsiteY5" fmla="*/ 2040566 h 2630251"/>
              <a:gd name="connsiteX6" fmla="*/ 4231640 w 5289550"/>
              <a:gd name="connsiteY6" fmla="*/ 2630251 h 2630251"/>
              <a:gd name="connsiteX7" fmla="*/ 4231640 w 5289550"/>
              <a:gd name="connsiteY7" fmla="*/ 2044808 h 2630251"/>
              <a:gd name="connsiteX8" fmla="*/ 5025073 w 5289550"/>
              <a:gd name="connsiteY8" fmla="*/ 2044808 h 2630251"/>
              <a:gd name="connsiteX9" fmla="*/ 5289550 w 5289550"/>
              <a:gd name="connsiteY9" fmla="*/ 1900569 h 2630251"/>
              <a:gd name="connsiteX10" fmla="*/ 5289550 w 5289550"/>
              <a:gd name="connsiteY10" fmla="*/ 148482 h 2630251"/>
              <a:gd name="connsiteX11" fmla="*/ 5025073 w 5289550"/>
              <a:gd name="connsiteY11" fmla="*/ 0 h 263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9550" h="2630251">
                <a:moveTo>
                  <a:pt x="5025073" y="0"/>
                </a:moveTo>
                <a:lnTo>
                  <a:pt x="264477" y="0"/>
                </a:lnTo>
                <a:cubicBezTo>
                  <a:pt x="116681" y="0"/>
                  <a:pt x="0" y="67877"/>
                  <a:pt x="0" y="144240"/>
                </a:cubicBezTo>
                <a:lnTo>
                  <a:pt x="0" y="1896326"/>
                </a:lnTo>
                <a:cubicBezTo>
                  <a:pt x="0" y="1976931"/>
                  <a:pt x="116681" y="2040566"/>
                  <a:pt x="264477" y="2040566"/>
                </a:cubicBezTo>
                <a:lnTo>
                  <a:pt x="3173730" y="2040566"/>
                </a:lnTo>
                <a:lnTo>
                  <a:pt x="4231640" y="2630251"/>
                </a:lnTo>
                <a:lnTo>
                  <a:pt x="4231640" y="2044808"/>
                </a:lnTo>
                <a:lnTo>
                  <a:pt x="5025073" y="2044808"/>
                </a:lnTo>
                <a:cubicBezTo>
                  <a:pt x="5172869" y="2044808"/>
                  <a:pt x="5289550" y="1976931"/>
                  <a:pt x="5289550" y="1900569"/>
                </a:cubicBezTo>
                <a:lnTo>
                  <a:pt x="5289550" y="148482"/>
                </a:lnTo>
                <a:cubicBezTo>
                  <a:pt x="5289550" y="67877"/>
                  <a:pt x="5172869" y="0"/>
                  <a:pt x="5025073" y="0"/>
                </a:cubicBezTo>
                <a:close/>
              </a:path>
            </a:pathLst>
          </a:custGeom>
          <a:solidFill>
            <a:srgbClr val="FFFFFF"/>
          </a:solidFill>
          <a:ln w="77788" cap="flat">
            <a:noFill/>
            <a:prstDash val="solid"/>
            <a:miter/>
          </a:ln>
        </p:spPr>
        <p:txBody>
          <a:bodyPr rtlCol="0" anchor="ctr"/>
          <a:lstStyle/>
          <a:p>
            <a:pPr lvl="1"/>
            <a:endParaRPr lang="en-US" altLang="en-US" dirty="0">
              <a:solidFill>
                <a:schemeClr val="bg1"/>
              </a:solidFill>
            </a:endParaRPr>
          </a:p>
          <a:p>
            <a:pPr marL="742950" lvl="1" indent="-285750">
              <a:buFont typeface="Arial" panose="020B0604020202020204" pitchFamily="34" charset="0"/>
              <a:buChar char="•"/>
            </a:pPr>
            <a:r>
              <a:rPr lang="en-US" altLang="en-US" dirty="0">
                <a:solidFill>
                  <a:schemeClr val="bg1"/>
                </a:solidFill>
              </a:rPr>
              <a:t>Helps everyone</a:t>
            </a:r>
          </a:p>
          <a:p>
            <a:pPr marL="742950" lvl="1" indent="-285750">
              <a:buFont typeface="Arial" panose="020B0604020202020204" pitchFamily="34" charset="0"/>
              <a:buChar char="•"/>
            </a:pPr>
            <a:r>
              <a:rPr lang="en-US" altLang="en-US" dirty="0">
                <a:solidFill>
                  <a:schemeClr val="bg1"/>
                </a:solidFill>
              </a:rPr>
              <a:t>Create welcoming environment</a:t>
            </a:r>
          </a:p>
          <a:p>
            <a:pPr marL="742950" lvl="1" indent="-285750">
              <a:buFont typeface="Arial" panose="020B0604020202020204" pitchFamily="34" charset="0"/>
              <a:buChar char="•"/>
            </a:pPr>
            <a:r>
              <a:rPr lang="en-US" altLang="en-US" dirty="0">
                <a:solidFill>
                  <a:schemeClr val="bg1"/>
                </a:solidFill>
              </a:rPr>
              <a:t>Better public image</a:t>
            </a:r>
          </a:p>
          <a:p>
            <a:pPr marL="742950" lvl="1" indent="-285750">
              <a:buFont typeface="Arial" panose="020B0604020202020204" pitchFamily="34" charset="0"/>
              <a:buChar char="•"/>
            </a:pPr>
            <a:r>
              <a:rPr lang="en-US" altLang="en-US" dirty="0">
                <a:solidFill>
                  <a:schemeClr val="bg1"/>
                </a:solidFill>
              </a:rPr>
              <a:t>Increased retention</a:t>
            </a:r>
          </a:p>
          <a:p>
            <a:pPr marL="742950" lvl="1" indent="-285750">
              <a:buFont typeface="Arial" panose="020B0604020202020204" pitchFamily="34" charset="0"/>
              <a:buChar char="•"/>
            </a:pPr>
            <a:r>
              <a:rPr lang="en-US" altLang="en-US" dirty="0">
                <a:solidFill>
                  <a:schemeClr val="bg1"/>
                </a:solidFill>
              </a:rPr>
              <a:t>Increased productivity </a:t>
            </a:r>
          </a:p>
          <a:p>
            <a:pPr marL="742950" lvl="1" indent="-285750">
              <a:buFont typeface="Arial" panose="020B0604020202020204" pitchFamily="34" charset="0"/>
              <a:buChar char="•"/>
            </a:pPr>
            <a:r>
              <a:rPr lang="en-US" altLang="en-US" dirty="0">
                <a:solidFill>
                  <a:schemeClr val="bg1"/>
                </a:solidFill>
              </a:rPr>
              <a:t>Be more innovative</a:t>
            </a:r>
          </a:p>
          <a:p>
            <a:pPr marL="742950" lvl="1" indent="-285750">
              <a:buFont typeface="Arial" panose="020B0604020202020204" pitchFamily="34" charset="0"/>
              <a:buChar char="•"/>
            </a:pPr>
            <a:r>
              <a:rPr lang="en-US" altLang="en-US" dirty="0">
                <a:solidFill>
                  <a:schemeClr val="bg1"/>
                </a:solidFill>
              </a:rPr>
              <a:t>Reach more customers</a:t>
            </a: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p:txBody>
      </p:sp>
    </p:spTree>
    <p:extLst>
      <p:ext uri="{BB962C8B-B14F-4D97-AF65-F5344CB8AC3E}">
        <p14:creationId xmlns:p14="http://schemas.microsoft.com/office/powerpoint/2010/main" val="39449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p:txBody>
          <a:bodyPr/>
          <a:lstStyle/>
          <a:p>
            <a:r>
              <a:rPr lang="en-US" dirty="0"/>
              <a:t>What can you do?</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p:txBody>
          <a:bodyPr/>
          <a:lstStyle/>
          <a:p>
            <a:pPr marL="342900" indent="-342900">
              <a:buFont typeface="Arial" panose="020B0604020202020204" pitchFamily="34" charset="0"/>
              <a:buChar char="•"/>
            </a:pPr>
            <a:r>
              <a:rPr lang="en-US" altLang="en-US" dirty="0"/>
              <a:t>Shift-left</a:t>
            </a:r>
          </a:p>
          <a:p>
            <a:pPr marL="342900" indent="-342900">
              <a:buFont typeface="Arial" panose="020B0604020202020204" pitchFamily="34" charset="0"/>
              <a:buChar char="•"/>
            </a:pPr>
            <a:r>
              <a:rPr lang="en-US" altLang="en-US" dirty="0"/>
              <a:t>Listen</a:t>
            </a:r>
          </a:p>
          <a:p>
            <a:pPr marL="342900" indent="-342900">
              <a:buFont typeface="Arial" panose="020B0604020202020204" pitchFamily="34" charset="0"/>
              <a:buChar char="•"/>
            </a:pPr>
            <a:r>
              <a:rPr lang="en-US" altLang="en-US" dirty="0"/>
              <a:t>Speak up</a:t>
            </a:r>
          </a:p>
          <a:p>
            <a:pPr marL="342900" indent="-342900">
              <a:buFont typeface="Arial" panose="020B0604020202020204" pitchFamily="34" charset="0"/>
              <a:buChar char="•"/>
            </a:pPr>
            <a:r>
              <a:rPr lang="en-US" altLang="en-US" dirty="0"/>
              <a:t>Respectful, people first language</a:t>
            </a:r>
          </a:p>
          <a:p>
            <a:pPr marL="342900" indent="-342900">
              <a:buFont typeface="Arial" panose="020B0604020202020204" pitchFamily="34" charset="0"/>
              <a:buChar char="•"/>
            </a:pPr>
            <a:r>
              <a:rPr lang="en-US" altLang="en-US" dirty="0"/>
              <a:t>Follow coding best practices</a:t>
            </a:r>
          </a:p>
          <a:p>
            <a:pPr marL="342900" indent="-342900">
              <a:buFont typeface="Arial" panose="020B0604020202020204" pitchFamily="34" charset="0"/>
              <a:buChar char="•"/>
            </a:pPr>
            <a:r>
              <a:rPr lang="en-US" altLang="en-US" dirty="0"/>
              <a:t>Use semantic web elements</a:t>
            </a:r>
          </a:p>
          <a:p>
            <a:pPr marL="342900" indent="-342900">
              <a:buFont typeface="Arial" panose="020B0604020202020204" pitchFamily="34" charset="0"/>
              <a:buChar char="•"/>
            </a:pPr>
            <a:r>
              <a:rPr lang="en-US" altLang="en-US" dirty="0"/>
              <a:t>Don’t use an Accessibility Overlay</a:t>
            </a:r>
          </a:p>
          <a:p>
            <a:pPr marL="571500" lvl="1" indent="-342900"/>
            <a:r>
              <a:rPr lang="en-US" dirty="0"/>
              <a:t>Learn more at: </a:t>
            </a:r>
            <a:r>
              <a:rPr lang="en-US" dirty="0">
                <a:hlinkClick r:id="rId3"/>
              </a:rPr>
              <a:t>https://overlayfactsheet.com/</a:t>
            </a:r>
            <a:endParaRPr lang="en-US" altLang="en-US" dirty="0"/>
          </a:p>
          <a:p>
            <a:pPr marL="342900" indent="-342900">
              <a:buFont typeface="Arial" panose="020B0604020202020204" pitchFamily="34" charset="0"/>
              <a:buChar char="•"/>
            </a:pPr>
            <a:endParaRPr lang="en-US" altLang="en-US" dirty="0"/>
          </a:p>
        </p:txBody>
      </p:sp>
      <p:pic>
        <p:nvPicPr>
          <p:cNvPr id="6" name="Graphic 5" descr="Woman in a wheelchair">
            <a:extLst>
              <a:ext uri="{FF2B5EF4-FFF2-40B4-BE49-F238E27FC236}">
                <a16:creationId xmlns:a16="http://schemas.microsoft.com/office/drawing/2014/main" id="{F2AE461E-6744-EC28-7AA5-60A6E73416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1736" y="1682918"/>
            <a:ext cx="3440958" cy="45391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a:extLst>
            <a:ext uri="{FF2B5EF4-FFF2-40B4-BE49-F238E27FC236}">
              <a16:creationId xmlns:a16="http://schemas.microsoft.com/office/drawing/2014/main" id="{055E53CC-5A65-9BFB-DBDD-0A2D618434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BB2887-72BE-B17F-C291-4B60DCCEBA6B}"/>
              </a:ext>
            </a:extLst>
          </p:cNvPr>
          <p:cNvSpPr>
            <a:spLocks noGrp="1"/>
          </p:cNvSpPr>
          <p:nvPr>
            <p:ph type="title"/>
          </p:nvPr>
        </p:nvSpPr>
        <p:spPr>
          <a:xfrm>
            <a:off x="457198" y="897980"/>
            <a:ext cx="5101937" cy="615553"/>
          </a:xfrm>
        </p:spPr>
        <p:txBody>
          <a:bodyPr anchor="ctr"/>
          <a:lstStyle/>
          <a:p>
            <a:pPr algn="l"/>
            <a:r>
              <a:rPr lang="en-US" dirty="0"/>
              <a:t>Tools and Resources</a:t>
            </a:r>
          </a:p>
        </p:txBody>
      </p:sp>
      <p:sp>
        <p:nvSpPr>
          <p:cNvPr id="6" name="Text Placeholder 5">
            <a:extLst>
              <a:ext uri="{FF2B5EF4-FFF2-40B4-BE49-F238E27FC236}">
                <a16:creationId xmlns:a16="http://schemas.microsoft.com/office/drawing/2014/main" id="{5FD82AA1-4545-8583-00AB-D7AB23C3CC45}"/>
              </a:ext>
            </a:extLst>
          </p:cNvPr>
          <p:cNvSpPr>
            <a:spLocks noGrp="1"/>
          </p:cNvSpPr>
          <p:nvPr>
            <p:ph type="body" sz="quarter" idx="12"/>
          </p:nvPr>
        </p:nvSpPr>
        <p:spPr>
          <a:xfrm>
            <a:off x="457198" y="1722850"/>
            <a:ext cx="10387084" cy="1534757"/>
          </a:xfrm>
        </p:spPr>
        <p:txBody>
          <a:bodyPr/>
          <a:lstStyle/>
          <a:p>
            <a:pPr marL="285750" indent="-285750" algn="l">
              <a:buFont typeface="Arial" panose="020B0604020202020204" pitchFamily="34" charset="0"/>
              <a:buChar char="•"/>
            </a:pPr>
            <a:r>
              <a:rPr lang="en-US" sz="1400" b="1" dirty="0">
                <a:hlinkClick r:id="rId3"/>
              </a:rPr>
              <a:t>Accessibility Insights</a:t>
            </a:r>
            <a:r>
              <a:rPr lang="en-US" sz="1400" dirty="0"/>
              <a:t> – A Accessibility testing tool made by Microsoft</a:t>
            </a:r>
          </a:p>
          <a:p>
            <a:pPr lvl="1"/>
            <a:r>
              <a:rPr lang="en-US" sz="1400" dirty="0"/>
              <a:t>Has browser extension and desktop application versions</a:t>
            </a:r>
          </a:p>
          <a:p>
            <a:pPr lvl="1"/>
            <a:r>
              <a:rPr lang="en-US" sz="1400" dirty="0"/>
              <a:t>Also have the option to include the automated tests in CI/CD</a:t>
            </a:r>
          </a:p>
          <a:p>
            <a:pPr lvl="1"/>
            <a:r>
              <a:rPr lang="en-US" sz="1400" dirty="0"/>
              <a:t>DON’T depend on automated tests</a:t>
            </a:r>
          </a:p>
          <a:p>
            <a:pPr marL="285750" indent="-285750" algn="l">
              <a:buFont typeface="Arial" panose="020B0604020202020204" pitchFamily="34" charset="0"/>
              <a:buChar char="•"/>
            </a:pPr>
            <a:r>
              <a:rPr lang="en-US" sz="1400" b="1" dirty="0">
                <a:hlinkClick r:id="rId4"/>
              </a:rPr>
              <a:t>NVDA</a:t>
            </a:r>
            <a:r>
              <a:rPr lang="en-US" sz="1400" dirty="0"/>
              <a:t> – free, open-sourced screen reader</a:t>
            </a:r>
          </a:p>
          <a:p>
            <a:pPr lvl="1"/>
            <a:r>
              <a:rPr lang="en-US" sz="1400" dirty="0"/>
              <a:t>View keyboard shortcuts on at the Deque article entitled: </a:t>
            </a:r>
            <a:r>
              <a:rPr lang="en-US" sz="1400" b="1" dirty="0">
                <a:hlinkClick r:id="rId5"/>
              </a:rPr>
              <a:t>NVDA Keyboard Shortcuts</a:t>
            </a:r>
            <a:r>
              <a:rPr lang="en-US" sz="1400" dirty="0"/>
              <a:t>.</a:t>
            </a:r>
          </a:p>
          <a:p>
            <a:pPr marL="285750" indent="-285750" algn="l">
              <a:buFont typeface="Arial" panose="020B0604020202020204" pitchFamily="34" charset="0"/>
              <a:buChar char="•"/>
            </a:pPr>
            <a:r>
              <a:rPr lang="en-US" sz="1400" b="1" dirty="0"/>
              <a:t>Narrator</a:t>
            </a:r>
            <a:r>
              <a:rPr lang="en-US" sz="1400" dirty="0"/>
              <a:t> – screen reader built into Windows.</a:t>
            </a:r>
          </a:p>
          <a:p>
            <a:pPr lvl="1"/>
            <a:r>
              <a:rPr lang="en-US" sz="1400" dirty="0"/>
              <a:t>View keyboard shortcuts for Narrator in the Deque article entitled </a:t>
            </a:r>
            <a:r>
              <a:rPr lang="en-US" sz="1400" b="1" dirty="0">
                <a:hlinkClick r:id="rId6"/>
              </a:rPr>
              <a:t>Narrator Keyboard Shortcuts</a:t>
            </a:r>
            <a:r>
              <a:rPr lang="en-US" sz="1400" dirty="0"/>
              <a:t>.</a:t>
            </a:r>
          </a:p>
          <a:p>
            <a:pPr marL="285750" indent="-285750" algn="l">
              <a:buFont typeface="Arial" panose="020B0604020202020204" pitchFamily="34" charset="0"/>
              <a:buChar char="•"/>
            </a:pPr>
            <a:r>
              <a:rPr lang="en-US" sz="1400" b="1" dirty="0">
                <a:hlinkClick r:id="rId7"/>
              </a:rPr>
              <a:t>Microsoft Accessibility</a:t>
            </a:r>
            <a:r>
              <a:rPr lang="en-US" sz="1400" dirty="0">
                <a:hlinkClick r:id="rId7"/>
              </a:rPr>
              <a:t> </a:t>
            </a:r>
            <a:r>
              <a:rPr lang="en-US" sz="1400" dirty="0"/>
              <a:t>on Twitter at </a:t>
            </a:r>
            <a:r>
              <a:rPr lang="en-US" sz="1400" b="1" dirty="0">
                <a:hlinkClick r:id="rId8"/>
              </a:rPr>
              <a:t>@MSFTEnable</a:t>
            </a:r>
            <a:r>
              <a:rPr lang="en-US" sz="1400" b="1" dirty="0"/>
              <a:t> </a:t>
            </a:r>
            <a:r>
              <a:rPr lang="en-US" sz="1400" dirty="0"/>
              <a:t>and at on the </a:t>
            </a:r>
            <a:r>
              <a:rPr lang="en-US" sz="1400" dirty="0">
                <a:hlinkClick r:id="rId7"/>
              </a:rPr>
              <a:t>Microsoft Accessibility page</a:t>
            </a:r>
            <a:r>
              <a:rPr lang="en-US" sz="1400" dirty="0"/>
              <a:t>.</a:t>
            </a:r>
            <a:endParaRPr lang="en-US" sz="1400" b="1" dirty="0"/>
          </a:p>
          <a:p>
            <a:pPr marL="285750" indent="-285750" algn="l">
              <a:buFont typeface="Arial" panose="020B0604020202020204" pitchFamily="34" charset="0"/>
              <a:buChar char="•"/>
            </a:pPr>
            <a:r>
              <a:rPr lang="en-US" sz="1400" b="1" dirty="0">
                <a:hlinkClick r:id="rId9"/>
              </a:rPr>
              <a:t>Microsoft Accessibility Fundamentals course</a:t>
            </a:r>
            <a:endParaRPr lang="en-US" sz="1400" b="1" dirty="0"/>
          </a:p>
          <a:p>
            <a:pPr marL="285750" indent="-285750" algn="l">
              <a:buFont typeface="Arial" panose="020B0604020202020204" pitchFamily="34" charset="0"/>
              <a:buChar char="•"/>
            </a:pPr>
            <a:r>
              <a:rPr lang="en-US" sz="1400" b="1" dirty="0">
                <a:hlinkClick r:id="rId10"/>
              </a:rPr>
              <a:t>ANDI</a:t>
            </a:r>
            <a:r>
              <a:rPr lang="en-US" sz="1400" b="1" dirty="0"/>
              <a:t> – </a:t>
            </a:r>
            <a:r>
              <a:rPr lang="en-US" sz="1400" dirty="0"/>
              <a:t>Bookmarklet developed by the Social Security Administration to aid in accessibility testing.</a:t>
            </a:r>
          </a:p>
          <a:p>
            <a:pPr marL="285750" indent="-285750" algn="l">
              <a:buFont typeface="Arial" panose="020B0604020202020204" pitchFamily="34" charset="0"/>
              <a:buChar char="•"/>
            </a:pPr>
            <a:r>
              <a:rPr lang="en-US" sz="1400" b="1" dirty="0">
                <a:hlinkClick r:id="rId11"/>
              </a:rPr>
              <a:t>VGAR</a:t>
            </a:r>
            <a:r>
              <a:rPr lang="en-US" sz="1400" dirty="0"/>
              <a:t> – Visa Global Accessibility Requirements</a:t>
            </a:r>
          </a:p>
          <a:p>
            <a:pPr marL="285750" indent="-285750" algn="l">
              <a:buFont typeface="Arial" panose="020B0604020202020204" pitchFamily="34" charset="0"/>
              <a:buChar char="•"/>
            </a:pPr>
            <a:r>
              <a:rPr lang="en-US" sz="1400" b="1" dirty="0">
                <a:hlinkClick r:id="rId12"/>
              </a:rPr>
              <a:t>Section 508 ICT Testing Baseline for Web</a:t>
            </a:r>
            <a:r>
              <a:rPr lang="en-US" sz="1400" dirty="0"/>
              <a:t> - This Baseline identifies the minimum requirements of any test process used to determine conformance of web content with the Revised Section 508 of the Rehabilitation Act of 1973, as amended (29 U.S.C. 794d).</a:t>
            </a:r>
          </a:p>
          <a:p>
            <a:pPr marL="285750" indent="-285750" algn="l">
              <a:buFont typeface="Arial" panose="020B0604020202020204" pitchFamily="34" charset="0"/>
              <a:buChar char="•"/>
            </a:pPr>
            <a:r>
              <a:rPr lang="en-US" sz="1400" b="1" dirty="0">
                <a:hlinkClick r:id="rId13"/>
              </a:rPr>
              <a:t>Trusted Tester: Section 508 Conformance Test Process for Web</a:t>
            </a:r>
            <a:r>
              <a:rPr lang="en-US" sz="1400" dirty="0"/>
              <a:t> – A standardized approach for manual inspection of web content for conformance with the revised Section 508 Standards.</a:t>
            </a:r>
          </a:p>
          <a:p>
            <a:pPr marL="285750" indent="-285750" algn="l">
              <a:buFont typeface="Arial" panose="020B0604020202020204" pitchFamily="34" charset="0"/>
              <a:buChar char="•"/>
            </a:pPr>
            <a:r>
              <a:rPr lang="en-US" sz="1400" b="1" dirty="0">
                <a:hlinkClick r:id="rId14"/>
              </a:rPr>
              <a:t>IT Accessibility Laws and Policies | Policy &amp; Management | Section508.gov</a:t>
            </a:r>
            <a:r>
              <a:rPr lang="en-US" sz="1400" dirty="0"/>
              <a:t> – A page maintained by the GSA that provides information on some Accessibility related laws and policies</a:t>
            </a:r>
          </a:p>
          <a:p>
            <a:pPr marL="285750" indent="-285750" algn="l">
              <a:buFont typeface="Arial" panose="020B0604020202020204" pitchFamily="34" charset="0"/>
              <a:buChar char="•"/>
            </a:pPr>
            <a:r>
              <a:rPr lang="en-US" sz="1400" b="1" dirty="0">
                <a:hlinkClick r:id="rId15"/>
              </a:rPr>
              <a:t>Web Accessibility Laws &amp; Policies | WAI | W3C</a:t>
            </a:r>
            <a:r>
              <a:rPr lang="en-US" sz="1400" b="1" dirty="0"/>
              <a:t> </a:t>
            </a:r>
            <a:r>
              <a:rPr lang="en-US" sz="1400" dirty="0"/>
              <a:t>– Lists some United States governmental policies, regulations, and standards related to web accessibility.</a:t>
            </a:r>
          </a:p>
        </p:txBody>
      </p:sp>
    </p:spTree>
    <p:extLst>
      <p:ext uri="{BB962C8B-B14F-4D97-AF65-F5344CB8AC3E}">
        <p14:creationId xmlns:p14="http://schemas.microsoft.com/office/powerpoint/2010/main" val="281455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spanic Heritage Template_LW_v2" id="{305F3CB5-DAFC-47B1-A1A2-5F7FD2458A84}" vid="{65144770-9016-4FAC-934C-5E9A942998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D318041-50D7-4E47-9BD9-FE885E42AC67}">
  <ds:schemaRefs>
    <ds:schemaRef ds:uri="http://schemas.microsoft.com/sharepoint/v3/contenttype/forms"/>
  </ds:schemaRefs>
</ds:datastoreItem>
</file>

<file path=customXml/itemProps2.xml><?xml version="1.0" encoding="utf-8"?>
<ds:datastoreItem xmlns:ds="http://schemas.openxmlformats.org/officeDocument/2006/customXml" ds:itemID="{97DE35A0-28ED-4D42-9357-DCB6A1C51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D4119F0-3CE7-4464-96A2-DC738A807A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Hispanic Heritage Month presentation</Template>
  <TotalTime>269</TotalTime>
  <Words>582</Words>
  <Application>Microsoft Macintosh PowerPoint</Application>
  <PresentationFormat>Widescreen</PresentationFormat>
  <Paragraphs>89</Paragraphs>
  <Slides>10</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Segoe UI</vt:lpstr>
      <vt:lpstr>Office Theme</vt:lpstr>
      <vt:lpstr>Introduction to Accessibility</vt:lpstr>
      <vt:lpstr>Disclaimer</vt:lpstr>
      <vt:lpstr>Agenda</vt:lpstr>
      <vt:lpstr>What is Accessibility?</vt:lpstr>
      <vt:lpstr>Accessibility Guidelines</vt:lpstr>
      <vt:lpstr>Accessibility Regulations</vt:lpstr>
      <vt:lpstr>Why care?</vt:lpstr>
      <vt:lpstr>What can you do?</vt:lpstr>
      <vt:lpstr>Tools and Resources</vt:lpstr>
      <vt:lpstr>Thank You &amp; QA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Erissa Duvall</dc:creator>
  <cp:keywords/>
  <dc:description/>
  <cp:lastModifiedBy>Erissa Duvall</cp:lastModifiedBy>
  <cp:revision>5</cp:revision>
  <dcterms:created xsi:type="dcterms:W3CDTF">2025-01-15T03:55:15Z</dcterms:created>
  <dcterms:modified xsi:type="dcterms:W3CDTF">2025-07-23T18:56:28Z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