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77" r:id="rId16"/>
    <p:sldId id="271" r:id="rId17"/>
    <p:sldId id="272" r:id="rId18"/>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63" d="100"/>
          <a:sy n="63" d="100"/>
        </p:scale>
        <p:origin x="1411"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BEFAACEF-CC9A-483E-9B56-DECAFB57975A}" type="datetimeFigureOut">
              <a:rPr lang="en-US" smtClean="0"/>
              <a:t>10/19/2023</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Web Accessibility Evaluation Extensions, API, and web app - https://wave.webaim.org/</a:t>
            </a:r>
          </a:p>
          <a:p>
            <a:pPr marL="176611" indent="-176611">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defTabSz="941923">
              <a:buFont typeface="Arial" panose="020B0604020202020204" pitchFamily="34" charset="0"/>
              <a:buChar char="•"/>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3248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50990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47572" lvl="1" indent="-176611">
              <a:buFont typeface="Arial" panose="020B0604020202020204" pitchFamily="34" charset="0"/>
              <a:buChar char="•"/>
            </a:pPr>
            <a:r>
              <a:rPr lang="en-US" dirty="0"/>
              <a:t>Firefox has similar options, but they are separated out into individual scanners, rather than under one option.</a:t>
            </a:r>
          </a:p>
          <a:p>
            <a:pPr marL="176611" indent="-176611">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6611" indent="-176611">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10/19/2023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10/19/2023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10/19/2023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10/19/2023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10/19/2023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microsoft.com/en-us/accessibility" TargetMode="External"/><Relationship Id="rId3" Type="http://schemas.openxmlformats.org/officeDocument/2006/relationships/hyperlink" Target="https://www.bbc.co.uk/accessibility" TargetMode="External"/><Relationship Id="rId7" Type="http://schemas.openxmlformats.org/officeDocument/2006/relationships/hyperlink" Target="https://dequeuniversity.com/screenreaders/narrator-keyboard-shortcuts" TargetMode="External"/><Relationship Id="rId12" Type="http://schemas.openxmlformats.org/officeDocument/2006/relationships/hyperlink" Target="https://corgidev.com/a11y.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equeuniversity.com/screenreaders/nvda-keyboard-shortcuts" TargetMode="External"/><Relationship Id="rId11" Type="http://schemas.openxmlformats.org/officeDocument/2006/relationships/hyperlink" Target="https://www.ssa.gov/accessibility/andi/help/install.html" TargetMode="External"/><Relationship Id="rId5" Type="http://schemas.openxmlformats.org/officeDocument/2006/relationships/hyperlink" Target="https://www.nvaccess.org/" TargetMode="External"/><Relationship Id="rId10" Type="http://schemas.openxmlformats.org/officeDocument/2006/relationships/hyperlink" Target="https://docs.microsoft.com/en-us/learn/paths/accessibility-fundamentals/" TargetMode="External"/><Relationship Id="rId4" Type="http://schemas.openxmlformats.org/officeDocument/2006/relationships/hyperlink" Target="https://accessibilityinsights.io/" TargetMode="External"/><Relationship Id="rId9" Type="http://schemas.openxmlformats.org/officeDocument/2006/relationships/hyperlink" Target="https://twitter.com/MSFTEnabl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3"/>
              </a:rPr>
              <a:t>BBC Accessibility Help </a:t>
            </a:r>
            <a:r>
              <a:rPr lang="en-US" sz="1600" dirty="0"/>
              <a:t>- d</a:t>
            </a:r>
            <a:endParaRPr lang="en-US" sz="1600" dirty="0">
              <a:hlinkClick r:id="rId4">
                <a:extLst>
                  <a:ext uri="{A12FA001-AC4F-418D-AE19-62706E023703}">
                    <ahyp:hlinkClr xmlns:ahyp="http://schemas.microsoft.com/office/drawing/2018/hyperlinkcolor" val="tx"/>
                  </a:ext>
                </a:extLst>
              </a:hlinkClick>
            </a:endParaRP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2">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pPr marL="0" indent="0">
              <a:buNone/>
            </a:pPr>
            <a:r>
              <a:rPr lang="en-US" dirty="0"/>
              <a:t>By creating an experience where people can all access the same information and services, we help people:</a:t>
            </a:r>
          </a:p>
          <a:p>
            <a:r>
              <a:rPr lang="en-US" dirty="0"/>
              <a:t>make more informed choices for themselves and their communities</a:t>
            </a:r>
          </a:p>
          <a:p>
            <a:r>
              <a:rPr lang="en-US" dirty="0"/>
              <a:t>Feel more welcome (employee/customer retention)</a:t>
            </a:r>
          </a:p>
          <a:p>
            <a:r>
              <a:rPr lang="en-US" dirty="0"/>
              <a:t>Encourage diversity in our communities and workplaces</a:t>
            </a:r>
          </a:p>
          <a:p>
            <a:r>
              <a:rPr lang="en-US" dirty="0"/>
              <a:t>Be more innovative</a:t>
            </a:r>
          </a:p>
          <a:p>
            <a:r>
              <a:rPr lang="en-US" dirty="0"/>
              <a:t>Don’t miss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fontScale="62500" lnSpcReduction="20000"/>
          </a:bodyPr>
          <a:lstStyle/>
          <a:p>
            <a:r>
              <a:rPr lang="en-US" b="1" dirty="0"/>
              <a:t>Guidelines</a:t>
            </a:r>
          </a:p>
          <a:p>
            <a:pPr lvl="1"/>
            <a:r>
              <a:rPr lang="en-US" sz="2100" dirty="0"/>
              <a:t>Web Content Accessibility Guidelines (WCAG)</a:t>
            </a:r>
          </a:p>
          <a:p>
            <a:pPr lvl="1"/>
            <a:r>
              <a:rPr lang="en-US" sz="2100" dirty="0"/>
              <a:t>Authoring Tools Accessibility Guidelines (ATAG)</a:t>
            </a:r>
          </a:p>
          <a:p>
            <a:pPr lvl="1"/>
            <a:r>
              <a:rPr lang="en-US" sz="2100" dirty="0"/>
              <a:t>User Agent Accessibility Guidelines (UAAG)</a:t>
            </a:r>
          </a:p>
          <a:p>
            <a:pPr lvl="1"/>
            <a:r>
              <a:rPr lang="en-US" sz="2100" dirty="0"/>
              <a:t>Accessible Rich Internet Applications (ARIA)</a:t>
            </a:r>
          </a:p>
          <a:p>
            <a:pPr lvl="1"/>
            <a:r>
              <a:rPr lang="en-US" sz="2100" dirty="0"/>
              <a:t>ISO/IEC Guide 71: Guide for addressing accessibility in standards</a:t>
            </a:r>
          </a:p>
          <a:p>
            <a:pPr lvl="1"/>
            <a:r>
              <a:rPr lang="en-US" sz="2100" dirty="0"/>
              <a:t>ISO/TR 22411: Ergonomics data for use in the application of ISO/IEC Guide 71:2014</a:t>
            </a:r>
          </a:p>
          <a:p>
            <a:pPr lvl="1"/>
            <a:r>
              <a:rPr lang="en-US" sz="2100" dirty="0"/>
              <a:t>ISO 30071-1: Digital accessibility standard</a:t>
            </a:r>
          </a:p>
          <a:p>
            <a:pPr lvl="1"/>
            <a:r>
              <a:rPr lang="en-US" sz="2100" dirty="0"/>
              <a:t>ISO 21542: Building construction — Accessibility and usability of the built environment</a:t>
            </a:r>
          </a:p>
          <a:p>
            <a:pPr lvl="1"/>
            <a:r>
              <a:rPr lang="en-US" sz="2100" dirty="0"/>
              <a:t>Accessible Electronic Documents Community of Practice (AED COP)</a:t>
            </a:r>
          </a:p>
          <a:p>
            <a:pPr lvl="1"/>
            <a:endParaRPr lang="en-US" sz="2100" b="1" dirty="0"/>
          </a:p>
          <a:p>
            <a:r>
              <a:rPr lang="en-US" sz="2100" b="1" dirty="0"/>
              <a:t>Regulations</a:t>
            </a:r>
          </a:p>
          <a:p>
            <a:pPr lvl="1"/>
            <a:r>
              <a:rPr lang="en-US" sz="2100" dirty="0"/>
              <a:t>Equality Act of 2010 (UK)</a:t>
            </a:r>
          </a:p>
          <a:p>
            <a:pPr lvl="1"/>
            <a:r>
              <a:rPr lang="en-US" sz="2100" dirty="0"/>
              <a:t>Web and Mobile Accessibility Directive (EU)</a:t>
            </a:r>
          </a:p>
          <a:p>
            <a:pPr lvl="1"/>
            <a:r>
              <a:rPr lang="en-US" sz="2100" dirty="0"/>
              <a:t>Accessibility for Ontarians Act (AODA) (Canada)</a:t>
            </a:r>
          </a:p>
          <a:p>
            <a:pPr lvl="1"/>
            <a:r>
              <a:rPr lang="en-US" sz="2100" dirty="0"/>
              <a:t>Section 508 of the Rehabilitation </a:t>
            </a:r>
            <a:r>
              <a:rPr lang="en-US" sz="2100"/>
              <a:t>Act of 1973 (USA)</a:t>
            </a:r>
          </a:p>
          <a:p>
            <a:pPr lvl="1"/>
            <a:r>
              <a:rPr lang="en-US" sz="2100" dirty="0"/>
              <a:t>Section 255 of the Communications Act (USA)</a:t>
            </a:r>
          </a:p>
          <a:p>
            <a:pPr lvl="1"/>
            <a:r>
              <a:rPr lang="en-US" sz="2100" dirty="0"/>
              <a:t>Americans with Disabilities Act (ADA) (USA)</a:t>
            </a:r>
          </a:p>
          <a:p>
            <a:pPr lvl="1"/>
            <a:r>
              <a:rPr lang="en-US" sz="2100" dirty="0"/>
              <a:t>Learn more at: </a:t>
            </a:r>
            <a:r>
              <a:rPr lang="en-US" sz="2100"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sz="2100" dirty="0">
              <a:solidFill>
                <a:schemeClr val="accent6">
                  <a:lumMod val="60000"/>
                  <a:lumOff val="40000"/>
                </a:schemeClr>
              </a:solidFill>
            </a:endParaRPr>
          </a:p>
          <a:p>
            <a:r>
              <a:rPr lang="en-US" b="1" dirty="0"/>
              <a:t>Experience</a:t>
            </a:r>
          </a:p>
          <a:p>
            <a:r>
              <a:rPr lang="en-US" b="1" dirty="0"/>
              <a:t>User Feedback</a:t>
            </a:r>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Shift left</a:t>
            </a:r>
          </a:p>
          <a:p>
            <a:r>
              <a:rPr lang="en-US" sz="1800" dirty="0"/>
              <a:t>Manual and Automated</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16227</TotalTime>
  <Words>1289</Words>
  <Application>Microsoft Office PowerPoint</Application>
  <PresentationFormat>Widescreen</PresentationFormat>
  <Paragraphs>136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64</cp:revision>
  <cp:lastPrinted>2023-09-04T17:18:57Z</cp:lastPrinted>
  <dcterms:created xsi:type="dcterms:W3CDTF">2020-07-15T00:49:10Z</dcterms:created>
  <dcterms:modified xsi:type="dcterms:W3CDTF">2023-10-19T16:56:00Z</dcterms:modified>
</cp:coreProperties>
</file>