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1"/>
  </p:notesMasterIdLst>
  <p:sldIdLst>
    <p:sldId id="256" r:id="rId2"/>
    <p:sldId id="263" r:id="rId3"/>
    <p:sldId id="266" r:id="rId4"/>
    <p:sldId id="269" r:id="rId5"/>
    <p:sldId id="273" r:id="rId6"/>
    <p:sldId id="270" r:id="rId7"/>
    <p:sldId id="279" r:id="rId8"/>
    <p:sldId id="275" r:id="rId9"/>
    <p:sldId id="282" r:id="rId10"/>
    <p:sldId id="278" r:id="rId11"/>
    <p:sldId id="274" r:id="rId12"/>
    <p:sldId id="280" r:id="rId13"/>
    <p:sldId id="281" r:id="rId14"/>
    <p:sldId id="276" r:id="rId15"/>
    <p:sldId id="283" r:id="rId16"/>
    <p:sldId id="284" r:id="rId17"/>
    <p:sldId id="277" r:id="rId18"/>
    <p:sldId id="271" r:id="rId19"/>
    <p:sldId id="272" r:id="rId20"/>
  </p:sldIdLst>
  <p:sldSz cx="12192000" cy="6858000"/>
  <p:notesSz cx="7099300" cy="9385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5860" autoAdjust="0"/>
  </p:normalViewPr>
  <p:slideViewPr>
    <p:cSldViewPr snapToGrid="0">
      <p:cViewPr varScale="1">
        <p:scale>
          <a:sx n="63" d="100"/>
          <a:sy n="63" d="100"/>
        </p:scale>
        <p:origin x="1411" y="48"/>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EBD8C222-A5D6-4DCC-8C15-D059A7625C93}">
      <dgm:prSet/>
      <dgm:spPr>
        <a:solidFill>
          <a:schemeClr val="accent1">
            <a:lumMod val="50000"/>
          </a:schemeClr>
        </a:solidFill>
      </dgm:spPr>
      <dgm:t>
        <a:bodyPr/>
        <a:lstStyle/>
        <a:p>
          <a:r>
            <a:rPr lang="en-US" b="1" dirty="0"/>
            <a:t>Assistive Technology</a:t>
          </a:r>
        </a:p>
      </dgm:t>
    </dgm:pt>
    <dgm:pt modelId="{E1A0108E-0817-48E8-983E-D900206C9739}" type="parTrans" cxnId="{161D5D94-C5FF-4943-BCC1-158BA444B5CD}">
      <dgm:prSet/>
      <dgm:spPr/>
    </dgm:pt>
    <dgm:pt modelId="{6210841F-ACC9-40F9-A276-D8F0F9663678}" type="sibTrans" cxnId="{161D5D94-C5FF-4943-BCC1-158BA444B5CD}">
      <dgm:prSet/>
      <dgm:spPr/>
    </dgm:pt>
    <dgm:pt modelId="{D410D072-BF02-495D-956A-2A1259896E1F}">
      <dgm:prSet/>
      <dgm:spPr>
        <a:solidFill>
          <a:schemeClr val="accent1">
            <a:lumMod val="50000"/>
          </a:schemeClr>
        </a:solidFill>
      </dgm:spPr>
      <dgm:t>
        <a:bodyPr/>
        <a:lstStyle/>
        <a:p>
          <a:r>
            <a:rPr lang="en-US" b="1" dirty="0"/>
            <a:t>A11y</a:t>
          </a:r>
        </a:p>
      </dgm:t>
    </dgm:pt>
    <dgm:pt modelId="{1C8434EA-237A-493E-8ED5-AC29112A5E29}" type="parTrans" cxnId="{20A0FE17-6FE7-4D2A-8832-DC1626CA791E}">
      <dgm:prSet/>
      <dgm:spPr/>
    </dgm:pt>
    <dgm:pt modelId="{8A1D7846-BC81-434B-8D12-4B4E536B0EFC}" type="sibTrans" cxnId="{20A0FE17-6FE7-4D2A-8832-DC1626CA791E}">
      <dgm:prSet/>
      <dgm:spPr/>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4">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4">
        <dgm:presLayoutVars>
          <dgm:chMax val="0"/>
          <dgm:bulletEnabled val="1"/>
        </dgm:presLayoutVars>
      </dgm:prSet>
      <dgm:spPr/>
    </dgm:pt>
    <dgm:pt modelId="{8C8C02FF-CD74-4F81-B058-80CA100381AE}" type="pres">
      <dgm:prSet presAssocID="{51716F28-F5E8-46B4-986F-D770CD714D65}" presName="spacer" presStyleCnt="0"/>
      <dgm:spPr/>
    </dgm:pt>
    <dgm:pt modelId="{BFFE1686-2C08-410B-9B46-1898A88DB390}" type="pres">
      <dgm:prSet presAssocID="{EBD8C222-A5D6-4DCC-8C15-D059A7625C93}" presName="parentText" presStyleLbl="node1" presStyleIdx="2" presStyleCnt="4">
        <dgm:presLayoutVars>
          <dgm:chMax val="0"/>
          <dgm:bulletEnabled val="1"/>
        </dgm:presLayoutVars>
      </dgm:prSet>
      <dgm:spPr/>
    </dgm:pt>
    <dgm:pt modelId="{F07198EB-37DA-40DC-A221-81CC537FE6F3}" type="pres">
      <dgm:prSet presAssocID="{6210841F-ACC9-40F9-A276-D8F0F9663678}" presName="spacer" presStyleCnt="0"/>
      <dgm:spPr/>
    </dgm:pt>
    <dgm:pt modelId="{C623A353-DD57-4321-9F24-41C74C135D35}" type="pres">
      <dgm:prSet presAssocID="{D410D072-BF02-495D-956A-2A1259896E1F}" presName="parentText" presStyleLbl="node1" presStyleIdx="3" presStyleCnt="4">
        <dgm:presLayoutVars>
          <dgm:chMax val="0"/>
          <dgm:bulletEnabled val="1"/>
        </dgm:presLayoutVars>
      </dgm:prSet>
      <dgm:spPr/>
    </dgm:pt>
  </dgm:ptLst>
  <dgm:cxnLst>
    <dgm:cxn modelId="{20A0FE17-6FE7-4D2A-8832-DC1626CA791E}" srcId="{6F4D5E34-9650-4044-9B1F-DE1F8F532AB2}" destId="{D410D072-BF02-495D-956A-2A1259896E1F}" srcOrd="3" destOrd="0" parTransId="{1C8434EA-237A-493E-8ED5-AC29112A5E29}" sibTransId="{8A1D7846-BC81-434B-8D12-4B4E536B0EFC}"/>
    <dgm:cxn modelId="{5761E447-6517-4272-9AAF-535B2394440D}" type="presOf" srcId="{6F4D5E34-9650-4044-9B1F-DE1F8F532AB2}" destId="{511B63DA-5090-4298-95ED-4E5112359373}" srcOrd="0" destOrd="0" presId="urn:microsoft.com/office/officeart/2005/8/layout/vList2"/>
    <dgm:cxn modelId="{108CC16D-245A-44AF-94C0-BDE0C056EC35}" type="presOf" srcId="{EBD8C222-A5D6-4DCC-8C15-D059A7625C93}" destId="{BFFE1686-2C08-410B-9B46-1898A88DB390}"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161D5D94-C5FF-4943-BCC1-158BA444B5CD}" srcId="{6F4D5E34-9650-4044-9B1F-DE1F8F532AB2}" destId="{EBD8C222-A5D6-4DCC-8C15-D059A7625C93}" srcOrd="2" destOrd="0" parTransId="{E1A0108E-0817-48E8-983E-D900206C9739}" sibTransId="{6210841F-ACC9-40F9-A276-D8F0F9663678}"/>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047201F4-0902-480E-A8EE-D74D0CD2042B}" type="presOf" srcId="{D410D072-BF02-495D-956A-2A1259896E1F}" destId="{C623A353-DD57-4321-9F24-41C74C135D35}"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 modelId="{55000FC3-3018-44FF-8DB4-91253AD04D17}" type="presParOf" srcId="{511B63DA-5090-4298-95ED-4E5112359373}" destId="{8C8C02FF-CD74-4F81-B058-80CA100381AE}" srcOrd="3" destOrd="0" presId="urn:microsoft.com/office/officeart/2005/8/layout/vList2"/>
    <dgm:cxn modelId="{19A978BB-C0F1-436C-9986-94178A559622}" type="presParOf" srcId="{511B63DA-5090-4298-95ED-4E5112359373}" destId="{BFFE1686-2C08-410B-9B46-1898A88DB390}" srcOrd="4" destOrd="0" presId="urn:microsoft.com/office/officeart/2005/8/layout/vList2"/>
    <dgm:cxn modelId="{8997F214-9CA5-4177-ADE7-807AB526ABB8}" type="presParOf" srcId="{511B63DA-5090-4298-95ED-4E5112359373}" destId="{F07198EB-37DA-40DC-A221-81CC537FE6F3}" srcOrd="5" destOrd="0" presId="urn:microsoft.com/office/officeart/2005/8/layout/vList2"/>
    <dgm:cxn modelId="{8A75E50C-5ED1-4511-8352-BFEDC3558A64}" type="presParOf" srcId="{511B63DA-5090-4298-95ED-4E5112359373}" destId="{C623A353-DD57-4321-9F24-41C74C135D3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b="1"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b="1"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custT="1"/>
      <dgm:spPr/>
      <dgm:t>
        <a:bodyPr/>
        <a:lstStyle/>
        <a:p>
          <a:r>
            <a:rPr lang="en-US" sz="2400" dirty="0"/>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custT="1"/>
      <dgm:spPr/>
      <dgm:t>
        <a:bodyPr/>
        <a:lstStyle/>
        <a:p>
          <a:r>
            <a:rPr lang="en-US" sz="2400"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custT="1"/>
      <dgm:spPr/>
      <dgm:t>
        <a:bodyPr/>
        <a:lstStyle/>
        <a:p>
          <a:r>
            <a:rPr lang="en-US" sz="2400" dirty="0"/>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b="1"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custT="1"/>
      <dgm:spPr/>
      <dgm:t>
        <a:bodyPr/>
        <a:lstStyle/>
        <a:p>
          <a:r>
            <a:rPr lang="en-US" sz="2400" dirty="0"/>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custT="1"/>
      <dgm:spPr/>
      <dgm:t>
        <a:bodyPr/>
        <a:lstStyle/>
        <a:p>
          <a:r>
            <a:rPr lang="en-US" sz="2400" dirty="0"/>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custT="1"/>
      <dgm:spPr/>
      <dgm:t>
        <a:bodyPr/>
        <a:lstStyle/>
        <a:p>
          <a:r>
            <a:rPr lang="en-US" sz="2400"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custT="1"/>
      <dgm:spPr/>
      <dgm:t>
        <a:bodyPr/>
        <a:lstStyle/>
        <a:p>
          <a:r>
            <a:rPr lang="en-US" sz="2400" dirty="0"/>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custT="1"/>
      <dgm:spPr/>
      <dgm:t>
        <a:bodyPr/>
        <a:lstStyle/>
        <a:p>
          <a:r>
            <a:rPr lang="en-US" sz="2400" dirty="0"/>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custT="1"/>
      <dgm:spPr/>
      <dgm:t>
        <a:bodyPr/>
        <a:lstStyle/>
        <a:p>
          <a:r>
            <a:rPr lang="en-US" sz="2400" dirty="0"/>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2504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Accessibility</a:t>
          </a:r>
          <a:endParaRPr lang="en-US" sz="3800" kern="1200" dirty="0"/>
        </a:p>
      </dsp:txBody>
      <dsp:txXfrm>
        <a:off x="44492" y="69534"/>
        <a:ext cx="7285483" cy="822446"/>
      </dsp:txXfrm>
    </dsp:sp>
    <dsp:sp modelId="{5F5B2010-9F7C-4F85-BA19-0E749BF12EAC}">
      <dsp:nvSpPr>
        <dsp:cNvPr id="0" name=""/>
        <dsp:cNvSpPr/>
      </dsp:nvSpPr>
      <dsp:spPr>
        <a:xfrm>
          <a:off x="0" y="104591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Disability</a:t>
          </a:r>
          <a:endParaRPr lang="en-US" sz="3800" kern="1200" dirty="0"/>
        </a:p>
      </dsp:txBody>
      <dsp:txXfrm>
        <a:off x="44492" y="1090404"/>
        <a:ext cx="7285483" cy="822446"/>
      </dsp:txXfrm>
    </dsp:sp>
    <dsp:sp modelId="{BFFE1686-2C08-410B-9B46-1898A88DB390}">
      <dsp:nvSpPr>
        <dsp:cNvPr id="0" name=""/>
        <dsp:cNvSpPr/>
      </dsp:nvSpPr>
      <dsp:spPr>
        <a:xfrm>
          <a:off x="0" y="206678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Assistive Technology</a:t>
          </a:r>
        </a:p>
      </dsp:txBody>
      <dsp:txXfrm>
        <a:off x="44492" y="2111274"/>
        <a:ext cx="7285483" cy="822446"/>
      </dsp:txXfrm>
    </dsp:sp>
    <dsp:sp modelId="{C623A353-DD57-4321-9F24-41C74C135D35}">
      <dsp:nvSpPr>
        <dsp:cNvPr id="0" name=""/>
        <dsp:cNvSpPr/>
      </dsp:nvSpPr>
      <dsp:spPr>
        <a:xfrm>
          <a:off x="0" y="308765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A11y</a:t>
          </a:r>
        </a:p>
      </dsp:txBody>
      <dsp:txXfrm>
        <a:off x="44492" y="3132144"/>
        <a:ext cx="7285483" cy="822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0"/>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Types</a:t>
          </a:r>
        </a:p>
      </dsp:txBody>
      <dsp:txXfrm>
        <a:off x="5592" y="0"/>
        <a:ext cx="3531141" cy="1059342"/>
      </dsp:txXfrm>
    </dsp:sp>
    <dsp:sp modelId="{D2592ABE-6E58-480A-93E4-69F1BDB55EE8}">
      <dsp:nvSpPr>
        <dsp:cNvPr id="0" name=""/>
        <dsp:cNvSpPr/>
      </dsp:nvSpPr>
      <dsp:spPr>
        <a:xfrm>
          <a:off x="5592" y="1059342"/>
          <a:ext cx="3531141" cy="22807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Hearing</a:t>
          </a:r>
        </a:p>
        <a:p>
          <a:pPr marL="0" lvl="0" indent="0" algn="l" defTabSz="1066800">
            <a:lnSpc>
              <a:spcPct val="90000"/>
            </a:lnSpc>
            <a:spcBef>
              <a:spcPct val="0"/>
            </a:spcBef>
            <a:spcAft>
              <a:spcPct val="35000"/>
            </a:spcAft>
            <a:buNone/>
          </a:pPr>
          <a:r>
            <a:rPr lang="en-US" sz="2400" kern="1200" dirty="0"/>
            <a:t>Vision</a:t>
          </a:r>
        </a:p>
        <a:p>
          <a:pPr marL="0" lvl="0" indent="0" algn="l" defTabSz="1066800">
            <a:lnSpc>
              <a:spcPct val="90000"/>
            </a:lnSpc>
            <a:spcBef>
              <a:spcPct val="0"/>
            </a:spcBef>
            <a:spcAft>
              <a:spcPct val="35000"/>
            </a:spcAft>
            <a:buNone/>
          </a:pPr>
          <a:r>
            <a:rPr lang="en-US" sz="2400" kern="1200" dirty="0"/>
            <a:t>Mobility</a:t>
          </a:r>
        </a:p>
        <a:p>
          <a:pPr marL="0" lvl="0" indent="0" algn="l" defTabSz="1066800">
            <a:lnSpc>
              <a:spcPct val="90000"/>
            </a:lnSpc>
            <a:spcBef>
              <a:spcPct val="0"/>
            </a:spcBef>
            <a:spcAft>
              <a:spcPct val="35000"/>
            </a:spcAft>
            <a:buNone/>
          </a:pPr>
          <a:r>
            <a:rPr lang="en-US" sz="2400" kern="1200" dirty="0"/>
            <a:t>Comprehension</a:t>
          </a:r>
        </a:p>
      </dsp:txBody>
      <dsp:txXfrm>
        <a:off x="5592" y="1059342"/>
        <a:ext cx="3531141" cy="2280757"/>
      </dsp:txXfrm>
    </dsp:sp>
    <dsp:sp modelId="{4509828A-1885-4608-9CA4-0F861650D937}">
      <dsp:nvSpPr>
        <dsp:cNvPr id="0" name=""/>
        <dsp:cNvSpPr/>
      </dsp:nvSpPr>
      <dsp:spPr>
        <a:xfrm>
          <a:off x="3644629" y="0"/>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Time</a:t>
          </a:r>
        </a:p>
      </dsp:txBody>
      <dsp:txXfrm>
        <a:off x="3644629" y="0"/>
        <a:ext cx="3531141" cy="1059342"/>
      </dsp:txXfrm>
    </dsp:sp>
    <dsp:sp modelId="{648DEA30-FD1E-41FB-8038-69D10A49B4A0}">
      <dsp:nvSpPr>
        <dsp:cNvPr id="0" name=""/>
        <dsp:cNvSpPr/>
      </dsp:nvSpPr>
      <dsp:spPr>
        <a:xfrm>
          <a:off x="3644629" y="1059342"/>
          <a:ext cx="3531141" cy="228075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Temporary</a:t>
          </a:r>
        </a:p>
        <a:p>
          <a:pPr marL="0" lvl="0" indent="0" algn="l" defTabSz="1066800">
            <a:lnSpc>
              <a:spcPct val="90000"/>
            </a:lnSpc>
            <a:spcBef>
              <a:spcPct val="0"/>
            </a:spcBef>
            <a:spcAft>
              <a:spcPct val="35000"/>
            </a:spcAft>
            <a:buNone/>
          </a:pPr>
          <a:r>
            <a:rPr lang="en-US" sz="2400" kern="1200" dirty="0"/>
            <a:t>Situational</a:t>
          </a:r>
        </a:p>
        <a:p>
          <a:pPr marL="0" lvl="0" indent="0" algn="l" defTabSz="1066800">
            <a:lnSpc>
              <a:spcPct val="90000"/>
            </a:lnSpc>
            <a:spcBef>
              <a:spcPct val="0"/>
            </a:spcBef>
            <a:spcAft>
              <a:spcPct val="35000"/>
            </a:spcAft>
            <a:buNone/>
          </a:pPr>
          <a:r>
            <a:rPr lang="en-US" sz="2400" kern="1200" dirty="0"/>
            <a:t>Permanent</a:t>
          </a:r>
        </a:p>
      </dsp:txBody>
      <dsp:txXfrm>
        <a:off x="3644629" y="1059342"/>
        <a:ext cx="3531141" cy="2280757"/>
      </dsp:txXfrm>
    </dsp:sp>
    <dsp:sp modelId="{FC53DE69-2466-43F5-A0D3-415A85444237}">
      <dsp:nvSpPr>
        <dsp:cNvPr id="0" name=""/>
        <dsp:cNvSpPr/>
      </dsp:nvSpPr>
      <dsp:spPr>
        <a:xfrm>
          <a:off x="7283665" y="0"/>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Visibility</a:t>
          </a:r>
        </a:p>
      </dsp:txBody>
      <dsp:txXfrm>
        <a:off x="7283665" y="0"/>
        <a:ext cx="3531141" cy="1059342"/>
      </dsp:txXfrm>
    </dsp:sp>
    <dsp:sp modelId="{D9714EA7-9733-403B-8E53-77B3469D570B}">
      <dsp:nvSpPr>
        <dsp:cNvPr id="0" name=""/>
        <dsp:cNvSpPr/>
      </dsp:nvSpPr>
      <dsp:spPr>
        <a:xfrm>
          <a:off x="7283665" y="1059342"/>
          <a:ext cx="3531141" cy="228075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Visible</a:t>
          </a:r>
        </a:p>
        <a:p>
          <a:pPr marL="0" lvl="0" indent="0" algn="l" defTabSz="1066800">
            <a:lnSpc>
              <a:spcPct val="90000"/>
            </a:lnSpc>
            <a:spcBef>
              <a:spcPct val="0"/>
            </a:spcBef>
            <a:spcAft>
              <a:spcPct val="35000"/>
            </a:spcAft>
            <a:buNone/>
          </a:pPr>
          <a:r>
            <a:rPr lang="en-US" sz="2400" kern="1200" dirty="0"/>
            <a:t>Invisible</a:t>
          </a:r>
        </a:p>
      </dsp:txBody>
      <dsp:txXfrm>
        <a:off x="7283665" y="1059342"/>
        <a:ext cx="3531141" cy="22807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a:p>
        </p:txBody>
      </p:sp>
      <p:sp>
        <p:nvSpPr>
          <p:cNvPr id="3" name="Date Placeholder 2"/>
          <p:cNvSpPr>
            <a:spLocks noGrp="1"/>
          </p:cNvSpPr>
          <p:nvPr>
            <p:ph type="dt" idx="1"/>
          </p:nvPr>
        </p:nvSpPr>
        <p:spPr>
          <a:xfrm>
            <a:off x="4021294" y="0"/>
            <a:ext cx="3076363" cy="470895"/>
          </a:xfrm>
          <a:prstGeom prst="rect">
            <a:avLst/>
          </a:prstGeom>
        </p:spPr>
        <p:txBody>
          <a:bodyPr vert="horz" lIns="94192" tIns="47096" rIns="94192" bIns="47096" rtlCol="0"/>
          <a:lstStyle>
            <a:lvl1pPr algn="r">
              <a:defRPr sz="1200"/>
            </a:lvl1pPr>
          </a:lstStyle>
          <a:p>
            <a:fld id="{BEFAACEF-CC9A-483E-9B56-DECAFB57975A}" type="datetimeFigureOut">
              <a:rPr lang="en-US" smtClean="0"/>
              <a:t>11/7/2023</a:t>
            </a:fld>
            <a:endParaRPr lang="en-US"/>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4192" tIns="47096" rIns="94192" bIns="47096" rtlCol="0" anchor="ctr"/>
          <a:lstStyle/>
          <a:p>
            <a:endParaRPr lang="en-US"/>
          </a:p>
        </p:txBody>
      </p:sp>
      <p:sp>
        <p:nvSpPr>
          <p:cNvPr id="5" name="Notes Placeholder 4"/>
          <p:cNvSpPr>
            <a:spLocks noGrp="1"/>
          </p:cNvSpPr>
          <p:nvPr>
            <p:ph type="body" sz="quarter" idx="3"/>
          </p:nvPr>
        </p:nvSpPr>
        <p:spPr>
          <a:xfrm>
            <a:off x="709930" y="4516676"/>
            <a:ext cx="5679440" cy="3695462"/>
          </a:xfrm>
          <a:prstGeom prst="rect">
            <a:avLst/>
          </a:prstGeom>
        </p:spPr>
        <p:txBody>
          <a:bodyPr vert="horz" lIns="94192" tIns="47096" rIns="94192" bIns="470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a:p>
        </p:txBody>
      </p:sp>
      <p:sp>
        <p:nvSpPr>
          <p:cNvPr id="7" name="Slide Number Placeholder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a:t>
            </a:fld>
            <a:endParaRPr lang="en-US"/>
          </a:p>
        </p:txBody>
      </p:sp>
    </p:spTree>
    <p:extLst>
      <p:ext uri="{BB962C8B-B14F-4D97-AF65-F5344CB8AC3E}">
        <p14:creationId xmlns:p14="http://schemas.microsoft.com/office/powerpoint/2010/main" val="191189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Contrast Analyzer by </a:t>
            </a:r>
            <a:r>
              <a:rPr lang="en-US" dirty="0" err="1"/>
              <a:t>TPGi</a:t>
            </a:r>
            <a:r>
              <a:rPr lang="en-US" dirty="0"/>
              <a:t> - https://www.tpgi.com/color-contrast-checker/</a:t>
            </a:r>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2904637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Web Accessibility Evaluation Extensions, API, and web app - https://wave.webaim.org/</a:t>
            </a:r>
          </a:p>
          <a:p>
            <a:pPr marL="176611" indent="-176611">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6611" indent="-17661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defTabSz="941923">
              <a:buFont typeface="Arial" panose="020B0604020202020204" pitchFamily="34" charset="0"/>
              <a:buChar char="•"/>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708861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14</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30472898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39868310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17</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18</a:t>
            </a:fld>
            <a:endParaRPr lang="en-US"/>
          </a:p>
        </p:txBody>
      </p:sp>
    </p:spTree>
    <p:extLst>
      <p:ext uri="{BB962C8B-B14F-4D97-AF65-F5344CB8AC3E}">
        <p14:creationId xmlns:p14="http://schemas.microsoft.com/office/powerpoint/2010/main" val="19645825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19</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2</a:t>
            </a:fld>
            <a:endParaRPr lang="en-US"/>
          </a:p>
        </p:txBody>
      </p:sp>
    </p:spTree>
    <p:extLst>
      <p:ext uri="{BB962C8B-B14F-4D97-AF65-F5344CB8AC3E}">
        <p14:creationId xmlns:p14="http://schemas.microsoft.com/office/powerpoint/2010/main" val="32483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Adaptive/Assistive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p:txBody>
      </p:sp>
      <p:sp>
        <p:nvSpPr>
          <p:cNvPr id="4" name="Slide Number Placeholder 3"/>
          <p:cNvSpPr>
            <a:spLocks noGrp="1"/>
          </p:cNvSpPr>
          <p:nvPr>
            <p:ph type="sldNum" sz="quarter" idx="5"/>
          </p:nvPr>
        </p:nvSpPr>
        <p:spPr/>
        <p:txBody>
          <a:bodyPr/>
          <a:lstStyle/>
          <a:p>
            <a:fld id="{297094E8-3009-47D0-9423-EBC369D53B0E}" type="slidenum">
              <a:rPr lang="en-US" smtClean="0"/>
              <a:t>3</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4</a:t>
            </a:fld>
            <a:endParaRPr lang="en-US"/>
          </a:p>
        </p:txBody>
      </p:sp>
    </p:spTree>
    <p:extLst>
      <p:ext uri="{BB962C8B-B14F-4D97-AF65-F5344CB8AC3E}">
        <p14:creationId xmlns:p14="http://schemas.microsoft.com/office/powerpoint/2010/main" val="250990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p>
        </p:txBody>
      </p:sp>
      <p:sp>
        <p:nvSpPr>
          <p:cNvPr id="4" name="Slide Number Placeholder 3"/>
          <p:cNvSpPr>
            <a:spLocks noGrp="1"/>
          </p:cNvSpPr>
          <p:nvPr>
            <p:ph type="sldNum" sz="quarter" idx="5"/>
          </p:nvPr>
        </p:nvSpPr>
        <p:spPr/>
        <p:txBody>
          <a:bodyPr/>
          <a:lstStyle/>
          <a:p>
            <a:fld id="{297094E8-3009-47D0-9423-EBC369D53B0E}" type="slidenum">
              <a:rPr lang="en-US" smtClean="0"/>
              <a:t>5</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47572" lvl="1" indent="-176611">
              <a:buFont typeface="Arial" panose="020B0604020202020204" pitchFamily="34" charset="0"/>
              <a:buChar char="•"/>
            </a:pPr>
            <a:r>
              <a:rPr lang="en-US" dirty="0"/>
              <a:t>Firefox has similar options, but they are separated out into individual scanners, rather than under one option.</a:t>
            </a:r>
          </a:p>
          <a:p>
            <a:pPr marL="176611" indent="-176611">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6611" indent="-17661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Microsoft and MacOS have a variety of built in accessibility options that help you zoom, have narration, use color filters and more to make a system more accessible based on your needs or test for accessibility in your content.</a:t>
            </a:r>
          </a:p>
          <a:p>
            <a:pPr marL="176611" indent="-176611">
              <a:buFont typeface="Arial" panose="020B0604020202020204" pitchFamily="34" charset="0"/>
              <a:buChar char="•"/>
            </a:pPr>
            <a:r>
              <a:rPr lang="en-US" dirty="0"/>
              <a:t>Additionally, there are keyboard shortcuts that help you turn accessibility features on/off quickly as needed.</a:t>
            </a:r>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4112669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049CC4-5A97-47DC-86B9-9927E3A2D5F5}" type="datetime1">
              <a:rPr lang="en-US" smtClean="0"/>
              <a:t>11/7/2023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11C66-9C87-4BA8-9534-5EF145E66FE7}" type="datetime1">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E480A1-3E8F-4FEB-9473-F28D5BA2CE2F}" type="datetime1">
              <a:rPr lang="en-US" smtClean="0"/>
              <a:t>11/7/2023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1941244-449B-4313-BB5D-CEC8D390AC83}" type="datetime1">
              <a:rPr lang="en-US" smtClean="0"/>
              <a:t>11/7/2023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AAB994-AF9D-407F-AC45-491F65672FB8}" type="datetime1">
              <a:rPr lang="en-US" smtClean="0"/>
              <a:t>11/7/2023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69CAA-71E9-4E32-8F4F-8B1877E6E416}" type="datetime1">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1F7796-6626-4944-B793-E85205E429DA}" type="datetime1">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BEE86-0E69-41D4-B130-484F9582CF68}" type="datetime1">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E2E543-8735-43A9-800E-D52D2E6A7570}" type="datetime1">
              <a:rPr lang="en-US" smtClean="0"/>
              <a:t>11/7/2023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62C0E-85F8-4032-A4AC-EAAA621EB697}" type="datetime1">
              <a:rPr lang="en-US" smtClean="0"/>
              <a:t>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4D2949-E030-4779-99B3-FAC018E20B72}" type="datetime1">
              <a:rPr lang="en-US" smtClean="0"/>
              <a:t>11/7/2023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F8BCC-FB76-4EC4-8AAF-4B5BA4B75FEF}" type="datetime1">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0B1E-0147-4747-AD07-17141088A4C3}" type="datetime1">
              <a:rPr lang="en-US" smtClean="0"/>
              <a:t>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DC7E5-9295-4EB3-8473-59EEBBFB2383}" type="datetime1">
              <a:rPr lang="en-US" smtClean="0"/>
              <a:t>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BDD53-BBE8-4710-8261-574287A899BD}" type="datetime1">
              <a:rPr lang="en-US" smtClean="0"/>
              <a:t>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84FA3-F6D9-4634-9C02-2941F1994736}" type="datetime1">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35DB0-0D5A-4AF5-B91D-F5AC233569C2}" type="datetime1">
              <a:rPr lang="en-US" smtClean="0"/>
              <a:t>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AFDDC1-071C-48BE-AEB0-C522838D21A3}" type="datetime1">
              <a:rPr lang="en-US" smtClean="0"/>
              <a:t>11/7/2023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 Id="rId9"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corgidev.com/a11y.html" TargetMode="External"/><Relationship Id="rId5" Type="http://schemas.openxmlformats.org/officeDocument/2006/relationships/hyperlink" Target="https://dequeuniversity.com/screenreaders/nvda-keyboard-shortcut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s://github.com/CorgiDev/A11y-Materials%20-%20Under%20Presentations/202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3113374" y="1840992"/>
            <a:ext cx="3079032" cy="4835740"/>
          </a:xfrm>
          <a:prstGeom prst="rect">
            <a:avLst/>
          </a:prstGeom>
        </p:spPr>
      </p:pic>
      <p:pic>
        <p:nvPicPr>
          <p:cNvPr id="5" name="Picture 4" descr="Color Contrast Analyzer screen showing an example of a color pair that pass all WCAG color contrast minimums.">
            <a:extLst>
              <a:ext uri="{FF2B5EF4-FFF2-40B4-BE49-F238E27FC236}">
                <a16:creationId xmlns:a16="http://schemas.microsoft.com/office/drawing/2014/main" id="{993DEDE8-704A-8B39-9467-F461C94FE283}"/>
              </a:ext>
            </a:extLst>
          </p:cNvPr>
          <p:cNvPicPr>
            <a:picLocks noChangeAspect="1"/>
          </p:cNvPicPr>
          <p:nvPr/>
        </p:nvPicPr>
        <p:blipFill>
          <a:blip r:embed="rId4"/>
          <a:stretch>
            <a:fillRect/>
          </a:stretch>
        </p:blipFill>
        <p:spPr>
          <a:xfrm>
            <a:off x="6804377" y="1840992"/>
            <a:ext cx="3200749" cy="4835740"/>
          </a:xfrm>
          <a:prstGeom prst="rect">
            <a:avLst/>
          </a:prstGeom>
        </p:spPr>
      </p:pic>
    </p:spTree>
    <p:extLst>
      <p:ext uri="{BB962C8B-B14F-4D97-AF65-F5344CB8AC3E}">
        <p14:creationId xmlns:p14="http://schemas.microsoft.com/office/powerpoint/2010/main" val="2935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685799" y="1874627"/>
            <a:ext cx="6202679" cy="4638736"/>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647997" y="1874626"/>
            <a:ext cx="3858204" cy="4638737"/>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2207622" y="2057400"/>
            <a:ext cx="8350649" cy="4502863"/>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a:t>Tools and resources</a:t>
            </a:r>
            <a:br>
              <a:rPr lang="en-US"/>
            </a:br>
            <a:r>
              <a:rPr lang="en-US" sz="1800"/>
              <a:t>Bookmarklets</a:t>
            </a:r>
            <a:endParaRPr lang="en-US" sz="1800" dirty="0"/>
          </a:p>
        </p:txBody>
      </p:sp>
      <p:sp>
        <p:nvSpPr>
          <p:cNvPr id="6" name="TextBox 5">
            <a:extLst>
              <a:ext uri="{FF2B5EF4-FFF2-40B4-BE49-F238E27FC236}">
                <a16:creationId xmlns:a16="http://schemas.microsoft.com/office/drawing/2014/main" id="{2E84A865-1719-50D2-090C-372A6B8E1E71}"/>
              </a:ext>
            </a:extLst>
          </p:cNvPr>
          <p:cNvSpPr txBox="1"/>
          <p:nvPr/>
        </p:nvSpPr>
        <p:spPr>
          <a:xfrm>
            <a:off x="140725" y="2057401"/>
            <a:ext cx="6498336" cy="3785652"/>
          </a:xfrm>
          <a:prstGeom prst="rect">
            <a:avLst/>
          </a:prstGeom>
          <a:noFill/>
        </p:spPr>
        <p:txBody>
          <a:bodyPr wrap="square">
            <a:spAutoFit/>
          </a:bodyPr>
          <a:lstStyle/>
          <a:p>
            <a:pPr marL="171450" indent="-171450">
              <a:buFont typeface="Arial" panose="020B0604020202020204" pitchFamily="34" charset="0"/>
              <a:buChar char="•"/>
            </a:pPr>
            <a:r>
              <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Find Landmarks on Web Page with A11Y Bookmarklet | HolisticA11Y</a:t>
            </a:r>
            <a:endPar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Forms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ARIA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Bookmarklets (dylanb.github.io)</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Accessibility Bookmarklets (accessibility-bookmarklets.org)</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ANDI - Accessibility Testing Tool - Install (ssa.gov)</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descr="Address and bookmark bar of a browser window with 2 bookmarklets labeled &quot;ANDI&quot; and &quot;Headings&quot; circled.">
            <a:extLst>
              <a:ext uri="{FF2B5EF4-FFF2-40B4-BE49-F238E27FC236}">
                <a16:creationId xmlns:a16="http://schemas.microsoft.com/office/drawing/2014/main" id="{689DDDB4-F053-177C-B063-932D92457B7B}"/>
              </a:ext>
            </a:extLst>
          </p:cNvPr>
          <p:cNvPicPr>
            <a:picLocks noChangeAspect="1"/>
          </p:cNvPicPr>
          <p:nvPr/>
        </p:nvPicPr>
        <p:blipFill>
          <a:blip r:embed="rId9"/>
          <a:stretch>
            <a:fillRect/>
          </a:stretch>
        </p:blipFill>
        <p:spPr>
          <a:xfrm>
            <a:off x="6001510" y="2688260"/>
            <a:ext cx="6049765" cy="1749627"/>
          </a:xfrm>
          <a:prstGeom prst="rect">
            <a:avLst/>
          </a:prstGeom>
        </p:spPr>
      </p:pic>
    </p:spTree>
    <p:extLst>
      <p:ext uri="{BB962C8B-B14F-4D97-AF65-F5344CB8AC3E}">
        <p14:creationId xmlns:p14="http://schemas.microsoft.com/office/powerpoint/2010/main" val="374072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pic>
        <p:nvPicPr>
          <p:cNvPr id="9" name="Picture 8" descr="A browser window with the ANDI tool open across the top of the page and currently set to its &quot;Focusable elements&quot; tools. As a result, the focusable elements identified by the tool on the page all have a dashed border box around them and the one that currently has focus has a thick, solid, dark pink border.">
            <a:extLst>
              <a:ext uri="{FF2B5EF4-FFF2-40B4-BE49-F238E27FC236}">
                <a16:creationId xmlns:a16="http://schemas.microsoft.com/office/drawing/2014/main" id="{E4FEF2AD-0F22-A41F-6215-68D5E47CCC90}"/>
              </a:ext>
            </a:extLst>
          </p:cNvPr>
          <p:cNvPicPr>
            <a:picLocks noChangeAspect="1"/>
          </p:cNvPicPr>
          <p:nvPr/>
        </p:nvPicPr>
        <p:blipFill>
          <a:blip r:embed="rId3"/>
          <a:stretch>
            <a:fillRect/>
          </a:stretch>
        </p:blipFill>
        <p:spPr>
          <a:xfrm>
            <a:off x="1706880" y="1923785"/>
            <a:ext cx="9168384" cy="4809563"/>
          </a:xfrm>
          <a:prstGeom prst="rect">
            <a:avLst/>
          </a:prstGeom>
        </p:spPr>
      </p:pic>
    </p:spTree>
    <p:extLst>
      <p:ext uri="{BB962C8B-B14F-4D97-AF65-F5344CB8AC3E}">
        <p14:creationId xmlns:p14="http://schemas.microsoft.com/office/powerpoint/2010/main" val="1375919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pic>
        <p:nvPicPr>
          <p:cNvPr id="4" name="Picture 3" descr="A browser window with the Headings bookmarklet toggled on and all headings identified by the app have a border around them that is labeled with the heading level they are recognized as.">
            <a:extLst>
              <a:ext uri="{FF2B5EF4-FFF2-40B4-BE49-F238E27FC236}">
                <a16:creationId xmlns:a16="http://schemas.microsoft.com/office/drawing/2014/main" id="{C931904F-65CB-9AB3-6A81-C5793657A397}"/>
              </a:ext>
            </a:extLst>
          </p:cNvPr>
          <p:cNvPicPr>
            <a:picLocks noChangeAspect="1"/>
          </p:cNvPicPr>
          <p:nvPr/>
        </p:nvPicPr>
        <p:blipFill>
          <a:blip r:embed="rId3"/>
          <a:stretch>
            <a:fillRect/>
          </a:stretch>
        </p:blipFill>
        <p:spPr>
          <a:xfrm>
            <a:off x="1438656" y="2057401"/>
            <a:ext cx="9638275" cy="4506786"/>
          </a:xfrm>
          <a:prstGeom prst="rect">
            <a:avLst/>
          </a:prstGeom>
        </p:spPr>
      </p:pic>
    </p:spTree>
    <p:extLst>
      <p:ext uri="{BB962C8B-B14F-4D97-AF65-F5344CB8AC3E}">
        <p14:creationId xmlns:p14="http://schemas.microsoft.com/office/powerpoint/2010/main" val="32736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sitting on top of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2" y="2057401"/>
            <a:ext cx="5930502" cy="4465319"/>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NVDA</a:t>
            </a:r>
            <a:r>
              <a:rPr lang="en-US" sz="1600" dirty="0"/>
              <a:t> – free, open-sourced screen reader</a:t>
            </a:r>
          </a:p>
          <a:p>
            <a:pPr lvl="1"/>
            <a:r>
              <a:rPr lang="en-US" sz="1600" dirty="0"/>
              <a:t>View keyboard shortcuts on at the Deque article entitled: </a:t>
            </a:r>
            <a:r>
              <a:rPr lang="en-US" sz="1600" b="1" dirty="0">
                <a:solidFill>
                  <a:schemeClr val="accent6">
                    <a:lumMod val="60000"/>
                    <a:lumOff val="40000"/>
                  </a:schemeClr>
                </a:solidFill>
                <a:hlinkClick r:id="rId5">
                  <a:extLst>
                    <a:ext uri="{A12FA001-AC4F-418D-AE19-62706E023703}">
                      <ahyp:hlinkClr xmlns:ahyp="http://schemas.microsoft.com/office/drawing/2018/hyperlinkcolor" val="tx"/>
                    </a:ext>
                  </a:extLst>
                </a:hlinkClick>
              </a:rPr>
              <a:t>NVDA Keyboard Shortcuts</a:t>
            </a:r>
            <a:r>
              <a:rPr lang="en-US" sz="1600" dirty="0">
                <a:solidFill>
                  <a:schemeClr val="accent6">
                    <a:lumMod val="60000"/>
                    <a:lumOff val="40000"/>
                  </a:schemeClr>
                </a:solidFill>
              </a:rPr>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solidFill>
                  <a:schemeClr val="accent6">
                    <a:lumMod val="60000"/>
                    <a:lumOff val="40000"/>
                  </a:schemeClr>
                </a:solidFill>
                <a:hlinkClick r:id="rId6">
                  <a:extLst>
                    <a:ext uri="{A12FA001-AC4F-418D-AE19-62706E023703}">
                      <ahyp:hlinkClr xmlns:ahyp="http://schemas.microsoft.com/office/drawing/2018/hyperlinkcolor" val="tx"/>
                    </a:ext>
                  </a:extLst>
                </a:hlinkClick>
              </a:rPr>
              <a:t>Narrator Keyboard Shortcuts</a:t>
            </a:r>
            <a:r>
              <a:rPr lang="en-US" sz="1600" dirty="0">
                <a:solidFill>
                  <a:schemeClr val="accent6">
                    <a:lumMod val="60000"/>
                    <a:lumOff val="40000"/>
                  </a:schemeClr>
                </a:solidFill>
              </a:rPr>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Microsoft Accessibility</a:t>
            </a:r>
            <a:r>
              <a:rPr lang="en-US" sz="1600"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 </a:t>
            </a:r>
            <a:r>
              <a:rPr lang="en-US" sz="1600" dirty="0"/>
              <a:t>on Twitter at </a:t>
            </a:r>
            <a:r>
              <a:rPr lang="en-US" sz="1600" b="1"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@MSFTEnable</a:t>
            </a:r>
            <a:r>
              <a:rPr lang="en-US" sz="1600" b="1" dirty="0"/>
              <a:t> </a:t>
            </a:r>
            <a:r>
              <a:rPr lang="en-US" sz="1600" dirty="0"/>
              <a:t>and at on the </a:t>
            </a:r>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Microsoft Accessibility page</a:t>
            </a:r>
            <a:r>
              <a:rPr lang="en-US" sz="1600" b="1" dirty="0">
                <a:solidFill>
                  <a:schemeClr val="accent6">
                    <a:lumMod val="60000"/>
                    <a:lumOff val="40000"/>
                  </a:schemeClr>
                </a:solidFill>
              </a:rPr>
              <a:t>.</a:t>
            </a:r>
          </a:p>
          <a:p>
            <a:r>
              <a:rPr lang="en-US" sz="1600" b="1" dirty="0">
                <a:solidFill>
                  <a:schemeClr val="accent6">
                    <a:lumMod val="60000"/>
                    <a:lumOff val="40000"/>
                  </a:schemeClr>
                </a:solidFill>
                <a:hlinkClick r:id="rId9">
                  <a:extLst>
                    <a:ext uri="{A12FA001-AC4F-418D-AE19-62706E023703}">
                      <ahyp:hlinkClr xmlns:ahyp="http://schemas.microsoft.com/office/drawing/2018/hyperlinkcolor" val="tx"/>
                    </a:ext>
                  </a:extLst>
                </a:hlinkClick>
              </a:rPr>
              <a:t>Microsoft Accessibility Fundamentals course</a:t>
            </a:r>
            <a:endParaRPr lang="en-US" sz="1600" b="1" dirty="0">
              <a:solidFill>
                <a:schemeClr val="accent6">
                  <a:lumMod val="60000"/>
                  <a:lumOff val="40000"/>
                </a:schemeClr>
              </a:solidFill>
            </a:endParaRPr>
          </a:p>
          <a:p>
            <a:r>
              <a:rPr lang="en-US" sz="1600" b="1" dirty="0">
                <a:solidFill>
                  <a:schemeClr val="accent6">
                    <a:lumMod val="60000"/>
                    <a:lumOff val="40000"/>
                  </a:schemeClr>
                </a:solidFill>
                <a:hlinkClick r:id="rId10">
                  <a:extLst>
                    <a:ext uri="{A12FA001-AC4F-418D-AE19-62706E023703}">
                      <ahyp:hlinkClr xmlns:ahyp="http://schemas.microsoft.com/office/drawing/2018/hyperlinkcolor" val="tx"/>
                    </a:ext>
                  </a:extLst>
                </a:hlinkClick>
              </a:rPr>
              <a:t>ANDI</a:t>
            </a:r>
            <a:r>
              <a:rPr lang="en-US" sz="1600" b="1" dirty="0"/>
              <a:t> – </a:t>
            </a:r>
            <a:r>
              <a:rPr lang="en-US" sz="1600" dirty="0"/>
              <a:t>Bookmark applet developed by the Social Security Administration to aid in Accessibility testing.</a:t>
            </a:r>
          </a:p>
          <a:p>
            <a:r>
              <a:rPr lang="it-IT" sz="1600" b="1" dirty="0">
                <a:solidFill>
                  <a:schemeClr val="accent6">
                    <a:lumMod val="60000"/>
                    <a:lumOff val="40000"/>
                  </a:schemeClr>
                </a:solidFill>
                <a:hlinkClick r:id="rId11">
                  <a:extLst>
                    <a:ext uri="{A12FA001-AC4F-418D-AE19-62706E023703}">
                      <ahyp:hlinkClr xmlns:ahyp="http://schemas.microsoft.com/office/drawing/2018/hyperlinkcolor" val="tx"/>
                    </a:ext>
                  </a:extLst>
                </a:hlinkClick>
              </a:rPr>
              <a:t>Accessibility - Erissa Duvall (corgidev.com)</a:t>
            </a:r>
            <a:endParaRPr lang="en-US" sz="1600" b="1" dirty="0">
              <a:solidFill>
                <a:schemeClr val="accent6">
                  <a:lumMod val="60000"/>
                  <a:lumOff val="40000"/>
                </a:schemeClr>
              </a:solidFill>
            </a:endParaRPr>
          </a:p>
        </p:txBody>
      </p:sp>
    </p:spTree>
    <p:extLst>
      <p:ext uri="{BB962C8B-B14F-4D97-AF65-F5344CB8AC3E}">
        <p14:creationId xmlns:p14="http://schemas.microsoft.com/office/powerpoint/2010/main" val="436887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289791"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https://corgidev.com</a:t>
            </a:r>
            <a:endParaRPr lang="en-US" sz="1800" b="1" dirty="0">
              <a:solidFill>
                <a:schemeClr val="accent6">
                  <a:lumMod val="60000"/>
                  <a:lumOff val="40000"/>
                </a:schemeClr>
              </a:solidFill>
            </a:endParaRPr>
          </a:p>
          <a:p>
            <a:pPr>
              <a:lnSpc>
                <a:spcPct val="100000"/>
              </a:lnSpc>
            </a:pPr>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https://github.com/CorgiDev/A11y-Materials </a:t>
            </a:r>
            <a:r>
              <a:rPr lang="en-US" sz="1800" dirty="0"/>
              <a:t>- Under Presentations/2023 Presentations</a:t>
            </a: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Tools &amp; Resources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1799108067"/>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3473438812"/>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59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pPr marL="0" indent="0">
              <a:buNone/>
            </a:pPr>
            <a:r>
              <a:rPr lang="en-US" dirty="0"/>
              <a:t>By creating an experience where people can all access the same information and services, we help everyone:</a:t>
            </a:r>
          </a:p>
          <a:p>
            <a:r>
              <a:rPr lang="en-US" dirty="0"/>
              <a:t>make more informed choices for themselves and their communities</a:t>
            </a:r>
          </a:p>
          <a:p>
            <a:r>
              <a:rPr lang="en-US" dirty="0"/>
              <a:t>feel more welcome (employee/customer retention)</a:t>
            </a:r>
          </a:p>
          <a:p>
            <a:r>
              <a:rPr lang="en-US" dirty="0"/>
              <a:t>encourage diversity in our communities and workplaces</a:t>
            </a:r>
          </a:p>
          <a:p>
            <a:r>
              <a:rPr lang="en-US" dirty="0"/>
              <a:t>encourage innovation and progress</a:t>
            </a:r>
          </a:p>
          <a:p>
            <a:r>
              <a:rPr lang="en-US" dirty="0"/>
              <a:t>avoid missing out on the market</a:t>
            </a:r>
          </a:p>
          <a:p>
            <a:pPr lvl="1"/>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 Hidden Market: The Purchasing Power of Working-Age Adults With Disabilities | American Institutes for Research (air.org)</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25281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fontScale="92500" lnSpcReduction="10000"/>
          </a:bodyPr>
          <a:lstStyle/>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Accessible Electronic Documents Community of Practice (AED COP)</a:t>
            </a:r>
            <a:endParaRPr lang="en-US" b="1" dirty="0"/>
          </a:p>
          <a:p>
            <a:r>
              <a:rPr lang="en-US" b="1" dirty="0"/>
              <a:t>Regulations</a:t>
            </a:r>
          </a:p>
          <a:p>
            <a:pPr lvl="1"/>
            <a:r>
              <a:rPr lang="en-US" dirty="0"/>
              <a:t>Americans with Disabilities Act (ADA)</a:t>
            </a:r>
          </a:p>
          <a:p>
            <a:pPr lvl="1"/>
            <a:r>
              <a:rPr lang="en-US" sz="2000" dirty="0"/>
              <a:t>Section 508 of the Rehabilitation Act of 1973 (USA)</a:t>
            </a:r>
          </a:p>
          <a:p>
            <a:pPr lvl="1"/>
            <a:r>
              <a:rPr lang="en-US" sz="2000" dirty="0"/>
              <a:t>Section 255 of the Communications Act (USA)</a:t>
            </a:r>
          </a:p>
          <a:p>
            <a:pPr lvl="1"/>
            <a:r>
              <a:rPr lang="en-US" dirty="0"/>
              <a:t>Accessibility for Ontarians Act (AODA)</a:t>
            </a:r>
          </a:p>
          <a:p>
            <a:pPr lvl="1"/>
            <a:r>
              <a:rPr lang="en-US" dirty="0"/>
              <a:t>Learn more at: </a:t>
            </a:r>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Web Accessibility Laws &amp; Policies | Web Accessibility Initiative (WAI) | W3C</a:t>
            </a:r>
            <a:endParaRPr lang="en-US" dirty="0">
              <a:solidFill>
                <a:schemeClr val="accent6">
                  <a:lumMod val="60000"/>
                  <a:lumOff val="40000"/>
                </a:schemeClr>
              </a:solidFill>
            </a:endParaRPr>
          </a:p>
          <a:p>
            <a:r>
              <a:rPr lang="en-US" b="1" dirty="0"/>
              <a:t>Experience</a:t>
            </a:r>
          </a:p>
          <a:p>
            <a:r>
              <a:rPr lang="en-US" b="1" dirty="0"/>
              <a:t>User Feedback</a:t>
            </a:r>
          </a:p>
        </p:txBody>
      </p:sp>
    </p:spTree>
    <p:extLst>
      <p:ext uri="{BB962C8B-B14F-4D97-AF65-F5344CB8AC3E}">
        <p14:creationId xmlns:p14="http://schemas.microsoft.com/office/powerpoint/2010/main" val="28782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Autofit/>
          </a:bodyPr>
          <a:lstStyle/>
          <a:p>
            <a:endParaRPr lang="en-US" sz="1800" b="1" dirty="0"/>
          </a:p>
          <a:p>
            <a:r>
              <a:rPr lang="en-US" sz="1800" dirty="0"/>
              <a:t>Shift left</a:t>
            </a:r>
          </a:p>
          <a:p>
            <a:r>
              <a:rPr lang="en-US" sz="1800" dirty="0"/>
              <a:t>Manual and Automated</a:t>
            </a:r>
          </a:p>
          <a:p>
            <a:r>
              <a:rPr lang="en-US" sz="1800" dirty="0"/>
              <a:t>Nothing without us</a:t>
            </a:r>
          </a:p>
          <a:p>
            <a:r>
              <a:rPr lang="en-US" sz="1800" dirty="0"/>
              <a:t>Screen reader and Keyboard accessible</a:t>
            </a:r>
          </a:p>
          <a:p>
            <a:r>
              <a:rPr lang="en-US" sz="1800" dirty="0"/>
              <a:t>Usually based around WCAG Guidelines</a:t>
            </a:r>
          </a:p>
          <a:p>
            <a:r>
              <a:rPr lang="en-US" sz="1800" dirty="0"/>
              <a:t>Customize test methods for different environments:</a:t>
            </a:r>
          </a:p>
          <a:p>
            <a:pPr lvl="1"/>
            <a:r>
              <a:rPr lang="en-US" sz="1800" dirty="0"/>
              <a:t>Desktop, Mobile, Mobile Web, Native App</a:t>
            </a:r>
          </a:p>
          <a:p>
            <a:pPr lvl="1"/>
            <a:r>
              <a:rPr lang="en-US" sz="1800" dirty="0"/>
              <a:t>Chrome, Firefox, Edge, or other browsers</a:t>
            </a:r>
          </a:p>
          <a:p>
            <a:r>
              <a:rPr lang="en-US" sz="1800" dirty="0"/>
              <a:t>Example Test Methods/Plans:</a:t>
            </a:r>
          </a:p>
          <a:p>
            <a:pPr lvl="1"/>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VGAR</a:t>
            </a:r>
            <a:r>
              <a:rPr lang="en-US" sz="1800" dirty="0"/>
              <a:t> – Visa Global Accessibility Requirements</a:t>
            </a:r>
          </a:p>
          <a:p>
            <a:pPr lvl="1"/>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Section 508 ICT Testing Baseline for Web</a:t>
            </a:r>
            <a:r>
              <a:rPr lang="en-US" sz="18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Browsers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5753101" y="2169894"/>
            <a:ext cx="4679391" cy="4393050"/>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685799" y="422291"/>
            <a:ext cx="4060647" cy="6140653"/>
          </a:xfrm>
          <a:prstGeom prst="rect">
            <a:avLst/>
          </a:prstGeom>
        </p:spPr>
      </p:pic>
    </p:spTree>
    <p:extLst>
      <p:ext uri="{BB962C8B-B14F-4D97-AF65-F5344CB8AC3E}">
        <p14:creationId xmlns:p14="http://schemas.microsoft.com/office/powerpoint/2010/main" val="329838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Operating System</a:t>
            </a:r>
          </a:p>
        </p:txBody>
      </p:sp>
      <p:pic>
        <p:nvPicPr>
          <p:cNvPr id="5" name="Picture 4" descr="Windows Accessibility settings window with options to alter the visual appearance of windows, change audio settings, and change certain interaction behaviors to better suite your needs.">
            <a:extLst>
              <a:ext uri="{FF2B5EF4-FFF2-40B4-BE49-F238E27FC236}">
                <a16:creationId xmlns:a16="http://schemas.microsoft.com/office/drawing/2014/main" id="{33F6C664-202A-B087-D96B-10F8E817CD86}"/>
              </a:ext>
            </a:extLst>
          </p:cNvPr>
          <p:cNvPicPr>
            <a:picLocks noChangeAspect="1"/>
          </p:cNvPicPr>
          <p:nvPr/>
        </p:nvPicPr>
        <p:blipFill>
          <a:blip r:embed="rId3"/>
          <a:stretch>
            <a:fillRect/>
          </a:stretch>
        </p:blipFill>
        <p:spPr>
          <a:xfrm>
            <a:off x="685799" y="1789022"/>
            <a:ext cx="6028350" cy="4684259"/>
          </a:xfrm>
          <a:prstGeom prst="rect">
            <a:avLst/>
          </a:prstGeom>
        </p:spPr>
      </p:pic>
      <p:pic>
        <p:nvPicPr>
          <p:cNvPr id="1028" name="Picture 4" descr="MacOS Accessibility Shortcuts divided up into categories for vision, motor, and hearing.">
            <a:extLst>
              <a:ext uri="{FF2B5EF4-FFF2-40B4-BE49-F238E27FC236}">
                <a16:creationId xmlns:a16="http://schemas.microsoft.com/office/drawing/2014/main" id="{801FDBB5-D9E9-3474-A1D1-27EEF42F9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646" y="2017225"/>
            <a:ext cx="2399256" cy="445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482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16138</TotalTime>
  <Words>1227</Words>
  <Application>Microsoft Office PowerPoint</Application>
  <PresentationFormat>Widescreen</PresentationFormat>
  <Paragraphs>132</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Century Gothic</vt:lpstr>
      <vt:lpstr>Vapor Trail</vt:lpstr>
      <vt:lpstr>Accessibility Testing 101</vt:lpstr>
      <vt:lpstr>Agenda</vt:lpstr>
      <vt:lpstr>What is Accessibility?</vt:lpstr>
      <vt:lpstr>What is Accessibility - Continued</vt:lpstr>
      <vt:lpstr>Why make things Accessible?</vt:lpstr>
      <vt:lpstr>How do we decide what is Accessible?</vt:lpstr>
      <vt:lpstr>Building Accessibility Test Plans</vt:lpstr>
      <vt:lpstr>Tools and resources Built-In to Browsers</vt:lpstr>
      <vt:lpstr>Tools and resources Built-In to Operating System</vt:lpstr>
      <vt:lpstr>Tools and resources CCA by TPGi</vt:lpstr>
      <vt:lpstr>Tools and resources Microsoft Accessibility Insights</vt:lpstr>
      <vt:lpstr>Tools and resources Browser Extensions &amp; Web Apps</vt:lpstr>
      <vt:lpstr>Tools and resources Browser Extensions &amp; Web Apps</vt:lpstr>
      <vt:lpstr>Tools and resources Bookmarklets</vt:lpstr>
      <vt:lpstr>Tools and resources Bookmarklets</vt:lpstr>
      <vt:lpstr>Tools and resources Bookmarklets</vt:lpstr>
      <vt:lpstr>Tools and resources Books (Physical and Ebook)</vt:lpstr>
      <vt:lpstr>Tools and resources Additional Resources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Erissa Duvall</dc:creator>
  <cp:lastModifiedBy>Erissa Duvall</cp:lastModifiedBy>
  <cp:revision>68</cp:revision>
  <cp:lastPrinted>2023-09-04T17:18:57Z</cp:lastPrinted>
  <dcterms:created xsi:type="dcterms:W3CDTF">2020-07-15T00:49:10Z</dcterms:created>
  <dcterms:modified xsi:type="dcterms:W3CDTF">2023-11-07T07:59:45Z</dcterms:modified>
</cp:coreProperties>
</file>