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83" r:id="rId16"/>
    <p:sldId id="277" r:id="rId17"/>
    <p:sldId id="271" r:id="rId18"/>
    <p:sldId id="272" r:id="rId19"/>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63" d="100"/>
          <a:sy n="63" d="100"/>
        </p:scale>
        <p:origin x="1411" y="48"/>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10/19/2023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23204711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18</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10/19/2023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10/19/2023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10/19/2023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10/19/2023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10/19/2023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10/19/2023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www.microsoft.com/en-us/accessibility" TargetMode="External"/><Relationship Id="rId3" Type="http://schemas.openxmlformats.org/officeDocument/2006/relationships/hyperlink" Target="https://www.bbc.co.uk/accessibility" TargetMode="External"/><Relationship Id="rId7" Type="http://schemas.openxmlformats.org/officeDocument/2006/relationships/hyperlink" Target="https://dequeuniversity.com/screenreaders/narrator-keyboard-shortcuts" TargetMode="External"/><Relationship Id="rId12" Type="http://schemas.openxmlformats.org/officeDocument/2006/relationships/hyperlink" Target="https://corgidev.com/a11y.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s://dequeuniversity.com/screenreaders/nvda-keyboard-shortcuts" TargetMode="External"/><Relationship Id="rId11" Type="http://schemas.openxmlformats.org/officeDocument/2006/relationships/hyperlink" Target="https://www.ssa.gov/accessibility/andi/help/install.html" TargetMode="External"/><Relationship Id="rId5" Type="http://schemas.openxmlformats.org/officeDocument/2006/relationships/hyperlink" Target="https://www.nvaccess.org/" TargetMode="External"/><Relationship Id="rId10" Type="http://schemas.openxmlformats.org/officeDocument/2006/relationships/hyperlink" Target="https://docs.microsoft.com/en-us/learn/paths/accessibility-fundamentals/"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Tree>
    <p:extLst>
      <p:ext uri="{BB962C8B-B14F-4D97-AF65-F5344CB8AC3E}">
        <p14:creationId xmlns:p14="http://schemas.microsoft.com/office/powerpoint/2010/main" val="3781069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BBC Accessibility Help </a:t>
            </a:r>
            <a:r>
              <a:rPr lang="en-US" sz="1600" dirty="0"/>
              <a:t>- d</a:t>
            </a:r>
            <a:endParaRPr lang="en-US" sz="1600" dirty="0">
              <a:hlinkClick r:id="rId4">
                <a:extLst>
                  <a:ext uri="{A12FA001-AC4F-418D-AE19-62706E023703}">
                    <ahyp:hlinkClr xmlns:ahyp="http://schemas.microsoft.com/office/drawing/2018/hyperlinkcolor" val="tx"/>
                  </a:ext>
                </a:extLst>
              </a:hlinkClick>
            </a:endParaRP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2">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2"/>
            <a:ext cx="11237976" cy="5012267"/>
          </a:xfrm>
        </p:spPr>
        <p:txBody>
          <a:bodyPr>
            <a:normAutofit fontScale="70000" lnSpcReduction="20000"/>
          </a:bodyPr>
          <a:lstStyle/>
          <a:p>
            <a:r>
              <a:rPr lang="en-US" b="1" dirty="0"/>
              <a:t>Guidelines</a:t>
            </a:r>
          </a:p>
          <a:p>
            <a:pPr lvl="1"/>
            <a:r>
              <a:rPr lang="en-US" sz="2100" dirty="0"/>
              <a:t>Web Content Accessibility Guidelines (WCAG)</a:t>
            </a:r>
          </a:p>
          <a:p>
            <a:pPr lvl="1"/>
            <a:r>
              <a:rPr lang="en-US" sz="2100" dirty="0"/>
              <a:t>Authoring Tools Accessibility Guidelines (ATAG)</a:t>
            </a:r>
          </a:p>
          <a:p>
            <a:pPr lvl="1"/>
            <a:r>
              <a:rPr lang="en-US" sz="2100" dirty="0"/>
              <a:t>User Agent Accessibility Guidelines (UAAG)</a:t>
            </a:r>
          </a:p>
          <a:p>
            <a:pPr lvl="1"/>
            <a:r>
              <a:rPr lang="en-US" sz="2100" dirty="0"/>
              <a:t>Accessible Rich Internet Applications (ARIA)</a:t>
            </a:r>
          </a:p>
          <a:p>
            <a:pPr lvl="1"/>
            <a:r>
              <a:rPr lang="en-US" sz="2100" dirty="0"/>
              <a:t>ISO/IEC Guide 71: Guide for addressing accessibility in standards</a:t>
            </a:r>
          </a:p>
          <a:p>
            <a:pPr lvl="1"/>
            <a:r>
              <a:rPr lang="en-US" sz="2100" dirty="0"/>
              <a:t>ISO/TR 22411: Ergonomics data for use in the application of ISO/IEC Guide 71:2014</a:t>
            </a:r>
          </a:p>
          <a:p>
            <a:pPr lvl="1"/>
            <a:r>
              <a:rPr lang="en-US" sz="2100" dirty="0"/>
              <a:t>ISO 30071-1: Digital accessibility standard</a:t>
            </a:r>
          </a:p>
          <a:p>
            <a:pPr lvl="1"/>
            <a:r>
              <a:rPr lang="en-US" sz="2100" dirty="0"/>
              <a:t>ISO 21542: Building construction — Accessibility and usability of the built environment</a:t>
            </a:r>
          </a:p>
          <a:p>
            <a:pPr lvl="1"/>
            <a:r>
              <a:rPr lang="en-US" sz="2100" dirty="0"/>
              <a:t>Accessible Electronic Documents Community of Practice (AED COP)</a:t>
            </a:r>
          </a:p>
          <a:p>
            <a:pPr lvl="1"/>
            <a:endParaRPr lang="en-US" sz="2100" b="1" dirty="0"/>
          </a:p>
          <a:p>
            <a:r>
              <a:rPr lang="en-US" sz="2100" b="1" dirty="0"/>
              <a:t>Regulations</a:t>
            </a:r>
          </a:p>
          <a:p>
            <a:pPr lvl="1"/>
            <a:r>
              <a:rPr lang="en-US" sz="2100" dirty="0"/>
              <a:t>Equality Act of 2010 (UK)</a:t>
            </a:r>
          </a:p>
          <a:p>
            <a:pPr lvl="1"/>
            <a:r>
              <a:rPr lang="en-US" sz="2100" dirty="0"/>
              <a:t>Web and Mobile Accessibility Directive (EU)</a:t>
            </a:r>
          </a:p>
          <a:p>
            <a:pPr lvl="1"/>
            <a:r>
              <a:rPr lang="en-US" sz="2100" dirty="0"/>
              <a:t>Accessibility for Ontarians Act (AODA) (Canada)</a:t>
            </a:r>
          </a:p>
          <a:p>
            <a:pPr lvl="1"/>
            <a:r>
              <a:rPr lang="en-US" sz="2100" dirty="0"/>
              <a:t>Section 508 of the Rehabilitation Act of 1973 (USA)</a:t>
            </a:r>
          </a:p>
          <a:p>
            <a:pPr lvl="1"/>
            <a:r>
              <a:rPr lang="en-US" sz="2100" dirty="0"/>
              <a:t>Section 255 of the Communications Act (USA)</a:t>
            </a:r>
          </a:p>
          <a:p>
            <a:pPr lvl="1"/>
            <a:r>
              <a:rPr lang="en-US" sz="2100" dirty="0"/>
              <a:t>Americans with Disabilities Act (ADA) (USA)</a:t>
            </a:r>
          </a:p>
          <a:p>
            <a:pPr lvl="1"/>
            <a:r>
              <a:rPr lang="en-US" sz="2100" dirty="0"/>
              <a:t>Learn more at: </a:t>
            </a:r>
            <a:r>
              <a:rPr lang="en-US" sz="21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sz="2100"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16263</TotalTime>
  <Words>1295</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67</cp:revision>
  <cp:lastPrinted>2023-09-04T17:18:57Z</cp:lastPrinted>
  <dcterms:created xsi:type="dcterms:W3CDTF">2020-07-15T00:49:10Z</dcterms:created>
  <dcterms:modified xsi:type="dcterms:W3CDTF">2023-10-19T17:31:55Z</dcterms:modified>
</cp:coreProperties>
</file>