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3" r:id="rId3"/>
    <p:sldId id="266" r:id="rId4"/>
    <p:sldId id="269" r:id="rId5"/>
    <p:sldId id="273" r:id="rId6"/>
    <p:sldId id="270" r:id="rId7"/>
    <p:sldId id="279" r:id="rId8"/>
    <p:sldId id="274" r:id="rId9"/>
    <p:sldId id="278" r:id="rId10"/>
    <p:sldId id="275" r:id="rId11"/>
    <p:sldId id="276" r:id="rId12"/>
    <p:sldId id="271" r:id="rId13"/>
    <p:sldId id="27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ome.google.com/webstore/detail/visual-aria/lhbmajchkkmakajkjenkchhnhbadmhmk?hl=en-U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Visual ARIA - </a:t>
            </a:r>
            <a:r>
              <a:rPr lang="en-US" dirty="0">
                <a:hlinkClick r:id="rId3"/>
              </a:rPr>
              <a:t>Visual ARIA - Chrome Web Store (google.com)</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593273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corgidev.com/a11y.html"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hyperlink" Target="https://linktr.ee/corgidev"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a:t>
            </a:r>
          </a:p>
        </p:txBody>
      </p:sp>
      <p:pic>
        <p:nvPicPr>
          <p:cNvPr id="4" name="Picture 3">
            <a:extLst>
              <a:ext uri="{FF2B5EF4-FFF2-40B4-BE49-F238E27FC236}">
                <a16:creationId xmlns:a16="http://schemas.microsoft.com/office/drawing/2014/main" id="{8DA6D16C-1929-E53F-F3AA-EFD613180375}"/>
              </a:ext>
            </a:extLst>
          </p:cNvPr>
          <p:cNvPicPr>
            <a:picLocks noChangeAspect="1"/>
          </p:cNvPicPr>
          <p:nvPr/>
        </p:nvPicPr>
        <p:blipFill>
          <a:blip r:embed="rId3"/>
          <a:stretch>
            <a:fillRect/>
          </a:stretch>
        </p:blipFill>
        <p:spPr>
          <a:xfrm>
            <a:off x="0" y="1615827"/>
            <a:ext cx="6801799" cy="4201111"/>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0"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0"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1384281" cy="5056972"/>
          </a:xfrm>
        </p:spPr>
        <p:txBody>
          <a:bodyPr>
            <a:noAutofit/>
          </a:bodyPr>
          <a:lstStyle/>
          <a:p>
            <a:r>
              <a:rPr lang="en-US" sz="1200" b="1" dirty="0">
                <a:hlinkClick r:id="rId2"/>
              </a:rPr>
              <a:t>Accessibility Insights</a:t>
            </a:r>
            <a:r>
              <a:rPr lang="en-US" sz="1200" dirty="0"/>
              <a:t> – A Accessibility testing tool made by Microsoft</a:t>
            </a:r>
          </a:p>
          <a:p>
            <a:pPr lvl="1"/>
            <a:r>
              <a:rPr lang="en-US" sz="1200" dirty="0"/>
              <a:t>Has browser extension and desktop application versions</a:t>
            </a:r>
          </a:p>
          <a:p>
            <a:pPr lvl="1"/>
            <a:r>
              <a:rPr lang="en-US" sz="1200" dirty="0"/>
              <a:t>Also have the option to include the automated tests in CI/CD</a:t>
            </a:r>
          </a:p>
          <a:p>
            <a:pPr lvl="1"/>
            <a:r>
              <a:rPr lang="en-US" sz="1200" dirty="0"/>
              <a:t>DON’T depend on automated tests</a:t>
            </a:r>
          </a:p>
          <a:p>
            <a:r>
              <a:rPr lang="en-US" sz="1200" b="1" dirty="0">
                <a:hlinkClick r:id="rId3"/>
              </a:rPr>
              <a:t>NVDA</a:t>
            </a:r>
            <a:r>
              <a:rPr lang="en-US" sz="1200" dirty="0"/>
              <a:t> – free, open-sourced screen reader</a:t>
            </a:r>
          </a:p>
          <a:p>
            <a:pPr lvl="1"/>
            <a:r>
              <a:rPr lang="en-US" sz="1200" dirty="0"/>
              <a:t>View keyboard shortcuts on at the Deque article entitled: </a:t>
            </a:r>
            <a:r>
              <a:rPr lang="en-US" sz="1200" b="1" dirty="0">
                <a:hlinkClick r:id="rId4"/>
              </a:rPr>
              <a:t>NVDA Keyboard Shortcuts</a:t>
            </a:r>
            <a:r>
              <a:rPr lang="en-US" sz="1200" dirty="0"/>
              <a:t>.</a:t>
            </a:r>
          </a:p>
          <a:p>
            <a:r>
              <a:rPr lang="en-US" sz="1200" b="1" dirty="0"/>
              <a:t>Narrator</a:t>
            </a:r>
            <a:r>
              <a:rPr lang="en-US" sz="1200" dirty="0"/>
              <a:t> – screen reader built-in to Windows.</a:t>
            </a:r>
          </a:p>
          <a:p>
            <a:pPr lvl="1"/>
            <a:r>
              <a:rPr lang="en-US" sz="1200" dirty="0"/>
              <a:t>View keyboard shortcuts for Narrator in the Deque article entitled </a:t>
            </a:r>
            <a:r>
              <a:rPr lang="en-US" sz="1200" b="1" dirty="0">
                <a:hlinkClick r:id="rId5"/>
              </a:rPr>
              <a:t>Narrator Keyboard Shortcuts</a:t>
            </a:r>
            <a:r>
              <a:rPr lang="en-US" sz="1200" dirty="0"/>
              <a:t>.</a:t>
            </a:r>
          </a:p>
          <a:p>
            <a:r>
              <a:rPr lang="en-US" sz="1200" b="1" dirty="0" err="1"/>
              <a:t>VoiceOver</a:t>
            </a:r>
            <a:r>
              <a:rPr lang="en-US" sz="1200" b="1" dirty="0"/>
              <a:t> </a:t>
            </a:r>
            <a:r>
              <a:rPr lang="en-US" sz="1200" dirty="0"/>
              <a:t>– is a built screen reader found on iOS and MacOS devices.</a:t>
            </a:r>
          </a:p>
          <a:p>
            <a:r>
              <a:rPr lang="en-US" sz="1200" b="1" dirty="0" err="1"/>
              <a:t>TalkBack</a:t>
            </a:r>
            <a:r>
              <a:rPr lang="en-US" sz="1200" b="1" dirty="0"/>
              <a:t> </a:t>
            </a:r>
            <a:r>
              <a:rPr lang="en-US" sz="1200" dirty="0"/>
              <a:t>– is a built screen reader found on iOS and MacOS devices.</a:t>
            </a:r>
          </a:p>
          <a:p>
            <a:r>
              <a:rPr lang="en-US" sz="1200" b="1" dirty="0">
                <a:hlinkClick r:id="rId6"/>
              </a:rPr>
              <a:t>Microsoft Accessibility</a:t>
            </a:r>
            <a:r>
              <a:rPr lang="en-US" sz="1200" dirty="0">
                <a:hlinkClick r:id="rId6"/>
              </a:rPr>
              <a:t> </a:t>
            </a:r>
            <a:r>
              <a:rPr lang="en-US" sz="1200" dirty="0"/>
              <a:t>on Twitter at </a:t>
            </a:r>
            <a:r>
              <a:rPr lang="en-US" sz="1200" b="1" dirty="0">
                <a:hlinkClick r:id="rId7"/>
              </a:rPr>
              <a:t>@MSFTEnable</a:t>
            </a:r>
            <a:r>
              <a:rPr lang="en-US" sz="1200" b="1" dirty="0"/>
              <a:t> </a:t>
            </a:r>
            <a:r>
              <a:rPr lang="en-US" sz="1200" dirty="0"/>
              <a:t>and at on the </a:t>
            </a:r>
            <a:r>
              <a:rPr lang="en-US" sz="1200" dirty="0">
                <a:hlinkClick r:id="rId6"/>
              </a:rPr>
              <a:t>Microsoft Accessibility page</a:t>
            </a:r>
            <a:r>
              <a:rPr lang="en-US" sz="1200" dirty="0"/>
              <a:t>.</a:t>
            </a:r>
            <a:endParaRPr lang="en-US" sz="1200" b="1" dirty="0"/>
          </a:p>
          <a:p>
            <a:r>
              <a:rPr lang="en-US" sz="1200" b="1" dirty="0">
                <a:hlinkClick r:id="rId8"/>
              </a:rPr>
              <a:t>Microsoft Accessibility Fundamentals course</a:t>
            </a:r>
            <a:endParaRPr lang="en-US" sz="1200" b="1" dirty="0"/>
          </a:p>
          <a:p>
            <a:r>
              <a:rPr lang="en-US" sz="1200" b="1" dirty="0">
                <a:hlinkClick r:id="rId9"/>
              </a:rPr>
              <a:t>ANDI</a:t>
            </a:r>
            <a:r>
              <a:rPr lang="en-US" sz="1200" b="1" dirty="0"/>
              <a:t> – </a:t>
            </a:r>
            <a:r>
              <a:rPr lang="en-US" sz="1200" dirty="0"/>
              <a:t>Bookmark applet developed by the Social Security Administration to aid in Accessibility testing.</a:t>
            </a:r>
          </a:p>
          <a:p>
            <a:r>
              <a:rPr lang="it-IT" sz="1200" dirty="0">
                <a:hlinkClick r:id="rId10"/>
              </a:rPr>
              <a:t>Accessibility - Erissa Duvall (corgidev.com)</a:t>
            </a:r>
            <a:endParaRPr lang="en-US" sz="1200" dirty="0"/>
          </a:p>
        </p:txBody>
      </p:sp>
    </p:spTree>
    <p:extLst>
      <p:ext uri="{BB962C8B-B14F-4D97-AF65-F5344CB8AC3E}">
        <p14:creationId xmlns:p14="http://schemas.microsoft.com/office/powerpoint/2010/main" val="43688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1" y="2057401"/>
            <a:ext cx="6339397" cy="4773193"/>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err="1"/>
              <a:t>CorgiDev</a:t>
            </a:r>
            <a:r>
              <a:rPr lang="en-US" sz="1800" b="1" dirty="0"/>
              <a:t> </a:t>
            </a:r>
            <a:r>
              <a:rPr lang="en-US" sz="1800" b="1" dirty="0" err="1"/>
              <a:t>Linktree</a:t>
            </a:r>
            <a:r>
              <a:rPr lang="en-US" sz="1800" b="1" dirty="0"/>
              <a:t>: </a:t>
            </a:r>
            <a:r>
              <a:rPr lang="en-US" sz="1800" b="1" dirty="0">
                <a:hlinkClick r:id="rId2"/>
              </a:rPr>
              <a:t>https://linktr.ee/corgidev</a:t>
            </a:r>
            <a:endParaRPr lang="en-US" sz="1800" b="1" dirty="0"/>
          </a:p>
          <a:p>
            <a:r>
              <a:rPr lang="en-US" sz="1800" b="1" dirty="0">
                <a:hlinkClick r:id="rId3"/>
              </a:rPr>
              <a:t>https://corgidev.com</a:t>
            </a:r>
            <a:endParaRPr lang="en-US" sz="1800" b="1" dirty="0"/>
          </a:p>
          <a:p>
            <a:pPr marL="0" indent="0">
              <a:buNone/>
            </a:pPr>
            <a:endParaRPr lang="en-US" sz="1800" b="1" dirty="0"/>
          </a:p>
        </p:txBody>
      </p:sp>
      <p:pic>
        <p:nvPicPr>
          <p:cNvPr id="4" name="Picture 3" descr="Icon&#10;&#10;Description automatically generated">
            <a:extLst>
              <a:ext uri="{FF2B5EF4-FFF2-40B4-BE49-F238E27FC236}">
                <a16:creationId xmlns:a16="http://schemas.microsoft.com/office/drawing/2014/main" id="{E92BE2C1-9A47-DD71-9782-E08E4DC01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Testing 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4115573652"/>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descr="A person confused with a thought bubble above there head that contains a person moving forward in a wheelchair.">
            <a:extLst>
              <a:ext uri="{FF2B5EF4-FFF2-40B4-BE49-F238E27FC236}">
                <a16:creationId xmlns:a16="http://schemas.microsoft.com/office/drawing/2014/main" id="{19614152-6E06-9162-EB9C-FF143AF21290}"/>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150307670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sz="2400" dirty="0"/>
              <a:t>Usually based around WCAG Guidelines</a:t>
            </a:r>
          </a:p>
          <a:p>
            <a:r>
              <a:rPr lang="en-US" sz="2400" dirty="0"/>
              <a:t>Customize test methods for different environments:</a:t>
            </a:r>
          </a:p>
          <a:p>
            <a:pPr lvl="1"/>
            <a:r>
              <a:rPr lang="en-US" sz="2200" dirty="0"/>
              <a:t>Desktop, Mobile, Mobile Web, Native App</a:t>
            </a:r>
          </a:p>
          <a:p>
            <a:pPr lvl="1"/>
            <a:r>
              <a:rPr lang="en-US" sz="2200" dirty="0"/>
              <a:t>Specific browsers or devices if environment is limited to certain ones</a:t>
            </a:r>
          </a:p>
          <a:p>
            <a:r>
              <a:rPr lang="en-US" sz="2400" b="1" dirty="0"/>
              <a:t>Example Test Methods/Plans:</a:t>
            </a:r>
          </a:p>
          <a:p>
            <a:pPr lvl="1"/>
            <a:r>
              <a:rPr lang="en-US" sz="2200" b="1" dirty="0">
                <a:hlinkClick r:id="rId3"/>
              </a:rPr>
              <a:t>VGAR</a:t>
            </a:r>
            <a:r>
              <a:rPr lang="en-US" sz="2200" dirty="0"/>
              <a:t> – Visa Global Accessibility Requirements</a:t>
            </a:r>
          </a:p>
          <a:p>
            <a:pPr lvl="1"/>
            <a:r>
              <a:rPr lang="en-US" sz="2200" b="1" dirty="0">
                <a:hlinkClick r:id="rId4"/>
              </a:rPr>
              <a:t>Section 508 ICT Testing Baseline for Web</a:t>
            </a:r>
            <a:r>
              <a:rPr lang="en-US" sz="22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Accessibility Insights</a:t>
            </a:r>
          </a:p>
        </p:txBody>
      </p:sp>
      <p:pic>
        <p:nvPicPr>
          <p:cNvPr id="11" name="Picture 10">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52252"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screenshot of a computer&#10;&#10;Description automatically generated with medium confidence">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102" y="1737361"/>
            <a:ext cx="4525921" cy="475487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795" y="2057401"/>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1028" name="Picture 4" descr="color contrast analyser">
            <a:extLst>
              <a:ext uri="{FF2B5EF4-FFF2-40B4-BE49-F238E27FC236}">
                <a16:creationId xmlns:a16="http://schemas.microsoft.com/office/drawing/2014/main" id="{ACAFF723-4DD0-98DC-D77F-DC636D6C5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726" y="1749380"/>
            <a:ext cx="3830547" cy="495186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2C8378D-491E-836F-F026-0F98EFE3A833}"/>
              </a:ext>
            </a:extLst>
          </p:cNvPr>
          <p:cNvPicPr>
            <a:picLocks noChangeAspect="1"/>
          </p:cNvPicPr>
          <p:nvPr/>
        </p:nvPicPr>
        <p:blipFill>
          <a:blip r:embed="rId4"/>
          <a:stretch>
            <a:fillRect/>
          </a:stretch>
        </p:blipFill>
        <p:spPr>
          <a:xfrm>
            <a:off x="240787" y="1449977"/>
            <a:ext cx="3343609" cy="5251269"/>
          </a:xfrm>
          <a:prstGeom prst="rect">
            <a:avLst/>
          </a:prstGeom>
        </p:spPr>
      </p:pic>
    </p:spTree>
    <p:extLst>
      <p:ext uri="{BB962C8B-B14F-4D97-AF65-F5344CB8AC3E}">
        <p14:creationId xmlns:p14="http://schemas.microsoft.com/office/powerpoint/2010/main" val="29358540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12817</TotalTime>
  <Words>846</Words>
  <Application>Microsoft Office PowerPoint</Application>
  <PresentationFormat>Widescreen</PresentationFormat>
  <Paragraphs>98</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Accessibility Insights</vt:lpstr>
      <vt:lpstr>Tools and resources CCA by TPGi</vt:lpstr>
      <vt:lpstr>Tools and resources Browser Extensions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22</cp:revision>
  <dcterms:created xsi:type="dcterms:W3CDTF">2020-07-15T00:49:10Z</dcterms:created>
  <dcterms:modified xsi:type="dcterms:W3CDTF">2023-05-07T21:30:22Z</dcterms:modified>
</cp:coreProperties>
</file>