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7" r:id="rId6"/>
    <p:sldId id="286" r:id="rId7"/>
    <p:sldId id="262" r:id="rId8"/>
    <p:sldId id="263" r:id="rId9"/>
    <p:sldId id="264" r:id="rId10"/>
    <p:sldId id="258" r:id="rId11"/>
    <p:sldId id="278" r:id="rId12"/>
    <p:sldId id="287" r:id="rId13"/>
    <p:sldId id="279" r:id="rId14"/>
    <p:sldId id="268" r:id="rId15"/>
    <p:sldId id="288" r:id="rId16"/>
    <p:sldId id="282" r:id="rId17"/>
    <p:sldId id="289" r:id="rId18"/>
    <p:sldId id="260" r:id="rId19"/>
    <p:sldId id="272" r:id="rId20"/>
    <p:sldId id="273"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215" autoAdjust="0"/>
  </p:normalViewPr>
  <p:slideViewPr>
    <p:cSldViewPr snapToGrid="0">
      <p:cViewPr varScale="1">
        <p:scale>
          <a:sx n="77" d="100"/>
          <a:sy n="77" d="100"/>
        </p:scale>
        <p:origin x="72" y="394"/>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11/23/2023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17.xml"/><Relationship Id="rId5" Type="http://schemas.openxmlformats.org/officeDocument/2006/relationships/image" Target="../media/image38.jpeg"/><Relationship Id="rId4" Type="http://schemas.openxmlformats.org/officeDocument/2006/relationships/image" Target="../media/image37.jpeg"/></Relationships>
</file>

<file path=ppt/slides/_rels/slide17.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18.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194312" y="1122362"/>
            <a:ext cx="7633253" cy="2306637"/>
          </a:xfrm>
        </p:spPr>
        <p:txBody>
          <a:bodyPr anchor="t" anchorCtr="0">
            <a:normAutofit fontScale="90000"/>
          </a:bodyPr>
          <a:lstStyle/>
          <a:p>
            <a:r>
              <a:rPr lang="en-US" dirty="0"/>
              <a:t>From Base Stats to Boundless Potential</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194312" y="3429000"/>
            <a:ext cx="7633253" cy="576470"/>
          </a:xfrm>
        </p:spPr>
        <p:txBody>
          <a:bodyPr/>
          <a:lstStyle/>
          <a:p>
            <a:r>
              <a:rPr lang="en-US" dirty="0"/>
              <a:t>Accessibility and Disability through the Lens of Dungeons and Dragons</a:t>
            </a:r>
          </a:p>
        </p:txBody>
      </p:sp>
      <p:sp>
        <p:nvSpPr>
          <p:cNvPr id="4" name="Subtitle 2">
            <a:extLst>
              <a:ext uri="{FF2B5EF4-FFF2-40B4-BE49-F238E27FC236}">
                <a16:creationId xmlns:a16="http://schemas.microsoft.com/office/drawing/2014/main" id="{8234B45B-E127-DBDC-7C8F-1EDACC386FEE}"/>
              </a:ext>
            </a:extLst>
          </p:cNvPr>
          <p:cNvSpPr txBox="1">
            <a:spLocks/>
          </p:cNvSpPr>
          <p:nvPr/>
        </p:nvSpPr>
        <p:spPr>
          <a:xfrm>
            <a:off x="9884464" y="6430617"/>
            <a:ext cx="2307535" cy="427383"/>
          </a:xfrm>
          <a:prstGeom prst="rect">
            <a:avLst/>
          </a:prstGeom>
        </p:spPr>
        <p:txBody>
          <a:bodyPr vert="horz" lIns="91440" tIns="45720" rIns="91440" bIns="45720" rtlCol="0">
            <a:normAutofit/>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Erissa Duvall – 2024</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MARKET COMPARISON</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380744" y="2203704"/>
            <a:ext cx="1463040" cy="785812"/>
          </a:xfrm>
        </p:spPr>
        <p:txBody>
          <a:bodyPr vert="horz" lIns="91440" tIns="45720" rIns="91440" bIns="45720" rtlCol="0" anchor="ctr" anchorCtr="0">
            <a:normAutofit/>
          </a:bodyPr>
          <a:lstStyle/>
          <a:p>
            <a:r>
              <a:rPr lang="en-ZA" dirty="0"/>
              <a:t>$3B</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325880" y="3465576"/>
            <a:ext cx="1463040" cy="785812"/>
          </a:xfrm>
        </p:spPr>
        <p:txBody>
          <a:bodyPr vert="horz" lIns="91440" tIns="45720" rIns="91440" bIns="45720" rtlCol="0" anchor="ctr" anchorCtr="0">
            <a:normAutofit/>
          </a:bodyPr>
          <a:lstStyle/>
          <a:p>
            <a:r>
              <a:rPr lang="en-ZA" dirty="0"/>
              <a:t>$2B</a:t>
            </a:r>
            <a:endParaRPr lang="en-ZA" noProof="1"/>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325880" y="4745736"/>
            <a:ext cx="1463040" cy="785812"/>
          </a:xfrm>
        </p:spPr>
        <p:txBody>
          <a:bodyPr/>
          <a:lstStyle/>
          <a:p>
            <a:r>
              <a:rPr lang="en-ZA" dirty="0"/>
              <a:t>$1B</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20XX</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dirty="0"/>
              <a:t>Opportunity to build + </a:t>
            </a:r>
            <a:r>
              <a:rPr lang="en-ZA" noProof="1"/>
              <a:t>addressable market</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ZA" dirty="0"/>
              <a:t>Freedom to invent + </a:t>
            </a:r>
            <a:r>
              <a:rPr lang="en-US" dirty="0"/>
              <a:t>serviceable market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ZA" dirty="0"/>
              <a:t>Few competitors + o</a:t>
            </a:r>
            <a:r>
              <a:rPr lang="en-ZA" noProof="1"/>
              <a:t>btainable market</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10</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14400" y="896112"/>
            <a:ext cx="9124951" cy="1362456"/>
          </a:xfrm>
        </p:spPr>
        <p:txBody>
          <a:bodyPr/>
          <a:lstStyle/>
          <a:p>
            <a:r>
              <a:rPr lang="en-US" dirty="0"/>
              <a:t>OUR COMPETITION</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idx="13"/>
          </p:nvPr>
        </p:nvSpPr>
        <p:spPr>
          <a:xfrm>
            <a:off x="914400" y="2354580"/>
            <a:ext cx="4297679" cy="455295"/>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
          </p:nvPr>
        </p:nvSpPr>
        <p:spPr>
          <a:xfrm>
            <a:off x="914400" y="2990850"/>
            <a:ext cx="4297680" cy="3105150"/>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sz="quarter" idx="3"/>
          </p:nvPr>
        </p:nvSpPr>
        <p:spPr>
          <a:xfrm>
            <a:off x="5864487" y="2352675"/>
            <a:ext cx="4297680" cy="457200"/>
          </a:xfrm>
        </p:spPr>
        <p:txBody>
          <a:bodyPr/>
          <a:lstStyle/>
          <a:p>
            <a:r>
              <a:rPr lang="en-ZA" dirty="0"/>
              <a:t>COMPETITORS</a:t>
            </a:r>
          </a:p>
        </p:txBody>
      </p:sp>
      <p:sp>
        <p:nvSpPr>
          <p:cNvPr id="8" name="Content Placeholder 7">
            <a:extLst>
              <a:ext uri="{FF2B5EF4-FFF2-40B4-BE49-F238E27FC236}">
                <a16:creationId xmlns:a16="http://schemas.microsoft.com/office/drawing/2014/main" id="{813F3455-E568-40C9-9F4D-8C89F4CD95F8}"/>
              </a:ext>
            </a:extLst>
          </p:cNvPr>
          <p:cNvSpPr>
            <a:spLocks noGrp="1"/>
          </p:cNvSpPr>
          <p:nvPr>
            <p:ph sz="half" idx="2"/>
          </p:nvPr>
        </p:nvSpPr>
        <p:spPr>
          <a:xfrm>
            <a:off x="5863344" y="2990850"/>
            <a:ext cx="4297680" cy="3105150"/>
          </a:xfrm>
        </p:spPr>
        <p:txBody>
          <a:bodyPr vert="horz" lIns="91440" tIns="45720" rIns="91440" bIns="45720" rtlCol="0" anchor="t">
            <a:normAutofit/>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a:p>
            <a:endParaRPr lang="en-US" dirty="0"/>
          </a:p>
        </p:txBody>
      </p:sp>
      <p:sp>
        <p:nvSpPr>
          <p:cNvPr id="23" name="Date Placeholder 22">
            <a:extLst>
              <a:ext uri="{FF2B5EF4-FFF2-40B4-BE49-F238E27FC236}">
                <a16:creationId xmlns:a16="http://schemas.microsoft.com/office/drawing/2014/main"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lstStyle/>
          <a:p>
            <a:r>
              <a:rPr lang="en-ZA" dirty="0"/>
              <a:t>OUR COMPETITION GRAPHIC</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2"/>
          </p:nvPr>
        </p:nvSpPr>
        <p:spPr>
          <a:xfrm>
            <a:off x="5271896" y="2355182"/>
            <a:ext cx="1980000" cy="365760"/>
          </a:xfrm>
        </p:spPr>
        <p:txBody>
          <a:bodyPr>
            <a:normAutofit/>
          </a:bodyPr>
          <a:lstStyle/>
          <a:p>
            <a:r>
              <a:rPr lang="en-ZA" dirty="0"/>
              <a:t>CONVENIENT</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a:xfrm>
            <a:off x="1070771" y="3383280"/>
            <a:ext cx="1980000" cy="365760"/>
          </a:xfrm>
        </p:spPr>
        <p:txBody>
          <a:bodyPr>
            <a:normAutofit/>
          </a:bodyPr>
          <a:lstStyle/>
          <a:p>
            <a:r>
              <a:rPr lang="en-ZA" dirty="0"/>
              <a:t>EXPENSIVE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a:xfrm>
            <a:off x="9171870" y="3383280"/>
            <a:ext cx="1980000" cy="365760"/>
          </a:xfrm>
        </p:spPr>
        <p:txBody>
          <a:bodyPr>
            <a:normAutofit/>
          </a:bodyPr>
          <a:lstStyle/>
          <a:p>
            <a:r>
              <a:rPr lang="en-ZA" dirty="0"/>
              <a:t>AFFORDABLE</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3"/>
          </p:nvPr>
        </p:nvSpPr>
        <p:spPr>
          <a:xfrm>
            <a:off x="5264750" y="4933275"/>
            <a:ext cx="1980000" cy="365760"/>
          </a:xfrm>
        </p:spPr>
        <p:txBody>
          <a:bodyPr>
            <a:normAutofit/>
          </a:bodyPr>
          <a:lstStyle/>
          <a:p>
            <a:r>
              <a:rPr lang="en-ZA" dirty="0"/>
              <a:t>INCONVENIENT</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lstStyle/>
          <a:p>
            <a:r>
              <a:rPr lang="en-ZA" dirty="0"/>
              <a:t>Pitch deck title</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6"/>
          </p:nvPr>
        </p:nvSpPr>
        <p:spPr>
          <a:xfrm>
            <a:off x="11123295" y="6356350"/>
            <a:ext cx="457200" cy="365125"/>
          </a:xfrm>
        </p:spPr>
        <p:txBody>
          <a:bodyPr/>
          <a:lstStyle/>
          <a:p>
            <a:fld id="{19B51A1E-902D-48AF-9020-955120F399B6}" type="slidenum">
              <a:rPr lang="en-ZA" smtClean="0"/>
              <a:pPr/>
              <a:t>12</a:t>
            </a:fld>
            <a:endParaRPr lang="en-ZA" dirty="0"/>
          </a:p>
        </p:txBody>
      </p:sp>
      <p:grpSp>
        <p:nvGrpSpPr>
          <p:cNvPr id="46" name="Group 45">
            <a:extLst>
              <a:ext uri="{FF2B5EF4-FFF2-40B4-BE49-F238E27FC236}">
                <a16:creationId xmlns:a16="http://schemas.microsoft.com/office/drawing/2014/main" id="{447437F9-5384-40BC-B985-6BE54CDAEAA6}"/>
              </a:ext>
              <a:ext uri="{C183D7F6-B498-43B3-948B-1728B52AA6E4}">
                <adec:decorative xmlns:adec="http://schemas.microsoft.com/office/drawing/2017/decorative" val="1"/>
              </a:ext>
            </a:extLst>
          </p:cNvPr>
          <p:cNvGrpSpPr/>
          <p:nvPr/>
        </p:nvGrpSpPr>
        <p:grpSpPr>
          <a:xfrm>
            <a:off x="1179196" y="2452440"/>
            <a:ext cx="2103120" cy="481137"/>
            <a:chOff x="1179196" y="2452440"/>
            <a:chExt cx="2103120" cy="481137"/>
          </a:xfrm>
        </p:grpSpPr>
        <p:sp>
          <p:nvSpPr>
            <p:cNvPr id="14" name="TextBox 13">
              <a:extLst>
                <a:ext uri="{FF2B5EF4-FFF2-40B4-BE49-F238E27FC236}">
                  <a16:creationId xmlns:a16="http://schemas.microsoft.com/office/drawing/2014/main" id="{3830258B-22ED-44CB-8BE8-E38BCB85CD0F}"/>
                </a:ext>
              </a:extLst>
            </p:cNvPr>
            <p:cNvSpPr txBox="1"/>
            <p:nvPr/>
          </p:nvSpPr>
          <p:spPr>
            <a:xfrm>
              <a:off x="1179196" y="2452440"/>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A</a:t>
              </a:r>
            </a:p>
          </p:txBody>
        </p:sp>
        <p:sp>
          <p:nvSpPr>
            <p:cNvPr id="38" name="Oval 37">
              <a:extLst>
                <a:ext uri="{FF2B5EF4-FFF2-40B4-BE49-F238E27FC236}">
                  <a16:creationId xmlns:a16="http://schemas.microsoft.com/office/drawing/2014/main" id="{55C9973C-ED15-46F3-B016-E56B3D18D584}"/>
                </a:ext>
                <a:ext uri="{C183D7F6-B498-43B3-948B-1728B52AA6E4}">
                  <adec:decorative xmlns:adec="http://schemas.microsoft.com/office/drawing/2017/decorative" val="1"/>
                </a:ext>
              </a:extLst>
            </p:cNvPr>
            <p:cNvSpPr/>
            <p:nvPr/>
          </p:nvSpPr>
          <p:spPr>
            <a:xfrm>
              <a:off x="2139316" y="2750697"/>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9" name="Group 48">
            <a:extLst>
              <a:ext uri="{FF2B5EF4-FFF2-40B4-BE49-F238E27FC236}">
                <a16:creationId xmlns:a16="http://schemas.microsoft.com/office/drawing/2014/main" id="{CCD46A36-6829-43A3-A146-261A38226283}"/>
              </a:ext>
              <a:ext uri="{C183D7F6-B498-43B3-948B-1728B52AA6E4}">
                <adec:decorative xmlns:adec="http://schemas.microsoft.com/office/drawing/2017/decorative" val="1"/>
              </a:ext>
            </a:extLst>
          </p:cNvPr>
          <p:cNvGrpSpPr/>
          <p:nvPr/>
        </p:nvGrpSpPr>
        <p:grpSpPr>
          <a:xfrm>
            <a:off x="2237505" y="4868466"/>
            <a:ext cx="2103120" cy="484983"/>
            <a:chOff x="2237505" y="4868466"/>
            <a:chExt cx="2103120" cy="484983"/>
          </a:xfrm>
        </p:grpSpPr>
        <p:sp>
          <p:nvSpPr>
            <p:cNvPr id="20" name="TextBox 19">
              <a:extLst>
                <a:ext uri="{FF2B5EF4-FFF2-40B4-BE49-F238E27FC236}">
                  <a16:creationId xmlns:a16="http://schemas.microsoft.com/office/drawing/2014/main" id="{80AE2041-0530-4EA5-9FC0-81520FC890B3}"/>
                </a:ext>
              </a:extLst>
            </p:cNvPr>
            <p:cNvSpPr txBox="1"/>
            <p:nvPr/>
          </p:nvSpPr>
          <p:spPr>
            <a:xfrm>
              <a:off x="2237505" y="5045672"/>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E</a:t>
              </a:r>
            </a:p>
          </p:txBody>
        </p:sp>
        <p:sp>
          <p:nvSpPr>
            <p:cNvPr id="39" name="Oval 38">
              <a:extLst>
                <a:ext uri="{FF2B5EF4-FFF2-40B4-BE49-F238E27FC236}">
                  <a16:creationId xmlns:a16="http://schemas.microsoft.com/office/drawing/2014/main" id="{F5F26221-7CC2-4359-8ED9-F81947086237}"/>
                </a:ext>
                <a:ext uri="{C183D7F6-B498-43B3-948B-1728B52AA6E4}">
                  <adec:decorative xmlns:adec="http://schemas.microsoft.com/office/drawing/2017/decorative" val="1"/>
                </a:ext>
              </a:extLst>
            </p:cNvPr>
            <p:cNvSpPr/>
            <p:nvPr/>
          </p:nvSpPr>
          <p:spPr>
            <a:xfrm>
              <a:off x="3197625" y="4868466"/>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0" name="Group 49">
            <a:extLst>
              <a:ext uri="{FF2B5EF4-FFF2-40B4-BE49-F238E27FC236}">
                <a16:creationId xmlns:a16="http://schemas.microsoft.com/office/drawing/2014/main" id="{10E609FE-6FC7-4F85-A363-135D41A36187}"/>
              </a:ext>
              <a:ext uri="{C183D7F6-B498-43B3-948B-1728B52AA6E4}">
                <adec:decorative xmlns:adec="http://schemas.microsoft.com/office/drawing/2017/decorative" val="1"/>
              </a:ext>
            </a:extLst>
          </p:cNvPr>
          <p:cNvGrpSpPr/>
          <p:nvPr/>
        </p:nvGrpSpPr>
        <p:grpSpPr>
          <a:xfrm>
            <a:off x="8113395" y="4035304"/>
            <a:ext cx="2103120" cy="484988"/>
            <a:chOff x="8113395" y="4035304"/>
            <a:chExt cx="2103120" cy="484988"/>
          </a:xfrm>
        </p:grpSpPr>
        <p:sp>
          <p:nvSpPr>
            <p:cNvPr id="24" name="TextBox 23">
              <a:extLst>
                <a:ext uri="{FF2B5EF4-FFF2-40B4-BE49-F238E27FC236}">
                  <a16:creationId xmlns:a16="http://schemas.microsoft.com/office/drawing/2014/main" id="{4573C6D3-EE2C-4FA0-B8A3-BFB7561DFE6A}"/>
                </a:ext>
              </a:extLst>
            </p:cNvPr>
            <p:cNvSpPr txBox="1"/>
            <p:nvPr/>
          </p:nvSpPr>
          <p:spPr>
            <a:xfrm>
              <a:off x="8113395" y="4212515"/>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C</a:t>
              </a:r>
            </a:p>
          </p:txBody>
        </p:sp>
        <p:sp>
          <p:nvSpPr>
            <p:cNvPr id="41" name="Oval 40">
              <a:extLst>
                <a:ext uri="{FF2B5EF4-FFF2-40B4-BE49-F238E27FC236}">
                  <a16:creationId xmlns:a16="http://schemas.microsoft.com/office/drawing/2014/main" id="{63FBA2A8-2592-468B-9867-0573EE41A6E6}"/>
                </a:ext>
                <a:ext uri="{C183D7F6-B498-43B3-948B-1728B52AA6E4}">
                  <adec:decorative xmlns:adec="http://schemas.microsoft.com/office/drawing/2017/decorative" val="1"/>
                </a:ext>
              </a:extLst>
            </p:cNvPr>
            <p:cNvSpPr/>
            <p:nvPr/>
          </p:nvSpPr>
          <p:spPr>
            <a:xfrm>
              <a:off x="9073515" y="403530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1" name="Group 50">
            <a:extLst>
              <a:ext uri="{FF2B5EF4-FFF2-40B4-BE49-F238E27FC236}">
                <a16:creationId xmlns:a16="http://schemas.microsoft.com/office/drawing/2014/main" id="{97355E86-B99C-4CB2-BA03-E335BA74DB40}"/>
              </a:ext>
              <a:ext uri="{C183D7F6-B498-43B3-948B-1728B52AA6E4}">
                <adec:decorative xmlns:adec="http://schemas.microsoft.com/office/drawing/2017/decorative" val="1"/>
              </a:ext>
            </a:extLst>
          </p:cNvPr>
          <p:cNvGrpSpPr/>
          <p:nvPr/>
        </p:nvGrpSpPr>
        <p:grpSpPr>
          <a:xfrm>
            <a:off x="7384570" y="4873925"/>
            <a:ext cx="2103120" cy="482268"/>
            <a:chOff x="7384570" y="4873925"/>
            <a:chExt cx="2103120" cy="482268"/>
          </a:xfrm>
        </p:grpSpPr>
        <p:sp>
          <p:nvSpPr>
            <p:cNvPr id="22" name="TextBox 21">
              <a:extLst>
                <a:ext uri="{FF2B5EF4-FFF2-40B4-BE49-F238E27FC236}">
                  <a16:creationId xmlns:a16="http://schemas.microsoft.com/office/drawing/2014/main" id="{AD8239A1-E348-4BC7-863A-0309627C3F79}"/>
                </a:ext>
              </a:extLst>
            </p:cNvPr>
            <p:cNvSpPr txBox="1"/>
            <p:nvPr/>
          </p:nvSpPr>
          <p:spPr>
            <a:xfrm>
              <a:off x="7384570" y="504841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B</a:t>
              </a:r>
            </a:p>
          </p:txBody>
        </p:sp>
        <p:sp>
          <p:nvSpPr>
            <p:cNvPr id="43" name="Oval 42">
              <a:extLst>
                <a:ext uri="{FF2B5EF4-FFF2-40B4-BE49-F238E27FC236}">
                  <a16:creationId xmlns:a16="http://schemas.microsoft.com/office/drawing/2014/main" id="{07B08B9D-A0D0-44F8-A36F-BAAACC6E641F}"/>
                </a:ext>
                <a:ext uri="{C183D7F6-B498-43B3-948B-1728B52AA6E4}">
                  <adec:decorative xmlns:adec="http://schemas.microsoft.com/office/drawing/2017/decorative" val="1"/>
                </a:ext>
              </a:extLst>
            </p:cNvPr>
            <p:cNvSpPr/>
            <p:nvPr/>
          </p:nvSpPr>
          <p:spPr>
            <a:xfrm>
              <a:off x="8344690" y="4873925"/>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47" name="Group 46">
            <a:extLst>
              <a:ext uri="{FF2B5EF4-FFF2-40B4-BE49-F238E27FC236}">
                <a16:creationId xmlns:a16="http://schemas.microsoft.com/office/drawing/2014/main" id="{61E8B745-AD39-4513-AE1B-1FC9361CC7DE}"/>
              </a:ext>
              <a:ext uri="{C183D7F6-B498-43B3-948B-1728B52AA6E4}">
                <adec:decorative xmlns:adec="http://schemas.microsoft.com/office/drawing/2017/decorative" val="1"/>
              </a:ext>
            </a:extLst>
          </p:cNvPr>
          <p:cNvGrpSpPr/>
          <p:nvPr/>
        </p:nvGrpSpPr>
        <p:grpSpPr>
          <a:xfrm>
            <a:off x="1777326" y="4025314"/>
            <a:ext cx="2103120" cy="479559"/>
            <a:chOff x="1777326" y="4025314"/>
            <a:chExt cx="2103120" cy="479559"/>
          </a:xfrm>
        </p:grpSpPr>
        <p:sp>
          <p:nvSpPr>
            <p:cNvPr id="18" name="TextBox 17">
              <a:extLst>
                <a:ext uri="{FF2B5EF4-FFF2-40B4-BE49-F238E27FC236}">
                  <a16:creationId xmlns:a16="http://schemas.microsoft.com/office/drawing/2014/main" id="{FE647F01-3E62-426C-949D-8345E4501813}"/>
                </a:ext>
              </a:extLst>
            </p:cNvPr>
            <p:cNvSpPr txBox="1"/>
            <p:nvPr/>
          </p:nvSpPr>
          <p:spPr>
            <a:xfrm>
              <a:off x="1777326" y="4197096"/>
              <a:ext cx="2103120" cy="307777"/>
            </a:xfrm>
            <a:prstGeom prst="rect">
              <a:avLst/>
            </a:prstGeom>
            <a:noFill/>
          </p:spPr>
          <p:txBody>
            <a:bodyPr wrap="square" rtlCol="0">
              <a:spAutoFit/>
            </a:bodyPr>
            <a:lstStyle/>
            <a:p>
              <a:pPr algn="ctr"/>
              <a:r>
                <a:rPr lang="en-US" sz="1400" dirty="0">
                  <a:solidFill>
                    <a:schemeClr val="accent2">
                      <a:lumMod val="60000"/>
                      <a:lumOff val="40000"/>
                    </a:schemeClr>
                  </a:solidFill>
                  <a:latin typeface="+mj-lt"/>
                </a:rPr>
                <a:t>D</a:t>
              </a:r>
            </a:p>
          </p:txBody>
        </p:sp>
        <p:sp>
          <p:nvSpPr>
            <p:cNvPr id="45" name="Oval 44">
              <a:extLst>
                <a:ext uri="{FF2B5EF4-FFF2-40B4-BE49-F238E27FC236}">
                  <a16:creationId xmlns:a16="http://schemas.microsoft.com/office/drawing/2014/main" id="{C6BEF52E-5CE0-4BEE-858D-15F90438D545}"/>
                </a:ext>
                <a:ext uri="{C183D7F6-B498-43B3-948B-1728B52AA6E4}">
                  <adec:decorative xmlns:adec="http://schemas.microsoft.com/office/drawing/2017/decorative" val="1"/>
                </a:ext>
              </a:extLst>
            </p:cNvPr>
            <p:cNvSpPr/>
            <p:nvPr/>
          </p:nvSpPr>
          <p:spPr>
            <a:xfrm>
              <a:off x="2737446" y="4025314"/>
              <a:ext cx="182880" cy="18288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grpSp>
        <p:nvGrpSpPr>
          <p:cNvPr id="53" name="Group 52">
            <a:extLst>
              <a:ext uri="{FF2B5EF4-FFF2-40B4-BE49-F238E27FC236}">
                <a16:creationId xmlns:a16="http://schemas.microsoft.com/office/drawing/2014/main" id="{761FFCDD-A5D1-437E-9BBD-090DE98F5F5B}"/>
              </a:ext>
              <a:ext uri="{C183D7F6-B498-43B3-948B-1728B52AA6E4}">
                <adec:decorative xmlns:adec="http://schemas.microsoft.com/office/drawing/2017/decorative" val="1"/>
              </a:ext>
            </a:extLst>
          </p:cNvPr>
          <p:cNvGrpSpPr/>
          <p:nvPr/>
        </p:nvGrpSpPr>
        <p:grpSpPr>
          <a:xfrm>
            <a:off x="8966337" y="2010684"/>
            <a:ext cx="1510910" cy="594065"/>
            <a:chOff x="8966337" y="2010684"/>
            <a:chExt cx="1510910" cy="594065"/>
          </a:xfrm>
        </p:grpSpPr>
        <p:sp>
          <p:nvSpPr>
            <p:cNvPr id="54" name="Oval 53">
              <a:extLst>
                <a:ext uri="{FF2B5EF4-FFF2-40B4-BE49-F238E27FC236}">
                  <a16:creationId xmlns:a16="http://schemas.microsoft.com/office/drawing/2014/main" id="{81E45DAF-25CC-4774-B217-D71FE1B0147C}"/>
                </a:ext>
                <a:ext uri="{C183D7F6-B498-43B3-948B-1728B52AA6E4}">
                  <adec:decorative xmlns:adec="http://schemas.microsoft.com/office/drawing/2017/decorative" val="1"/>
                </a:ext>
              </a:extLst>
            </p:cNvPr>
            <p:cNvSpPr/>
            <p:nvPr/>
          </p:nvSpPr>
          <p:spPr>
            <a:xfrm>
              <a:off x="9630352" y="2421869"/>
              <a:ext cx="182880" cy="182880"/>
            </a:xfrm>
            <a:prstGeom prst="ellipse">
              <a:avLst/>
            </a:prstGeom>
            <a:solidFill>
              <a:schemeClr val="accent4"/>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
              <a:extLst>
                <a:ext uri="{FF2B5EF4-FFF2-40B4-BE49-F238E27FC236}">
                  <a16:creationId xmlns:a16="http://schemas.microsoft.com/office/drawing/2014/main" id="{D142D114-E32A-4CD4-A831-9783D5F783A4}"/>
                </a:ext>
              </a:extLst>
            </p:cNvPr>
            <p:cNvSpPr txBox="1">
              <a:spLocks/>
            </p:cNvSpPr>
            <p:nvPr/>
          </p:nvSpPr>
          <p:spPr>
            <a:xfrm>
              <a:off x="8966337" y="2010684"/>
              <a:ext cx="1510910" cy="400050"/>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cap="all" baseline="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CONTOSO</a:t>
              </a:r>
            </a:p>
          </p:txBody>
        </p:sp>
      </p:grpSp>
    </p:spTree>
    <p:extLst>
      <p:ext uri="{BB962C8B-B14F-4D97-AF65-F5344CB8AC3E}">
        <p14:creationId xmlns:p14="http://schemas.microsoft.com/office/powerpoint/2010/main" val="275279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937760" y="898524"/>
            <a:ext cx="6800850" cy="1325880"/>
          </a:xfrm>
        </p:spPr>
        <p:txBody>
          <a:bodyPr/>
          <a:lstStyle/>
          <a:p>
            <a:r>
              <a:rPr lang="en-US" dirty="0"/>
              <a:t>GROWTH STRATEGY</a:t>
            </a:r>
          </a:p>
        </p:txBody>
      </p:sp>
      <p:sp>
        <p:nvSpPr>
          <p:cNvPr id="12" name="Text Placeholder 11">
            <a:extLst>
              <a:ext uri="{FF2B5EF4-FFF2-40B4-BE49-F238E27FC236}">
                <a16:creationId xmlns:a16="http://schemas.microsoft.com/office/drawing/2014/main" id="{534736B3-AED1-4C54-B8E7-8E4D26E3B97F}"/>
              </a:ext>
            </a:extLst>
          </p:cNvPr>
          <p:cNvSpPr>
            <a:spLocks noGrp="1"/>
          </p:cNvSpPr>
          <p:nvPr>
            <p:ph type="body" sz="quarter" idx="20"/>
          </p:nvPr>
        </p:nvSpPr>
        <p:spPr>
          <a:xfrm>
            <a:off x="4932208" y="1818208"/>
            <a:ext cx="6336792" cy="539812"/>
          </a:xfrm>
        </p:spPr>
        <p:txBody>
          <a:bodyPr/>
          <a:lstStyle/>
          <a:p>
            <a:r>
              <a:rPr lang="en-ZA" dirty="0"/>
              <a:t>How we’ll scale in the future</a:t>
            </a:r>
          </a:p>
          <a:p>
            <a:endParaRPr lang="en-US" dirty="0"/>
          </a:p>
        </p:txBody>
      </p:sp>
      <p:sp>
        <p:nvSpPr>
          <p:cNvPr id="63" name="Text Placeholder 62">
            <a:extLst>
              <a:ext uri="{FF2B5EF4-FFF2-40B4-BE49-F238E27FC236}">
                <a16:creationId xmlns:a16="http://schemas.microsoft.com/office/drawing/2014/main" id="{984DC875-B30E-4034-B7A4-390DBB6378E2}"/>
              </a:ext>
            </a:extLst>
          </p:cNvPr>
          <p:cNvSpPr>
            <a:spLocks noGrp="1"/>
          </p:cNvSpPr>
          <p:nvPr>
            <p:ph type="body" sz="quarter" idx="15"/>
          </p:nvPr>
        </p:nvSpPr>
        <p:spPr>
          <a:xfrm>
            <a:off x="4937760" y="2606040"/>
            <a:ext cx="6339840" cy="365760"/>
          </a:xfrm>
        </p:spPr>
        <p:txBody>
          <a:bodyPr/>
          <a:lstStyle/>
          <a:p>
            <a:r>
              <a:rPr lang="en-US" dirty="0"/>
              <a:t>PHASE 1: FEB 20XX</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937760" y="2907792"/>
            <a:ext cx="6336792" cy="640080"/>
          </a:xfrm>
        </p:spPr>
        <p:txBody>
          <a:bodyPr>
            <a:noAutofit/>
          </a:bodyPr>
          <a:lstStyle/>
          <a:p>
            <a:r>
              <a:rPr lang="en-US" dirty="0"/>
              <a:t>Roll out product to high profile or top-level participants to help establish the product</a:t>
            </a:r>
          </a:p>
        </p:txBody>
      </p:sp>
      <p:sp>
        <p:nvSpPr>
          <p:cNvPr id="65" name="Text Placeholder 64">
            <a:extLst>
              <a:ext uri="{FF2B5EF4-FFF2-40B4-BE49-F238E27FC236}">
                <a16:creationId xmlns:a16="http://schemas.microsoft.com/office/drawing/2014/main" id="{77320A72-527D-4F04-AF2E-E0B73E486504}"/>
              </a:ext>
            </a:extLst>
          </p:cNvPr>
          <p:cNvSpPr>
            <a:spLocks noGrp="1"/>
          </p:cNvSpPr>
          <p:nvPr>
            <p:ph type="body" sz="quarter" idx="17"/>
          </p:nvPr>
        </p:nvSpPr>
        <p:spPr>
          <a:xfrm>
            <a:off x="4937760" y="3895344"/>
            <a:ext cx="6339840" cy="365760"/>
          </a:xfrm>
        </p:spPr>
        <p:txBody>
          <a:bodyPr/>
          <a:lstStyle/>
          <a:p>
            <a:r>
              <a:rPr lang="en-US" dirty="0"/>
              <a:t>PHASE 2: MAY 20XX</a:t>
            </a:r>
          </a:p>
        </p:txBody>
      </p:sp>
      <p:sp>
        <p:nvSpPr>
          <p:cNvPr id="64" name="Text Placeholder 63">
            <a:extLst>
              <a:ext uri="{FF2B5EF4-FFF2-40B4-BE49-F238E27FC236}">
                <a16:creationId xmlns:a16="http://schemas.microsoft.com/office/drawing/2014/main" id="{57D67FB9-44E6-49D8-9419-FD6B4644CB1D}"/>
              </a:ext>
            </a:extLst>
          </p:cNvPr>
          <p:cNvSpPr>
            <a:spLocks noGrp="1"/>
          </p:cNvSpPr>
          <p:nvPr>
            <p:ph type="body" sz="quarter" idx="16"/>
          </p:nvPr>
        </p:nvSpPr>
        <p:spPr>
          <a:xfrm>
            <a:off x="4937760" y="4206240"/>
            <a:ext cx="6336792" cy="640080"/>
          </a:xfrm>
        </p:spPr>
        <p:txBody>
          <a:bodyPr>
            <a:noAutofit/>
          </a:bodyPr>
          <a:lstStyle/>
          <a:p>
            <a:r>
              <a:rPr lang="en-US" dirty="0"/>
              <a:t>Release of the product to the general public and monitor press release and social media accounts</a:t>
            </a:r>
          </a:p>
        </p:txBody>
      </p:sp>
      <p:sp>
        <p:nvSpPr>
          <p:cNvPr id="67" name="Text Placeholder 66">
            <a:extLst>
              <a:ext uri="{FF2B5EF4-FFF2-40B4-BE49-F238E27FC236}">
                <a16:creationId xmlns:a16="http://schemas.microsoft.com/office/drawing/2014/main" id="{6E771E27-902A-4BA5-BF20-88B7F7F8F9A6}"/>
              </a:ext>
            </a:extLst>
          </p:cNvPr>
          <p:cNvSpPr>
            <a:spLocks noGrp="1"/>
          </p:cNvSpPr>
          <p:nvPr>
            <p:ph type="body" sz="quarter" idx="19"/>
          </p:nvPr>
        </p:nvSpPr>
        <p:spPr>
          <a:xfrm>
            <a:off x="4933747" y="5221224"/>
            <a:ext cx="6339840" cy="365760"/>
          </a:xfrm>
        </p:spPr>
        <p:txBody>
          <a:bodyPr/>
          <a:lstStyle/>
          <a:p>
            <a:r>
              <a:rPr lang="en-US" dirty="0"/>
              <a:t>PHASE 3: OCT 20XX</a:t>
            </a:r>
          </a:p>
        </p:txBody>
      </p:sp>
      <p:sp>
        <p:nvSpPr>
          <p:cNvPr id="66" name="Text Placeholder 65">
            <a:extLst>
              <a:ext uri="{FF2B5EF4-FFF2-40B4-BE49-F238E27FC236}">
                <a16:creationId xmlns:a16="http://schemas.microsoft.com/office/drawing/2014/main" id="{0B4C1BA5-5E1C-4F99-8F66-BCA2EBDF4FBE}"/>
              </a:ext>
            </a:extLst>
          </p:cNvPr>
          <p:cNvSpPr>
            <a:spLocks noGrp="1"/>
          </p:cNvSpPr>
          <p:nvPr>
            <p:ph type="body" sz="quarter" idx="18"/>
          </p:nvPr>
        </p:nvSpPr>
        <p:spPr>
          <a:xfrm>
            <a:off x="4933747" y="5541264"/>
            <a:ext cx="6336792" cy="640080"/>
          </a:xfrm>
        </p:spPr>
        <p:txBody>
          <a:bodyPr/>
          <a:lstStyle/>
          <a:p>
            <a:r>
              <a:rPr lang="en-US" dirty="0"/>
              <a:t>Gather feedback and adjust product design as necessary</a:t>
            </a:r>
          </a:p>
        </p:txBody>
      </p:sp>
      <p:sp>
        <p:nvSpPr>
          <p:cNvPr id="4" name="Date Placeholder 3">
            <a:extLst>
              <a:ext uri="{FF2B5EF4-FFF2-40B4-BE49-F238E27FC236}">
                <a16:creationId xmlns:a16="http://schemas.microsoft.com/office/drawing/2014/main" id="{A50C75D2-5D5B-46F8-8017-90EEE14714AB}"/>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73BBD69A-115E-4656-A53E-500EC253A08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7CA6FA97-1026-4096-AB75-6CB2D1A8B7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72197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896112"/>
            <a:ext cx="10515600" cy="1325563"/>
          </a:xfrm>
        </p:spPr>
        <p:txBody>
          <a:bodyPr/>
          <a:lstStyle/>
          <a:p>
            <a:r>
              <a:rPr lang="en-ZA" dirty="0"/>
              <a:t>TWO YEAR ACTION PLAN</a:t>
            </a:r>
          </a:p>
        </p:txBody>
      </p:sp>
      <p:sp>
        <p:nvSpPr>
          <p:cNvPr id="32" name="Text Placeholder 31">
            <a:extLst>
              <a:ext uri="{FF2B5EF4-FFF2-40B4-BE49-F238E27FC236}">
                <a16:creationId xmlns:a16="http://schemas.microsoft.com/office/drawing/2014/main" id="{0830F660-D88D-4A5F-8F7C-44B1D5C8E661}"/>
              </a:ext>
            </a:extLst>
          </p:cNvPr>
          <p:cNvSpPr>
            <a:spLocks noGrp="1"/>
          </p:cNvSpPr>
          <p:nvPr>
            <p:ph type="body" sz="quarter" idx="59"/>
          </p:nvPr>
        </p:nvSpPr>
        <p:spPr>
          <a:xfrm>
            <a:off x="2258568" y="2304288"/>
            <a:ext cx="1554480" cy="561975"/>
          </a:xfrm>
        </p:spPr>
        <p:txBody>
          <a:bodyPr>
            <a:normAutofit/>
          </a:bodyPr>
          <a:lstStyle/>
          <a:p>
            <a:r>
              <a:rPr lang="en-ZA" dirty="0"/>
              <a:t>Draft blueprints</a:t>
            </a:r>
          </a:p>
        </p:txBody>
      </p:sp>
      <p:sp>
        <p:nvSpPr>
          <p:cNvPr id="33" name="Text Placeholder 32">
            <a:extLst>
              <a:ext uri="{FF2B5EF4-FFF2-40B4-BE49-F238E27FC236}">
                <a16:creationId xmlns:a16="http://schemas.microsoft.com/office/drawing/2014/main" id="{C77C5603-8643-4603-9AC4-34B768C3DBB3}"/>
              </a:ext>
            </a:extLst>
          </p:cNvPr>
          <p:cNvSpPr>
            <a:spLocks noGrp="1"/>
          </p:cNvSpPr>
          <p:nvPr>
            <p:ph type="body" sz="quarter" idx="60"/>
          </p:nvPr>
        </p:nvSpPr>
        <p:spPr>
          <a:xfrm>
            <a:off x="2313432" y="2615184"/>
            <a:ext cx="1463040" cy="224670"/>
          </a:xfrm>
        </p:spPr>
        <p:txBody>
          <a:bodyPr anchor="t" anchorCtr="0">
            <a:noAutofit/>
          </a:bodyPr>
          <a:lstStyle/>
          <a:p>
            <a:r>
              <a:rPr lang="en-ZA" dirty="0"/>
              <a:t>Feb 20XX</a:t>
            </a:r>
          </a:p>
        </p:txBody>
      </p:sp>
      <p:sp>
        <p:nvSpPr>
          <p:cNvPr id="370" name="Text Placeholder 369">
            <a:extLst>
              <a:ext uri="{FF2B5EF4-FFF2-40B4-BE49-F238E27FC236}">
                <a16:creationId xmlns:a16="http://schemas.microsoft.com/office/drawing/2014/main" id="{0DC8C4F9-0201-4398-9035-72D47B8BF16E}"/>
              </a:ext>
            </a:extLst>
          </p:cNvPr>
          <p:cNvSpPr>
            <a:spLocks noGrp="1"/>
          </p:cNvSpPr>
          <p:nvPr>
            <p:ph type="body" sz="quarter" idx="61"/>
          </p:nvPr>
        </p:nvSpPr>
        <p:spPr>
          <a:xfrm>
            <a:off x="4667859" y="2302547"/>
            <a:ext cx="1554480" cy="561975"/>
          </a:xfrm>
        </p:spPr>
        <p:txBody>
          <a:bodyPr/>
          <a:lstStyle/>
          <a:p>
            <a:r>
              <a:rPr lang="en-US" dirty="0"/>
              <a:t>Run focus group</a:t>
            </a:r>
          </a:p>
        </p:txBody>
      </p:sp>
      <p:sp>
        <p:nvSpPr>
          <p:cNvPr id="407" name="Text Placeholder 406">
            <a:extLst>
              <a:ext uri="{FF2B5EF4-FFF2-40B4-BE49-F238E27FC236}">
                <a16:creationId xmlns:a16="http://schemas.microsoft.com/office/drawing/2014/main" id="{36719383-F8EF-4FB6-BDDE-C0D7D49E7872}"/>
              </a:ext>
            </a:extLst>
          </p:cNvPr>
          <p:cNvSpPr>
            <a:spLocks noGrp="1"/>
          </p:cNvSpPr>
          <p:nvPr>
            <p:ph type="body" sz="quarter" idx="62"/>
          </p:nvPr>
        </p:nvSpPr>
        <p:spPr>
          <a:xfrm>
            <a:off x="4722723" y="2613443"/>
            <a:ext cx="1463040" cy="224670"/>
          </a:xfrm>
        </p:spPr>
        <p:txBody>
          <a:bodyPr/>
          <a:lstStyle/>
          <a:p>
            <a:r>
              <a:rPr lang="en-US" dirty="0"/>
              <a:t>May 20XX</a:t>
            </a:r>
          </a:p>
        </p:txBody>
      </p:sp>
      <p:sp>
        <p:nvSpPr>
          <p:cNvPr id="408" name="Text Placeholder 407">
            <a:extLst>
              <a:ext uri="{FF2B5EF4-FFF2-40B4-BE49-F238E27FC236}">
                <a16:creationId xmlns:a16="http://schemas.microsoft.com/office/drawing/2014/main" id="{177C5727-7047-4DA0-9BDA-091AE83D6E32}"/>
              </a:ext>
            </a:extLst>
          </p:cNvPr>
          <p:cNvSpPr>
            <a:spLocks noGrp="1"/>
          </p:cNvSpPr>
          <p:nvPr>
            <p:ph type="body" sz="quarter" idx="63"/>
          </p:nvPr>
        </p:nvSpPr>
        <p:spPr>
          <a:xfrm>
            <a:off x="8577756" y="2319697"/>
            <a:ext cx="1554480" cy="561975"/>
          </a:xfrm>
        </p:spPr>
        <p:txBody>
          <a:bodyPr/>
          <a:lstStyle/>
          <a:p>
            <a:r>
              <a:rPr lang="en-US" dirty="0"/>
              <a:t>Gather feedback</a:t>
            </a:r>
          </a:p>
        </p:txBody>
      </p:sp>
      <p:sp>
        <p:nvSpPr>
          <p:cNvPr id="409" name="Text Placeholder 408">
            <a:extLst>
              <a:ext uri="{FF2B5EF4-FFF2-40B4-BE49-F238E27FC236}">
                <a16:creationId xmlns:a16="http://schemas.microsoft.com/office/drawing/2014/main" id="{40FE6D64-CA3D-45C9-B6AE-A27DA1FDA971}"/>
              </a:ext>
            </a:extLst>
          </p:cNvPr>
          <p:cNvSpPr>
            <a:spLocks noGrp="1"/>
          </p:cNvSpPr>
          <p:nvPr>
            <p:ph type="body" sz="quarter" idx="64"/>
          </p:nvPr>
        </p:nvSpPr>
        <p:spPr>
          <a:xfrm>
            <a:off x="8632620" y="2630593"/>
            <a:ext cx="1463040" cy="224670"/>
          </a:xfrm>
        </p:spPr>
        <p:txBody>
          <a:bodyPr/>
          <a:lstStyle/>
          <a:p>
            <a:r>
              <a:rPr lang="en-US" dirty="0"/>
              <a:t>Oct 20XX</a:t>
            </a:r>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Autofit/>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Autofit/>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Autofit/>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Autofit/>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Autofit/>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Autofit/>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Autofit/>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Autofit/>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Autofit/>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Autofit/>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Autofit/>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Autofit/>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Autofit/>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Autofit/>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Autofit/>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Autofit/>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Autofit/>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Autofit/>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Autofit/>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Autofit/>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Autofit/>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Autofit/>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Autofit/>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Autofit/>
          </a:bodyPr>
          <a:lstStyle/>
          <a:p>
            <a:r>
              <a:rPr lang="en-ZA" dirty="0"/>
              <a:t>DEC</a:t>
            </a:r>
          </a:p>
        </p:txBody>
      </p:sp>
      <p:sp>
        <p:nvSpPr>
          <p:cNvPr id="554" name="Text Placeholder 553">
            <a:extLst>
              <a:ext uri="{FF2B5EF4-FFF2-40B4-BE49-F238E27FC236}">
                <a16:creationId xmlns:a16="http://schemas.microsoft.com/office/drawing/2014/main" id="{47A68155-DE7E-43BB-B44A-7FB1896936F3}"/>
              </a:ext>
            </a:extLst>
          </p:cNvPr>
          <p:cNvSpPr>
            <a:spLocks noGrp="1"/>
          </p:cNvSpPr>
          <p:nvPr>
            <p:ph type="body" sz="quarter" idx="65"/>
          </p:nvPr>
        </p:nvSpPr>
        <p:spPr>
          <a:xfrm>
            <a:off x="2302341" y="5269637"/>
            <a:ext cx="1554480" cy="561975"/>
          </a:xfrm>
        </p:spPr>
        <p:txBody>
          <a:bodyPr/>
          <a:lstStyle/>
          <a:p>
            <a:r>
              <a:rPr lang="en-US" dirty="0"/>
              <a:t>Test design</a:t>
            </a:r>
          </a:p>
        </p:txBody>
      </p:sp>
      <p:sp>
        <p:nvSpPr>
          <p:cNvPr id="555" name="Text Placeholder 554">
            <a:extLst>
              <a:ext uri="{FF2B5EF4-FFF2-40B4-BE49-F238E27FC236}">
                <a16:creationId xmlns:a16="http://schemas.microsoft.com/office/drawing/2014/main" id="{2EA4CDFB-F76D-429B-984A-315FD33E85C2}"/>
              </a:ext>
            </a:extLst>
          </p:cNvPr>
          <p:cNvSpPr>
            <a:spLocks noGrp="1"/>
          </p:cNvSpPr>
          <p:nvPr>
            <p:ph type="body" sz="quarter" idx="66"/>
          </p:nvPr>
        </p:nvSpPr>
        <p:spPr>
          <a:xfrm>
            <a:off x="2357205" y="5580533"/>
            <a:ext cx="1463040" cy="224670"/>
          </a:xfrm>
        </p:spPr>
        <p:txBody>
          <a:bodyPr/>
          <a:lstStyle/>
          <a:p>
            <a:r>
              <a:rPr lang="en-US" dirty="0"/>
              <a:t>Feb 20XX</a:t>
            </a:r>
          </a:p>
        </p:txBody>
      </p:sp>
      <p:sp>
        <p:nvSpPr>
          <p:cNvPr id="556" name="Text Placeholder 555">
            <a:extLst>
              <a:ext uri="{FF2B5EF4-FFF2-40B4-BE49-F238E27FC236}">
                <a16:creationId xmlns:a16="http://schemas.microsoft.com/office/drawing/2014/main" id="{854FD9ED-4041-410B-93B1-9B3DAE4C8FB4}"/>
              </a:ext>
            </a:extLst>
          </p:cNvPr>
          <p:cNvSpPr>
            <a:spLocks noGrp="1"/>
          </p:cNvSpPr>
          <p:nvPr>
            <p:ph type="body" sz="quarter" idx="67"/>
          </p:nvPr>
        </p:nvSpPr>
        <p:spPr>
          <a:xfrm>
            <a:off x="6222339" y="5272948"/>
            <a:ext cx="1554480" cy="561975"/>
          </a:xfrm>
        </p:spPr>
        <p:txBody>
          <a:bodyPr/>
          <a:lstStyle/>
          <a:p>
            <a:r>
              <a:rPr lang="en-US" dirty="0"/>
              <a:t>Launch design</a:t>
            </a:r>
          </a:p>
        </p:txBody>
      </p:sp>
      <p:sp>
        <p:nvSpPr>
          <p:cNvPr id="557" name="Text Placeholder 556">
            <a:extLst>
              <a:ext uri="{FF2B5EF4-FFF2-40B4-BE49-F238E27FC236}">
                <a16:creationId xmlns:a16="http://schemas.microsoft.com/office/drawing/2014/main" id="{6B7C42E3-7D15-496E-946F-401A49BFD09E}"/>
              </a:ext>
            </a:extLst>
          </p:cNvPr>
          <p:cNvSpPr>
            <a:spLocks noGrp="1"/>
          </p:cNvSpPr>
          <p:nvPr>
            <p:ph type="body" sz="quarter" idx="68"/>
          </p:nvPr>
        </p:nvSpPr>
        <p:spPr>
          <a:xfrm>
            <a:off x="6277203" y="5583844"/>
            <a:ext cx="1463040" cy="224670"/>
          </a:xfrm>
        </p:spPr>
        <p:txBody>
          <a:bodyPr/>
          <a:lstStyle/>
          <a:p>
            <a:r>
              <a:rPr lang="en-US" dirty="0"/>
              <a:t>July 20XX</a:t>
            </a:r>
          </a:p>
        </p:txBody>
      </p:sp>
      <p:sp>
        <p:nvSpPr>
          <p:cNvPr id="558" name="Text Placeholder 557">
            <a:extLst>
              <a:ext uri="{FF2B5EF4-FFF2-40B4-BE49-F238E27FC236}">
                <a16:creationId xmlns:a16="http://schemas.microsoft.com/office/drawing/2014/main" id="{CAFD0B98-F30B-4B42-9952-008A84A1701A}"/>
              </a:ext>
            </a:extLst>
          </p:cNvPr>
          <p:cNvSpPr>
            <a:spLocks noGrp="1"/>
          </p:cNvSpPr>
          <p:nvPr>
            <p:ph type="body" sz="quarter" idx="69"/>
          </p:nvPr>
        </p:nvSpPr>
        <p:spPr>
          <a:xfrm>
            <a:off x="10161393" y="5272948"/>
            <a:ext cx="1554480" cy="561975"/>
          </a:xfrm>
        </p:spPr>
        <p:txBody>
          <a:bodyPr/>
          <a:lstStyle/>
          <a:p>
            <a:r>
              <a:rPr lang="en-US" dirty="0"/>
              <a:t>Deliver to client</a:t>
            </a:r>
          </a:p>
        </p:txBody>
      </p:sp>
      <p:sp>
        <p:nvSpPr>
          <p:cNvPr id="559" name="Text Placeholder 558">
            <a:extLst>
              <a:ext uri="{FF2B5EF4-FFF2-40B4-BE49-F238E27FC236}">
                <a16:creationId xmlns:a16="http://schemas.microsoft.com/office/drawing/2014/main" id="{7E377FA3-206F-4D84-8212-D6C57108A7BA}"/>
              </a:ext>
            </a:extLst>
          </p:cNvPr>
          <p:cNvSpPr>
            <a:spLocks noGrp="1"/>
          </p:cNvSpPr>
          <p:nvPr>
            <p:ph type="body" sz="quarter" idx="70"/>
          </p:nvPr>
        </p:nvSpPr>
        <p:spPr>
          <a:xfrm>
            <a:off x="10216257" y="5583844"/>
            <a:ext cx="1463040" cy="224670"/>
          </a:xfrm>
        </p:spPr>
        <p:txBody>
          <a:bodyPr/>
          <a:lstStyle/>
          <a:p>
            <a:r>
              <a:rPr lang="en-US" dirty="0"/>
              <a:t>Dec 20XX</a:t>
            </a:r>
          </a:p>
        </p:txBody>
      </p:sp>
      <p:sp>
        <p:nvSpPr>
          <p:cNvPr id="234" name="Date Placeholder 233">
            <a:extLst>
              <a:ext uri="{FF2B5EF4-FFF2-40B4-BE49-F238E27FC236}">
                <a16:creationId xmlns:a16="http://schemas.microsoft.com/office/drawing/2014/main" id="{97B42A28-9673-438C-9EEE-0311F40F940A}"/>
              </a:ext>
            </a:extLst>
          </p:cNvPr>
          <p:cNvSpPr>
            <a:spLocks noGrp="1"/>
          </p:cNvSpPr>
          <p:nvPr>
            <p:ph type="dt" sz="half" idx="10"/>
          </p:nvPr>
        </p:nvSpPr>
        <p:spPr>
          <a:xfrm>
            <a:off x="914400" y="6353175"/>
            <a:ext cx="1097280" cy="365125"/>
          </a:xfrm>
        </p:spPr>
        <p:txBody>
          <a:bodyPr/>
          <a:lstStyle/>
          <a:p>
            <a:r>
              <a:rPr lang="en-US" dirty="0"/>
              <a:t>20XX</a:t>
            </a:r>
          </a:p>
        </p:txBody>
      </p:sp>
      <p:sp>
        <p:nvSpPr>
          <p:cNvPr id="137" name="Footer Placeholder 136">
            <a:extLst>
              <a:ext uri="{FF2B5EF4-FFF2-40B4-BE49-F238E27FC236}">
                <a16:creationId xmlns:a16="http://schemas.microsoft.com/office/drawing/2014/main" id="{96352484-2A5E-4DED-974A-51FCF839D625}"/>
              </a:ext>
            </a:extLst>
          </p:cNvPr>
          <p:cNvSpPr>
            <a:spLocks noGrp="1"/>
          </p:cNvSpPr>
          <p:nvPr>
            <p:ph type="ftr" sz="quarter" idx="11"/>
          </p:nvPr>
        </p:nvSpPr>
        <p:spPr>
          <a:xfrm>
            <a:off x="5424487" y="6350000"/>
            <a:ext cx="2286000" cy="365125"/>
          </a:xfrm>
        </p:spPr>
        <p:txBody>
          <a:bodyPr/>
          <a:lstStyle/>
          <a:p>
            <a:r>
              <a:rPr lang="en-ZA" dirty="0"/>
              <a:t>Pitch deck title</a:t>
            </a:r>
          </a:p>
        </p:txBody>
      </p:sp>
      <p:sp>
        <p:nvSpPr>
          <p:cNvPr id="138" name="Slide Number Placeholder 137">
            <a:extLst>
              <a:ext uri="{FF2B5EF4-FFF2-40B4-BE49-F238E27FC236}">
                <a16:creationId xmlns:a16="http://schemas.microsoft.com/office/drawing/2014/main" id="{C0EE7122-1CD2-46FC-B8ED-13A3D7A67D19}"/>
              </a:ext>
            </a:extLst>
          </p:cNvPr>
          <p:cNvSpPr>
            <a:spLocks noGrp="1"/>
          </p:cNvSpPr>
          <p:nvPr>
            <p:ph type="sldNum" sz="quarter" idx="12"/>
          </p:nvPr>
        </p:nvSpPr>
        <p:spPr>
          <a:xfrm>
            <a:off x="11123295" y="6356350"/>
            <a:ext cx="457200" cy="365125"/>
          </a:xfrm>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3060063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914400" y="896112"/>
            <a:ext cx="10515600" cy="1325563"/>
          </a:xfrm>
        </p:spPr>
        <p:txBody>
          <a:bodyPr/>
          <a:lstStyle/>
          <a:p>
            <a:r>
              <a:rPr lang="en-US" dirty="0"/>
              <a:t>FINANCIALS</a:t>
            </a:r>
          </a:p>
        </p:txBody>
      </p:sp>
      <p:graphicFrame>
        <p:nvGraphicFramePr>
          <p:cNvPr id="9" name="Table 9">
            <a:extLst>
              <a:ext uri="{FF2B5EF4-FFF2-40B4-BE49-F238E27FC236}">
                <a16:creationId xmlns:a16="http://schemas.microsoft.com/office/drawing/2014/main" id="{4FEE1642-B122-4C8C-812B-30F133EF6C27}"/>
              </a:ext>
            </a:extLst>
          </p:cNvPr>
          <p:cNvGraphicFramePr>
            <a:graphicFrameLocks noGrp="1"/>
          </p:cNvGraphicFramePr>
          <p:nvPr>
            <p:ph idx="1"/>
            <p:extLst>
              <p:ext uri="{D42A27DB-BD31-4B8C-83A1-F6EECF244321}">
                <p14:modId xmlns:p14="http://schemas.microsoft.com/office/powerpoint/2010/main" val="184160964"/>
              </p:ext>
            </p:extLst>
          </p:nvPr>
        </p:nvGraphicFramePr>
        <p:xfrm>
          <a:off x="1020763" y="1825625"/>
          <a:ext cx="10021217" cy="4136262"/>
        </p:xfrm>
        <a:graphic>
          <a:graphicData uri="http://schemas.openxmlformats.org/drawingml/2006/table">
            <a:tbl>
              <a:tblPr firstRow="1" bandRow="1">
                <a:tableStyleId>{17292A2E-F333-43FB-9621-5CBBE7FDCDCB}</a:tableStyleId>
              </a:tblPr>
              <a:tblGrid>
                <a:gridCol w="2848175">
                  <a:extLst>
                    <a:ext uri="{9D8B030D-6E8A-4147-A177-3AD203B41FA5}">
                      <a16:colId xmlns:a16="http://schemas.microsoft.com/office/drawing/2014/main" val="3446012419"/>
                    </a:ext>
                  </a:extLst>
                </a:gridCol>
                <a:gridCol w="1240789">
                  <a:extLst>
                    <a:ext uri="{9D8B030D-6E8A-4147-A177-3AD203B41FA5}">
                      <a16:colId xmlns:a16="http://schemas.microsoft.com/office/drawing/2014/main" val="4052646397"/>
                    </a:ext>
                  </a:extLst>
                </a:gridCol>
                <a:gridCol w="1781249">
                  <a:extLst>
                    <a:ext uri="{9D8B030D-6E8A-4147-A177-3AD203B41FA5}">
                      <a16:colId xmlns:a16="http://schemas.microsoft.com/office/drawing/2014/main" val="1935352797"/>
                    </a:ext>
                  </a:extLst>
                </a:gridCol>
                <a:gridCol w="2075502">
                  <a:extLst>
                    <a:ext uri="{9D8B030D-6E8A-4147-A177-3AD203B41FA5}">
                      <a16:colId xmlns:a16="http://schemas.microsoft.com/office/drawing/2014/main" val="1218263486"/>
                    </a:ext>
                  </a:extLst>
                </a:gridCol>
                <a:gridCol w="2075502">
                  <a:extLst>
                    <a:ext uri="{9D8B030D-6E8A-4147-A177-3AD203B41FA5}">
                      <a16:colId xmlns:a16="http://schemas.microsoft.com/office/drawing/2014/main" val="3235153012"/>
                    </a:ext>
                  </a:extLst>
                </a:gridCol>
              </a:tblGrid>
              <a:tr h="318174">
                <a:tc>
                  <a:txBody>
                    <a:bodyPr/>
                    <a:lstStyle/>
                    <a:p>
                      <a:pPr algn="l" fontAlgn="b"/>
                      <a:endParaRPr lang="en-US" sz="1400" b="0" i="0" u="none" strike="noStrike" dirty="0">
                        <a:solidFill>
                          <a:schemeClr val="bg1"/>
                        </a:solidFill>
                        <a:effectLst/>
                        <a:latin typeface="+mn-lt"/>
                      </a:endParaRPr>
                    </a:p>
                  </a:txBody>
                  <a:tcPr marL="288000" anchor="b"/>
                </a:tc>
                <a:tc>
                  <a:txBody>
                    <a:bodyPr/>
                    <a:lstStyle/>
                    <a:p>
                      <a:pPr algn="r" fontAlgn="b"/>
                      <a:r>
                        <a:rPr lang="en-US" sz="1400" b="1" u="none" strike="noStrike" dirty="0">
                          <a:solidFill>
                            <a:schemeClr val="bg1"/>
                          </a:solidFill>
                          <a:effectLst/>
                        </a:rPr>
                        <a:t>Year 1</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2</a:t>
                      </a:r>
                      <a:endParaRPr lang="en-US" sz="1400" b="1" i="0" u="none" strike="noStrike" dirty="0">
                        <a:solidFill>
                          <a:schemeClr val="bg1"/>
                        </a:solidFill>
                        <a:effectLst/>
                        <a:latin typeface="+mn-lt"/>
                      </a:endParaRPr>
                    </a:p>
                  </a:txBody>
                  <a:tcPr anchor="b"/>
                </a:tc>
                <a:tc>
                  <a:txBody>
                    <a:bodyPr/>
                    <a:lstStyle/>
                    <a:p>
                      <a:pPr algn="r" fontAlgn="b"/>
                      <a:r>
                        <a:rPr lang="en-US" sz="1400" b="1" u="none" strike="noStrike" dirty="0">
                          <a:solidFill>
                            <a:schemeClr val="bg1"/>
                          </a:solidFill>
                          <a:effectLst/>
                        </a:rPr>
                        <a:t>Year 3</a:t>
                      </a:r>
                      <a:endParaRPr lang="en-US" sz="1400" b="1" i="0" u="none" strike="noStrike" dirty="0">
                        <a:solidFill>
                          <a:schemeClr val="bg1"/>
                        </a:solidFill>
                        <a:effectLst/>
                        <a:latin typeface="+mn-lt"/>
                      </a:endParaRPr>
                    </a:p>
                  </a:txBody>
                  <a:tcPr anchor="b"/>
                </a:tc>
                <a:tc>
                  <a:txBody>
                    <a:bodyPr/>
                    <a:lstStyle/>
                    <a:p>
                      <a:pPr algn="l" fontAlgn="b"/>
                      <a:endParaRPr lang="en-US" sz="1400" b="0" i="0" u="none" strike="noStrike" dirty="0">
                        <a:solidFill>
                          <a:schemeClr val="bg1"/>
                        </a:solidFill>
                        <a:effectLst/>
                        <a:latin typeface="+mn-lt"/>
                      </a:endParaRPr>
                    </a:p>
                  </a:txBody>
                  <a:tcPr anchor="b"/>
                </a:tc>
                <a:extLst>
                  <a:ext uri="{0D108BD9-81ED-4DB2-BD59-A6C34878D82A}">
                    <a16:rowId xmlns:a16="http://schemas.microsoft.com/office/drawing/2014/main" val="4140773105"/>
                  </a:ext>
                </a:extLst>
              </a:tr>
              <a:tr h="318174">
                <a:tc>
                  <a:txBody>
                    <a:bodyPr/>
                    <a:lstStyle/>
                    <a:p>
                      <a:pPr algn="l" fontAlgn="b"/>
                      <a:r>
                        <a:rPr lang="en-US" sz="1400" b="0" i="0" u="none" strike="noStrike" dirty="0">
                          <a:solidFill>
                            <a:schemeClr val="tx1"/>
                          </a:solidFill>
                          <a:effectLst/>
                          <a:latin typeface="+mn-lt"/>
                        </a:rPr>
                        <a:t>INCOME</a:t>
                      </a:r>
                    </a:p>
                  </a:txBody>
                  <a:tcPr marL="288000"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004244551"/>
                  </a:ext>
                </a:extLst>
              </a:tr>
              <a:tr h="318174">
                <a:tc>
                  <a:txBody>
                    <a:bodyPr/>
                    <a:lstStyle/>
                    <a:p>
                      <a:pPr lvl="1" algn="l" fontAlgn="b"/>
                      <a:r>
                        <a:rPr lang="en-US" sz="1400" b="0" u="none" strike="noStrike" dirty="0">
                          <a:solidFill>
                            <a:schemeClr val="tx1"/>
                          </a:solidFill>
                          <a:effectLst/>
                        </a:rPr>
                        <a:t>Users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543393929"/>
                  </a:ext>
                </a:extLst>
              </a:tr>
              <a:tr h="318174">
                <a:tc>
                  <a:txBody>
                    <a:bodyPr/>
                    <a:lstStyle/>
                    <a:p>
                      <a:pPr lvl="1" algn="l" fontAlgn="b"/>
                      <a:r>
                        <a:rPr lang="en-US" sz="1400" b="0" u="none" strike="noStrike" dirty="0">
                          <a:solidFill>
                            <a:schemeClr val="tx1"/>
                          </a:solidFill>
                          <a:effectLst/>
                        </a:rPr>
                        <a:t>Sales</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5711469"/>
                  </a:ext>
                </a:extLst>
              </a:tr>
              <a:tr h="318174">
                <a:tc>
                  <a:txBody>
                    <a:bodyPr/>
                    <a:lstStyle/>
                    <a:p>
                      <a:pPr lvl="1" algn="l" fontAlgn="b"/>
                      <a:r>
                        <a:rPr lang="en-US" sz="1400" b="0" u="none" strike="noStrike" dirty="0">
                          <a:solidFill>
                            <a:schemeClr val="tx1"/>
                          </a:solidFill>
                          <a:effectLst/>
                        </a:rPr>
                        <a:t>Average price per sale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75</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80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498944196"/>
                  </a:ext>
                </a:extLst>
              </a:tr>
              <a:tr h="318174">
                <a:tc>
                  <a:txBody>
                    <a:bodyPr/>
                    <a:lstStyle/>
                    <a:p>
                      <a:pPr lvl="1" algn="l" fontAlgn="b"/>
                      <a:r>
                        <a:rPr lang="en-US" sz="1400" b="0" u="none" strike="noStrike" dirty="0">
                          <a:solidFill>
                            <a:schemeClr val="tx1"/>
                          </a:solidFill>
                          <a:effectLst/>
                        </a:rPr>
                        <a:t>Revenue @ 15%</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48,000,000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216,000,000</a:t>
                      </a:r>
                      <a:endParaRPr lang="en-US" sz="1400" b="0"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561606819"/>
                  </a:ext>
                </a:extLst>
              </a:tr>
              <a:tr h="318174">
                <a:tc>
                  <a:txBody>
                    <a:bodyPr/>
                    <a:lstStyle/>
                    <a:p>
                      <a:pPr algn="l" fontAlgn="b"/>
                      <a:r>
                        <a:rPr lang="en-US" sz="1400" b="1" u="none" strike="noStrike" dirty="0">
                          <a:solidFill>
                            <a:schemeClr val="tx1"/>
                          </a:solidFill>
                          <a:effectLst/>
                        </a:rPr>
                        <a:t>Gross profit</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5,625,000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48,000,000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216,000,000</a:t>
                      </a:r>
                      <a:endParaRPr lang="en-US" sz="1400" b="1" i="0" u="none" strike="noStrike" dirty="0">
                        <a:solidFill>
                          <a:schemeClr val="tx1"/>
                        </a:solidFill>
                        <a:effectLst/>
                        <a:latin typeface="+mn-lt"/>
                      </a:endParaRPr>
                    </a:p>
                  </a:txBody>
                  <a:tcPr anchor="b"/>
                </a:tc>
                <a:tc>
                  <a:txBody>
                    <a:bodyPr/>
                    <a:lstStyle/>
                    <a:p>
                      <a:pPr algn="r"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365120011"/>
                  </a:ext>
                </a:extLst>
              </a:tr>
              <a:tr h="318174">
                <a:tc>
                  <a:txBody>
                    <a:bodyPr/>
                    <a:lstStyle/>
                    <a:p>
                      <a:pPr algn="l" fontAlgn="b"/>
                      <a:r>
                        <a:rPr lang="en-US" sz="1400" b="0" u="none" strike="noStrike" dirty="0">
                          <a:solidFill>
                            <a:schemeClr val="tx1"/>
                          </a:solidFill>
                          <a:effectLst/>
                        </a:rPr>
                        <a:t>EXPENSES</a:t>
                      </a:r>
                      <a:endParaRPr lang="en-US" sz="1400" b="0" i="0" u="none" strike="noStrike" dirty="0">
                        <a:solidFill>
                          <a:schemeClr val="tx1"/>
                        </a:solidFill>
                        <a:effectLst/>
                        <a:latin typeface="+mn-lt"/>
                      </a:endParaRPr>
                    </a:p>
                  </a:txBody>
                  <a:tcPr marL="288000"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4241422160"/>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Sales &amp; marketing</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5,062,500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38,400,000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151,200,000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70%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662407092"/>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Customer service</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1,687,500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9,600,000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21,600,000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10%</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806368409"/>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Product development</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562,500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10,800,000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879688327"/>
                  </a:ext>
                </a:extLst>
              </a:tr>
              <a:tr h="318174">
                <a:tc>
                  <a:txBody>
                    <a:bodyPr/>
                    <a:lstStyle/>
                    <a:p>
                      <a:pPr marL="457200" lvl="1" indent="0" algn="l" fontAlgn="b">
                        <a:buFont typeface="Arial" panose="020B0604020202020204" pitchFamily="34" charset="0"/>
                        <a:buNone/>
                      </a:pPr>
                      <a:r>
                        <a:rPr lang="en-US" sz="1400" b="0" u="none" strike="noStrike" dirty="0">
                          <a:solidFill>
                            <a:schemeClr val="tx1"/>
                          </a:solidFill>
                          <a:effectLst/>
                        </a:rPr>
                        <a:t>Research</a:t>
                      </a:r>
                      <a:endParaRPr lang="en-US" sz="1400" b="0" i="0" u="none" strike="noStrike" dirty="0">
                        <a:solidFill>
                          <a:schemeClr val="tx1"/>
                        </a:solidFill>
                        <a:effectLst/>
                        <a:latin typeface="+mn-lt"/>
                      </a:endParaRPr>
                    </a:p>
                  </a:txBody>
                  <a:tcPr marL="288000" anchor="b"/>
                </a:tc>
                <a:tc>
                  <a:txBody>
                    <a:bodyPr/>
                    <a:lstStyle/>
                    <a:p>
                      <a:pPr algn="r" fontAlgn="b"/>
                      <a:r>
                        <a:rPr lang="en-US" sz="1400" b="0" u="none" strike="noStrike" dirty="0">
                          <a:solidFill>
                            <a:schemeClr val="tx1"/>
                          </a:solidFill>
                          <a:effectLst/>
                        </a:rPr>
                        <a:t>281,250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2,400,000</a:t>
                      </a:r>
                      <a:endParaRPr lang="en-US" sz="1400" b="0" i="0" u="none" strike="noStrike" dirty="0">
                        <a:solidFill>
                          <a:schemeClr val="tx1"/>
                        </a:solidFill>
                        <a:effectLst/>
                        <a:latin typeface="+mn-lt"/>
                      </a:endParaRPr>
                    </a:p>
                  </a:txBody>
                  <a:tcPr anchor="b"/>
                </a:tc>
                <a:tc>
                  <a:txBody>
                    <a:bodyPr/>
                    <a:lstStyle/>
                    <a:p>
                      <a:pPr algn="r" fontAlgn="b"/>
                      <a:r>
                        <a:rPr lang="en-US" sz="1400" b="0" u="none" strike="noStrike" dirty="0">
                          <a:solidFill>
                            <a:schemeClr val="tx1"/>
                          </a:solidFill>
                          <a:effectLst/>
                        </a:rPr>
                        <a:t>4,320,000</a:t>
                      </a:r>
                      <a:endParaRPr lang="en-US" sz="1400" b="0" i="0" u="none" strike="noStrike" dirty="0">
                        <a:solidFill>
                          <a:schemeClr val="tx1"/>
                        </a:solidFill>
                        <a:effectLst/>
                        <a:latin typeface="+mn-lt"/>
                      </a:endParaRPr>
                    </a:p>
                  </a:txBody>
                  <a:tcPr anchor="b"/>
                </a:tc>
                <a:tc>
                  <a:txBody>
                    <a:bodyPr/>
                    <a:lstStyle/>
                    <a:p>
                      <a:pPr algn="l" fontAlgn="b"/>
                      <a:r>
                        <a:rPr lang="en-US" sz="1400" b="0" u="none" strike="noStrike" dirty="0">
                          <a:solidFill>
                            <a:schemeClr val="tx1"/>
                          </a:solidFill>
                          <a:effectLst/>
                        </a:rPr>
                        <a:t>2%</a:t>
                      </a:r>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1613433075"/>
                  </a:ext>
                </a:extLst>
              </a:tr>
              <a:tr h="318174">
                <a:tc>
                  <a:txBody>
                    <a:bodyPr/>
                    <a:lstStyle/>
                    <a:p>
                      <a:pPr algn="l" fontAlgn="b"/>
                      <a:r>
                        <a:rPr lang="en-US" sz="1400" b="1" u="none" strike="noStrike" dirty="0">
                          <a:solidFill>
                            <a:schemeClr val="tx1"/>
                          </a:solidFill>
                          <a:effectLst/>
                        </a:rPr>
                        <a:t>Total expenses</a:t>
                      </a:r>
                      <a:endParaRPr lang="en-US" sz="1400" b="1" i="0" u="none" strike="noStrike" dirty="0">
                        <a:solidFill>
                          <a:schemeClr val="tx1"/>
                        </a:solidFill>
                        <a:effectLst/>
                        <a:latin typeface="+mn-lt"/>
                      </a:endParaRPr>
                    </a:p>
                  </a:txBody>
                  <a:tcPr marL="288000" anchor="b"/>
                </a:tc>
                <a:tc>
                  <a:txBody>
                    <a:bodyPr/>
                    <a:lstStyle/>
                    <a:p>
                      <a:pPr algn="r" fontAlgn="b"/>
                      <a:r>
                        <a:rPr lang="en-US" sz="1400" b="1" u="none" strike="noStrike" dirty="0">
                          <a:solidFill>
                            <a:schemeClr val="tx1"/>
                          </a:solidFill>
                          <a:effectLst/>
                        </a:rPr>
                        <a:t>7,593,750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52,800,000</a:t>
                      </a:r>
                      <a:endParaRPr lang="en-US" sz="1400" b="1" i="0" u="none" strike="noStrike" dirty="0">
                        <a:solidFill>
                          <a:schemeClr val="tx1"/>
                        </a:solidFill>
                        <a:effectLst/>
                        <a:latin typeface="+mn-lt"/>
                      </a:endParaRPr>
                    </a:p>
                  </a:txBody>
                  <a:tcPr anchor="b"/>
                </a:tc>
                <a:tc>
                  <a:txBody>
                    <a:bodyPr/>
                    <a:lstStyle/>
                    <a:p>
                      <a:pPr algn="r" fontAlgn="b"/>
                      <a:r>
                        <a:rPr lang="en-US" sz="1400" b="1" u="none" strike="noStrike" dirty="0">
                          <a:solidFill>
                            <a:schemeClr val="tx1"/>
                          </a:solidFill>
                          <a:effectLst/>
                        </a:rPr>
                        <a:t>187,920,000</a:t>
                      </a:r>
                      <a:endParaRPr lang="en-US" sz="1400" b="1" i="0" u="none" strike="noStrike" dirty="0">
                        <a:solidFill>
                          <a:schemeClr val="tx1"/>
                        </a:solidFill>
                        <a:effectLst/>
                        <a:latin typeface="+mn-lt"/>
                      </a:endParaRPr>
                    </a:p>
                  </a:txBody>
                  <a:tcPr anchor="b"/>
                </a:tc>
                <a:tc>
                  <a:txBody>
                    <a:bodyPr/>
                    <a:lstStyle/>
                    <a:p>
                      <a:pPr algn="l" fontAlgn="b"/>
                      <a:endParaRPr lang="en-US" sz="1400" b="0" i="0" u="none" strike="noStrike" dirty="0">
                        <a:solidFill>
                          <a:schemeClr val="tx1"/>
                        </a:solidFill>
                        <a:effectLst/>
                        <a:latin typeface="+mn-lt"/>
                      </a:endParaRPr>
                    </a:p>
                  </a:txBody>
                  <a:tcPr anchor="b"/>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3942D108-1BA8-4015-8A00-41E4AF57BE59}"/>
              </a:ext>
            </a:extLst>
          </p:cNvPr>
          <p:cNvSpPr>
            <a:spLocks noGrp="1"/>
          </p:cNvSpPr>
          <p:nvPr>
            <p:ph type="dt" sz="half" idx="10"/>
          </p:nvPr>
        </p:nvSpPr>
        <p:spPr>
          <a:xfrm>
            <a:off x="914400" y="6353175"/>
            <a:ext cx="1097280" cy="365125"/>
          </a:xfrm>
        </p:spPr>
        <p:txBody>
          <a:bodyPr/>
          <a:lstStyle/>
          <a:p>
            <a:r>
              <a:rPr lang="en-US" dirty="0"/>
              <a:t>20XX</a:t>
            </a:r>
          </a:p>
        </p:txBody>
      </p:sp>
      <p:sp>
        <p:nvSpPr>
          <p:cNvPr id="3" name="Footer Placeholder 2">
            <a:extLst>
              <a:ext uri="{FF2B5EF4-FFF2-40B4-BE49-F238E27FC236}">
                <a16:creationId xmlns:a16="http://schemas.microsoft.com/office/drawing/2014/main" id="{DC8DAF17-B5B6-4AFF-9C90-893745070A63}"/>
              </a:ext>
            </a:extLst>
          </p:cNvPr>
          <p:cNvSpPr>
            <a:spLocks noGrp="1"/>
          </p:cNvSpPr>
          <p:nvPr>
            <p:ph type="ftr" sz="quarter" idx="11"/>
          </p:nvPr>
        </p:nvSpPr>
        <p:spPr>
          <a:xfrm>
            <a:off x="5424488" y="6350000"/>
            <a:ext cx="2286000" cy="365125"/>
          </a:xfrm>
        </p:spPr>
        <p:txBody>
          <a:bodyPr/>
          <a:lstStyle/>
          <a:p>
            <a:r>
              <a:rPr lang="en-US" dirty="0"/>
              <a:t>Pitch deck title</a:t>
            </a:r>
          </a:p>
        </p:txBody>
      </p:sp>
      <p:sp>
        <p:nvSpPr>
          <p:cNvPr id="4" name="Slide Number Placeholder 3">
            <a:extLst>
              <a:ext uri="{FF2B5EF4-FFF2-40B4-BE49-F238E27FC236}">
                <a16:creationId xmlns:a16="http://schemas.microsoft.com/office/drawing/2014/main" id="{6C126668-687B-47AB-A399-9943A8F2E33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CBB6-3E1C-47C3-8FD3-76E467E37220}"/>
              </a:ext>
            </a:extLst>
          </p:cNvPr>
          <p:cNvSpPr>
            <a:spLocks noGrp="1"/>
          </p:cNvSpPr>
          <p:nvPr>
            <p:ph type="title"/>
          </p:nvPr>
        </p:nvSpPr>
        <p:spPr>
          <a:xfrm>
            <a:off x="914400" y="896112"/>
            <a:ext cx="10363200" cy="1325880"/>
          </a:xfrm>
        </p:spPr>
        <p:txBody>
          <a:bodyPr/>
          <a:lstStyle/>
          <a:p>
            <a:r>
              <a:rPr lang="en-US" dirty="0"/>
              <a:t>MEET THE TEAM</a:t>
            </a:r>
          </a:p>
        </p:txBody>
      </p:sp>
      <p:pic>
        <p:nvPicPr>
          <p:cNvPr id="18" name="Picture Placeholder 17" descr="Team member&#10;">
            <a:extLst>
              <a:ext uri="{FF2B5EF4-FFF2-40B4-BE49-F238E27FC236}">
                <a16:creationId xmlns:a16="http://schemas.microsoft.com/office/drawing/2014/main" id="{A29F69E9-F6FB-4FAB-A0B0-4C51160EB66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914400" y="1993392"/>
            <a:ext cx="2286000" cy="2286000"/>
          </a:xfrm>
        </p:spPr>
      </p:pic>
      <p:sp>
        <p:nvSpPr>
          <p:cNvPr id="4" name="Content Placeholder 3">
            <a:extLst>
              <a:ext uri="{FF2B5EF4-FFF2-40B4-BE49-F238E27FC236}">
                <a16:creationId xmlns:a16="http://schemas.microsoft.com/office/drawing/2014/main" id="{186EAA5E-3E3A-409F-A421-F53741918486}"/>
              </a:ext>
            </a:extLst>
          </p:cNvPr>
          <p:cNvSpPr>
            <a:spLocks noGrp="1"/>
          </p:cNvSpPr>
          <p:nvPr>
            <p:ph type="body" sz="quarter" idx="14"/>
          </p:nvPr>
        </p:nvSpPr>
        <p:spPr>
          <a:xfrm>
            <a:off x="838200" y="4507992"/>
            <a:ext cx="2286000" cy="274320"/>
          </a:xfrm>
        </p:spPr>
        <p:txBody>
          <a:bodyPr vert="horz" lIns="91440" tIns="45720" rIns="91440" bIns="45720" rtlCol="0" anchor="t">
            <a:noAutofit/>
          </a:bodyPr>
          <a:lstStyle/>
          <a:p>
            <a:r>
              <a:rPr lang="en-ZA" noProof="1"/>
              <a:t>Takuma Hayashi</a:t>
            </a:r>
            <a:endParaRPr lang="en-US" dirty="0"/>
          </a:p>
        </p:txBody>
      </p:sp>
      <p:sp>
        <p:nvSpPr>
          <p:cNvPr id="5" name="Text Placeholder 4">
            <a:extLst>
              <a:ext uri="{FF2B5EF4-FFF2-40B4-BE49-F238E27FC236}">
                <a16:creationId xmlns:a16="http://schemas.microsoft.com/office/drawing/2014/main" id="{1F900204-405E-4560-819C-434FF6C45019}"/>
              </a:ext>
            </a:extLst>
          </p:cNvPr>
          <p:cNvSpPr>
            <a:spLocks noGrp="1"/>
          </p:cNvSpPr>
          <p:nvPr>
            <p:ph type="body" sz="quarter" idx="15"/>
          </p:nvPr>
        </p:nvSpPr>
        <p:spPr>
          <a:xfrm>
            <a:off x="838200" y="4837176"/>
            <a:ext cx="2286000" cy="457200"/>
          </a:xfrm>
        </p:spPr>
        <p:txBody>
          <a:bodyPr/>
          <a:lstStyle/>
          <a:p>
            <a:r>
              <a:rPr lang="en-ZA" noProof="1"/>
              <a:t>President</a:t>
            </a:r>
            <a:endParaRPr lang="en-US" dirty="0"/>
          </a:p>
        </p:txBody>
      </p:sp>
      <p:pic>
        <p:nvPicPr>
          <p:cNvPr id="20" name="Picture Placeholder 19" descr="Team member&#10;">
            <a:extLst>
              <a:ext uri="{FF2B5EF4-FFF2-40B4-BE49-F238E27FC236}">
                <a16:creationId xmlns:a16="http://schemas.microsoft.com/office/drawing/2014/main" id="{690CDA68-0D57-4F68-AFBF-96B7995ADBD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10808" y="1993392"/>
            <a:ext cx="2286000" cy="2286000"/>
          </a:xfrm>
        </p:spPr>
      </p:pic>
      <p:sp>
        <p:nvSpPr>
          <p:cNvPr id="7" name="Text Placeholder 6">
            <a:extLst>
              <a:ext uri="{FF2B5EF4-FFF2-40B4-BE49-F238E27FC236}">
                <a16:creationId xmlns:a16="http://schemas.microsoft.com/office/drawing/2014/main" id="{E016A120-88C7-4911-9035-81E321D67395}"/>
              </a:ext>
            </a:extLst>
          </p:cNvPr>
          <p:cNvSpPr>
            <a:spLocks noGrp="1"/>
          </p:cNvSpPr>
          <p:nvPr>
            <p:ph type="body" sz="quarter" idx="17"/>
          </p:nvPr>
        </p:nvSpPr>
        <p:spPr>
          <a:xfrm>
            <a:off x="3535680" y="4511617"/>
            <a:ext cx="2286000" cy="274320"/>
          </a:xfrm>
        </p:spPr>
        <p:txBody>
          <a:bodyPr/>
          <a:lstStyle/>
          <a:p>
            <a:r>
              <a:rPr lang="en-ZA" noProof="1"/>
              <a:t>Mirjam Nilsson</a:t>
            </a:r>
            <a:endParaRPr lang="en-US" dirty="0"/>
          </a:p>
        </p:txBody>
      </p:sp>
      <p:sp>
        <p:nvSpPr>
          <p:cNvPr id="8" name="Text Placeholder 7">
            <a:extLst>
              <a:ext uri="{FF2B5EF4-FFF2-40B4-BE49-F238E27FC236}">
                <a16:creationId xmlns:a16="http://schemas.microsoft.com/office/drawing/2014/main" id="{C33D07E9-A00F-441F-A19A-C2C489A92299}"/>
              </a:ext>
            </a:extLst>
          </p:cNvPr>
          <p:cNvSpPr>
            <a:spLocks noGrp="1"/>
          </p:cNvSpPr>
          <p:nvPr>
            <p:ph type="body" sz="quarter" idx="18"/>
          </p:nvPr>
        </p:nvSpPr>
        <p:spPr>
          <a:xfrm>
            <a:off x="3535680" y="4839223"/>
            <a:ext cx="2286000" cy="457200"/>
          </a:xfrm>
        </p:spPr>
        <p:txBody>
          <a:bodyPr/>
          <a:lstStyle/>
          <a:p>
            <a:r>
              <a:rPr lang="en-ZA" noProof="1"/>
              <a:t>Chief Executive Officer</a:t>
            </a:r>
            <a:endParaRPr lang="en-US" dirty="0"/>
          </a:p>
        </p:txBody>
      </p:sp>
      <p:pic>
        <p:nvPicPr>
          <p:cNvPr id="22" name="Picture Placeholder 21" descr="Team member&#10;">
            <a:extLst>
              <a:ext uri="{FF2B5EF4-FFF2-40B4-BE49-F238E27FC236}">
                <a16:creationId xmlns:a16="http://schemas.microsoft.com/office/drawing/2014/main" id="{C35ADEBC-00B6-4A47-8274-08DBCA2D10C7}"/>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307216" y="1993392"/>
            <a:ext cx="2286000" cy="2286000"/>
          </a:xfrm>
        </p:spPr>
      </p:pic>
      <p:sp>
        <p:nvSpPr>
          <p:cNvPr id="13" name="Text Placeholder 12">
            <a:extLst>
              <a:ext uri="{FF2B5EF4-FFF2-40B4-BE49-F238E27FC236}">
                <a16:creationId xmlns:a16="http://schemas.microsoft.com/office/drawing/2014/main" id="{4560C212-98A3-4513-8BBF-0BA514C705C8}"/>
              </a:ext>
            </a:extLst>
          </p:cNvPr>
          <p:cNvSpPr>
            <a:spLocks noGrp="1"/>
          </p:cNvSpPr>
          <p:nvPr>
            <p:ph type="body" sz="quarter" idx="23"/>
          </p:nvPr>
        </p:nvSpPr>
        <p:spPr>
          <a:xfrm>
            <a:off x="6233160" y="4511617"/>
            <a:ext cx="2286000" cy="274320"/>
          </a:xfrm>
        </p:spPr>
        <p:txBody>
          <a:bodyPr/>
          <a:lstStyle/>
          <a:p>
            <a:r>
              <a:rPr lang="en-ZA" noProof="1"/>
              <a:t>Flora Berggren</a:t>
            </a:r>
            <a:endParaRPr lang="en-US" dirty="0"/>
          </a:p>
        </p:txBody>
      </p:sp>
      <p:sp>
        <p:nvSpPr>
          <p:cNvPr id="14" name="Text Placeholder 13">
            <a:extLst>
              <a:ext uri="{FF2B5EF4-FFF2-40B4-BE49-F238E27FC236}">
                <a16:creationId xmlns:a16="http://schemas.microsoft.com/office/drawing/2014/main" id="{662090AE-B52C-4B7E-8BBC-06B8CC8CBE5C}"/>
              </a:ext>
            </a:extLst>
          </p:cNvPr>
          <p:cNvSpPr>
            <a:spLocks noGrp="1"/>
          </p:cNvSpPr>
          <p:nvPr>
            <p:ph type="body" sz="quarter" idx="24"/>
          </p:nvPr>
        </p:nvSpPr>
        <p:spPr>
          <a:xfrm>
            <a:off x="6233160" y="4839223"/>
            <a:ext cx="2286000" cy="457200"/>
          </a:xfrm>
        </p:spPr>
        <p:txBody>
          <a:bodyPr/>
          <a:lstStyle/>
          <a:p>
            <a:r>
              <a:rPr lang="en-ZA" noProof="1"/>
              <a:t>Chief Operations Officer</a:t>
            </a:r>
            <a:endParaRPr lang="en-ZA" dirty="0"/>
          </a:p>
        </p:txBody>
      </p:sp>
      <p:pic>
        <p:nvPicPr>
          <p:cNvPr id="24" name="Picture Placeholder 23" descr="Team member&#10;">
            <a:extLst>
              <a:ext uri="{FF2B5EF4-FFF2-40B4-BE49-F238E27FC236}">
                <a16:creationId xmlns:a16="http://schemas.microsoft.com/office/drawing/2014/main" id="{C5E98411-8320-41C1-B774-8A9CDCFADD1E}"/>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003624" y="1993392"/>
            <a:ext cx="2286000" cy="2286000"/>
          </a:xfrm>
        </p:spPr>
      </p:pic>
      <p:sp>
        <p:nvSpPr>
          <p:cNvPr id="10" name="Text Placeholder 9">
            <a:extLst>
              <a:ext uri="{FF2B5EF4-FFF2-40B4-BE49-F238E27FC236}">
                <a16:creationId xmlns:a16="http://schemas.microsoft.com/office/drawing/2014/main" id="{36998623-CD6E-4F07-82C7-711073B5C971}"/>
              </a:ext>
            </a:extLst>
          </p:cNvPr>
          <p:cNvSpPr>
            <a:spLocks noGrp="1"/>
          </p:cNvSpPr>
          <p:nvPr>
            <p:ph type="body" sz="quarter" idx="20"/>
          </p:nvPr>
        </p:nvSpPr>
        <p:spPr>
          <a:xfrm>
            <a:off x="8927973" y="4507992"/>
            <a:ext cx="2286000" cy="274320"/>
          </a:xfrm>
        </p:spPr>
        <p:txBody>
          <a:bodyPr/>
          <a:lstStyle/>
          <a:p>
            <a:r>
              <a:rPr lang="en-US" dirty="0"/>
              <a:t>Rajesh Santoshi</a:t>
            </a:r>
          </a:p>
          <a:p>
            <a:endParaRPr lang="en-US" dirty="0"/>
          </a:p>
        </p:txBody>
      </p:sp>
      <p:sp>
        <p:nvSpPr>
          <p:cNvPr id="11" name="Text Placeholder 10">
            <a:extLst>
              <a:ext uri="{FF2B5EF4-FFF2-40B4-BE49-F238E27FC236}">
                <a16:creationId xmlns:a16="http://schemas.microsoft.com/office/drawing/2014/main" id="{37D13AAE-496F-4AD6-9898-9FB30ADDC616}"/>
              </a:ext>
            </a:extLst>
          </p:cNvPr>
          <p:cNvSpPr>
            <a:spLocks noGrp="1"/>
          </p:cNvSpPr>
          <p:nvPr>
            <p:ph type="body" sz="quarter" idx="21"/>
          </p:nvPr>
        </p:nvSpPr>
        <p:spPr>
          <a:xfrm>
            <a:off x="8927973" y="4837176"/>
            <a:ext cx="2286000" cy="457200"/>
          </a:xfrm>
        </p:spPr>
        <p:txBody>
          <a:bodyPr/>
          <a:lstStyle/>
          <a:p>
            <a:r>
              <a:rPr lang="en-ZA" noProof="1"/>
              <a:t>VP Marketing</a:t>
            </a:r>
            <a:endParaRPr lang="en-US" dirty="0"/>
          </a:p>
        </p:txBody>
      </p:sp>
      <p:sp>
        <p:nvSpPr>
          <p:cNvPr id="25" name="Date Placeholder 24">
            <a:extLst>
              <a:ext uri="{FF2B5EF4-FFF2-40B4-BE49-F238E27FC236}">
                <a16:creationId xmlns:a16="http://schemas.microsoft.com/office/drawing/2014/main" id="{30EE1282-C186-4186-81BA-B5AF1F1BCE1A}"/>
              </a:ext>
            </a:extLst>
          </p:cNvPr>
          <p:cNvSpPr>
            <a:spLocks noGrp="1"/>
          </p:cNvSpPr>
          <p:nvPr>
            <p:ph type="dt" sz="half" idx="10"/>
          </p:nvPr>
        </p:nvSpPr>
        <p:spPr>
          <a:xfrm>
            <a:off x="914400" y="6353175"/>
            <a:ext cx="1097280" cy="365125"/>
          </a:xfrm>
        </p:spPr>
        <p:txBody>
          <a:bodyPr/>
          <a:lstStyle/>
          <a:p>
            <a:r>
              <a:rPr lang="en-US" dirty="0"/>
              <a:t>20XX</a:t>
            </a:r>
          </a:p>
        </p:txBody>
      </p:sp>
      <p:sp>
        <p:nvSpPr>
          <p:cNvPr id="26" name="Footer Placeholder 25">
            <a:extLst>
              <a:ext uri="{FF2B5EF4-FFF2-40B4-BE49-F238E27FC236}">
                <a16:creationId xmlns:a16="http://schemas.microsoft.com/office/drawing/2014/main" id="{475DB075-B851-4F39-BA9F-B73949568323}"/>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7" name="Slide Number Placeholder 26">
            <a:extLst>
              <a:ext uri="{FF2B5EF4-FFF2-40B4-BE49-F238E27FC236}">
                <a16:creationId xmlns:a16="http://schemas.microsoft.com/office/drawing/2014/main" id="{2966A2AB-239B-430D-8FC5-15939706D06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138626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19DB-D6DF-4D0C-9164-039C04B146DA}"/>
              </a:ext>
            </a:extLst>
          </p:cNvPr>
          <p:cNvSpPr>
            <a:spLocks noGrp="1"/>
          </p:cNvSpPr>
          <p:nvPr>
            <p:ph type="title"/>
          </p:nvPr>
        </p:nvSpPr>
        <p:spPr>
          <a:xfrm>
            <a:off x="914400" y="896112"/>
            <a:ext cx="10515600" cy="1325880"/>
          </a:xfrm>
        </p:spPr>
        <p:txBody>
          <a:bodyPr/>
          <a:lstStyle/>
          <a:p>
            <a:r>
              <a:rPr lang="en-US" dirty="0"/>
              <a:t>MEET THE TEAM </a:t>
            </a:r>
          </a:p>
        </p:txBody>
      </p:sp>
      <p:pic>
        <p:nvPicPr>
          <p:cNvPr id="7" name="Picture Placeholder 6" descr="Team member&#10;">
            <a:extLst>
              <a:ext uri="{FF2B5EF4-FFF2-40B4-BE49-F238E27FC236}">
                <a16:creationId xmlns:a16="http://schemas.microsoft.com/office/drawing/2014/main" id="{CA0CDA8D-9DA3-4051-9051-FE32968D8D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914400" y="1975104"/>
            <a:ext cx="2057400" cy="1371600"/>
          </a:xfrm>
        </p:spPr>
      </p:pic>
      <p:sp>
        <p:nvSpPr>
          <p:cNvPr id="5" name="Content Placeholder 4">
            <a:extLst>
              <a:ext uri="{FF2B5EF4-FFF2-40B4-BE49-F238E27FC236}">
                <a16:creationId xmlns:a16="http://schemas.microsoft.com/office/drawing/2014/main" id="{101B65AC-607F-41E3-B834-929E87597DB6}"/>
              </a:ext>
            </a:extLst>
          </p:cNvPr>
          <p:cNvSpPr>
            <a:spLocks noGrp="1"/>
          </p:cNvSpPr>
          <p:nvPr>
            <p:ph type="body" sz="quarter" idx="14"/>
          </p:nvPr>
        </p:nvSpPr>
        <p:spPr>
          <a:xfrm>
            <a:off x="838200" y="3474720"/>
            <a:ext cx="2057400" cy="274320"/>
          </a:xfrm>
        </p:spPr>
        <p:txBody>
          <a:bodyPr vert="horz" lIns="91440" tIns="45720" rIns="91440" bIns="45720" rtlCol="0" anchor="t">
            <a:normAutofit/>
          </a:bodyPr>
          <a:lstStyle/>
          <a:p>
            <a:r>
              <a:rPr lang="en-US" noProof="1"/>
              <a:t>Takuma Hayashi</a:t>
            </a:r>
            <a:endParaRPr lang="en-US" dirty="0"/>
          </a:p>
          <a:p>
            <a:endParaRPr lang="en-US" dirty="0"/>
          </a:p>
        </p:txBody>
      </p:sp>
      <p:sp>
        <p:nvSpPr>
          <p:cNvPr id="105" name="Text Placeholder 104">
            <a:extLst>
              <a:ext uri="{FF2B5EF4-FFF2-40B4-BE49-F238E27FC236}">
                <a16:creationId xmlns:a16="http://schemas.microsoft.com/office/drawing/2014/main" id="{C0115D94-C7BC-4335-BAD7-8D8ED290BC82}"/>
              </a:ext>
            </a:extLst>
          </p:cNvPr>
          <p:cNvSpPr>
            <a:spLocks noGrp="1"/>
          </p:cNvSpPr>
          <p:nvPr>
            <p:ph type="body" sz="quarter" idx="15"/>
          </p:nvPr>
        </p:nvSpPr>
        <p:spPr>
          <a:xfrm>
            <a:off x="838200" y="3703320"/>
            <a:ext cx="2057400" cy="274320"/>
          </a:xfrm>
        </p:spPr>
        <p:txBody>
          <a:bodyPr/>
          <a:lstStyle/>
          <a:p>
            <a:r>
              <a:rPr lang="en-US" dirty="0"/>
              <a:t>President</a:t>
            </a:r>
          </a:p>
        </p:txBody>
      </p:sp>
      <p:pic>
        <p:nvPicPr>
          <p:cNvPr id="132" name="Picture Placeholder 131" descr="Team member&#10;">
            <a:extLst>
              <a:ext uri="{FF2B5EF4-FFF2-40B4-BE49-F238E27FC236}">
                <a16:creationId xmlns:a16="http://schemas.microsoft.com/office/drawing/2014/main" id="{8F4E9A66-B492-4691-B3DA-B4C5D0B17BB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3682999" y="1975104"/>
            <a:ext cx="2057400" cy="1371600"/>
          </a:xfrm>
        </p:spPr>
      </p:pic>
      <p:sp>
        <p:nvSpPr>
          <p:cNvPr id="167" name="Text Placeholder 166">
            <a:extLst>
              <a:ext uri="{FF2B5EF4-FFF2-40B4-BE49-F238E27FC236}">
                <a16:creationId xmlns:a16="http://schemas.microsoft.com/office/drawing/2014/main" id="{34F3DF5B-5412-4826-8645-EEBA0D802C2D}"/>
              </a:ext>
            </a:extLst>
          </p:cNvPr>
          <p:cNvSpPr>
            <a:spLocks noGrp="1"/>
          </p:cNvSpPr>
          <p:nvPr>
            <p:ph type="body" sz="quarter" idx="17"/>
          </p:nvPr>
        </p:nvSpPr>
        <p:spPr>
          <a:xfrm>
            <a:off x="3608832" y="3474720"/>
            <a:ext cx="2057400" cy="274320"/>
          </a:xfrm>
        </p:spPr>
        <p:txBody>
          <a:bodyPr/>
          <a:lstStyle/>
          <a:p>
            <a:r>
              <a:rPr lang="en-ZA" noProof="1"/>
              <a:t>Mirjam Nilsson</a:t>
            </a:r>
            <a:endParaRPr lang="en-US" dirty="0"/>
          </a:p>
        </p:txBody>
      </p:sp>
      <p:sp>
        <p:nvSpPr>
          <p:cNvPr id="108" name="Text Placeholder 107">
            <a:extLst>
              <a:ext uri="{FF2B5EF4-FFF2-40B4-BE49-F238E27FC236}">
                <a16:creationId xmlns:a16="http://schemas.microsoft.com/office/drawing/2014/main" id="{63F9EB3C-9071-4DFA-B753-4B00630DAB15}"/>
              </a:ext>
            </a:extLst>
          </p:cNvPr>
          <p:cNvSpPr>
            <a:spLocks noGrp="1"/>
          </p:cNvSpPr>
          <p:nvPr>
            <p:ph type="body" sz="quarter" idx="18"/>
          </p:nvPr>
        </p:nvSpPr>
        <p:spPr>
          <a:xfrm>
            <a:off x="3608832" y="3703320"/>
            <a:ext cx="2057400" cy="274320"/>
          </a:xfrm>
        </p:spPr>
        <p:txBody>
          <a:bodyPr/>
          <a:lstStyle/>
          <a:p>
            <a:r>
              <a:rPr lang="en-US" dirty="0"/>
              <a:t>Chief Executive Officer</a:t>
            </a:r>
          </a:p>
        </p:txBody>
      </p:sp>
      <p:pic>
        <p:nvPicPr>
          <p:cNvPr id="134" name="Picture Placeholder 133" descr="Team member&#10;">
            <a:extLst>
              <a:ext uri="{FF2B5EF4-FFF2-40B4-BE49-F238E27FC236}">
                <a16:creationId xmlns:a16="http://schemas.microsoft.com/office/drawing/2014/main" id="{7C3209F2-A6E7-4E6E-9ED7-88DB1491337B}"/>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val="0"/>
              </a:ext>
            </a:extLst>
          </a:blip>
          <a:srcRect/>
          <a:stretch/>
        </p:blipFill>
        <p:spPr>
          <a:xfrm>
            <a:off x="6451598" y="1975104"/>
            <a:ext cx="2057400" cy="1371600"/>
          </a:xfrm>
        </p:spPr>
      </p:pic>
      <p:sp>
        <p:nvSpPr>
          <p:cNvPr id="169" name="Text Placeholder 168">
            <a:extLst>
              <a:ext uri="{FF2B5EF4-FFF2-40B4-BE49-F238E27FC236}">
                <a16:creationId xmlns:a16="http://schemas.microsoft.com/office/drawing/2014/main" id="{FE80166A-20E8-411D-96BC-75FEEC4E0219}"/>
              </a:ext>
            </a:extLst>
          </p:cNvPr>
          <p:cNvSpPr>
            <a:spLocks noGrp="1"/>
          </p:cNvSpPr>
          <p:nvPr>
            <p:ph type="body" sz="quarter" idx="23"/>
          </p:nvPr>
        </p:nvSpPr>
        <p:spPr>
          <a:xfrm>
            <a:off x="6379464" y="3474720"/>
            <a:ext cx="2057400" cy="274320"/>
          </a:xfrm>
        </p:spPr>
        <p:txBody>
          <a:bodyPr/>
          <a:lstStyle/>
          <a:p>
            <a:r>
              <a:rPr lang="en-ZA" noProof="1"/>
              <a:t>Flora Berggren</a:t>
            </a:r>
            <a:endParaRPr lang="en-US" dirty="0"/>
          </a:p>
        </p:txBody>
      </p:sp>
      <p:sp>
        <p:nvSpPr>
          <p:cNvPr id="114" name="Text Placeholder 113">
            <a:extLst>
              <a:ext uri="{FF2B5EF4-FFF2-40B4-BE49-F238E27FC236}">
                <a16:creationId xmlns:a16="http://schemas.microsoft.com/office/drawing/2014/main" id="{26B2DF49-E133-458E-A0A3-95699B807A37}"/>
              </a:ext>
            </a:extLst>
          </p:cNvPr>
          <p:cNvSpPr>
            <a:spLocks noGrp="1"/>
          </p:cNvSpPr>
          <p:nvPr>
            <p:ph type="body" sz="quarter" idx="24"/>
          </p:nvPr>
        </p:nvSpPr>
        <p:spPr>
          <a:xfrm>
            <a:off x="6379464" y="3703320"/>
            <a:ext cx="2057400" cy="274320"/>
          </a:xfrm>
        </p:spPr>
        <p:txBody>
          <a:bodyPr/>
          <a:lstStyle/>
          <a:p>
            <a:r>
              <a:rPr lang="en-US" dirty="0"/>
              <a:t>Chief Operations Officer</a:t>
            </a:r>
          </a:p>
        </p:txBody>
      </p:sp>
      <p:pic>
        <p:nvPicPr>
          <p:cNvPr id="136" name="Picture Placeholder 135" descr="Team member&#10;">
            <a:extLst>
              <a:ext uri="{FF2B5EF4-FFF2-40B4-BE49-F238E27FC236}">
                <a16:creationId xmlns:a16="http://schemas.microsoft.com/office/drawing/2014/main" id="{F83F74CF-7091-486A-8608-FD1A1B0D1A3D}"/>
              </a:ext>
            </a:extLst>
          </p:cNvPr>
          <p:cNvPicPr>
            <a:picLocks noGrp="1" noChangeAspect="1"/>
          </p:cNvPicPr>
          <p:nvPr>
            <p:ph type="pic" sz="quarter" idx="19"/>
          </p:nvPr>
        </p:nvPicPr>
        <p:blipFill rotWithShape="1">
          <a:blip r:embed="rId5" cstate="screen">
            <a:extLst>
              <a:ext uri="{28A0092B-C50C-407E-A947-70E740481C1C}">
                <a14:useLocalDpi xmlns:a14="http://schemas.microsoft.com/office/drawing/2010/main" val="0"/>
              </a:ext>
            </a:extLst>
          </a:blip>
          <a:srcRect/>
          <a:stretch/>
        </p:blipFill>
        <p:spPr>
          <a:xfrm>
            <a:off x="9220198" y="1975104"/>
            <a:ext cx="2057400" cy="1371600"/>
          </a:xfrm>
        </p:spPr>
      </p:pic>
      <p:sp>
        <p:nvSpPr>
          <p:cNvPr id="195" name="Text Placeholder 194">
            <a:extLst>
              <a:ext uri="{FF2B5EF4-FFF2-40B4-BE49-F238E27FC236}">
                <a16:creationId xmlns:a16="http://schemas.microsoft.com/office/drawing/2014/main" id="{B001DDFA-0453-47D8-9BD6-CB19AC5C2DEA}"/>
              </a:ext>
            </a:extLst>
          </p:cNvPr>
          <p:cNvSpPr>
            <a:spLocks noGrp="1"/>
          </p:cNvSpPr>
          <p:nvPr>
            <p:ph type="body" sz="quarter" idx="20"/>
          </p:nvPr>
        </p:nvSpPr>
        <p:spPr>
          <a:xfrm>
            <a:off x="9140952" y="3474720"/>
            <a:ext cx="2057400" cy="274320"/>
          </a:xfrm>
        </p:spPr>
        <p:txBody>
          <a:bodyPr/>
          <a:lstStyle/>
          <a:p>
            <a:r>
              <a:rPr lang="en-US" dirty="0"/>
              <a:t>Rajesh Santoshi</a:t>
            </a:r>
          </a:p>
        </p:txBody>
      </p:sp>
      <p:sp>
        <p:nvSpPr>
          <p:cNvPr id="111" name="Text Placeholder 110">
            <a:extLst>
              <a:ext uri="{FF2B5EF4-FFF2-40B4-BE49-F238E27FC236}">
                <a16:creationId xmlns:a16="http://schemas.microsoft.com/office/drawing/2014/main" id="{D5B53DE2-EE01-4DD5-92A1-4B57F680DA0A}"/>
              </a:ext>
            </a:extLst>
          </p:cNvPr>
          <p:cNvSpPr>
            <a:spLocks noGrp="1"/>
          </p:cNvSpPr>
          <p:nvPr>
            <p:ph type="body" sz="quarter" idx="21"/>
          </p:nvPr>
        </p:nvSpPr>
        <p:spPr>
          <a:xfrm>
            <a:off x="9140952" y="3703320"/>
            <a:ext cx="2057400" cy="274320"/>
          </a:xfrm>
        </p:spPr>
        <p:txBody>
          <a:bodyPr/>
          <a:lstStyle/>
          <a:p>
            <a:r>
              <a:rPr lang="en-US" dirty="0"/>
              <a:t>VP Marketing</a:t>
            </a:r>
          </a:p>
        </p:txBody>
      </p:sp>
      <p:pic>
        <p:nvPicPr>
          <p:cNvPr id="142" name="Picture Placeholder 141" descr="Team member&#10;">
            <a:extLst>
              <a:ext uri="{FF2B5EF4-FFF2-40B4-BE49-F238E27FC236}">
                <a16:creationId xmlns:a16="http://schemas.microsoft.com/office/drawing/2014/main" id="{2EC99944-3745-4CDC-ABE0-ACB4A5C28C94}"/>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914400" y="4160520"/>
            <a:ext cx="2057400" cy="1371600"/>
          </a:xfrm>
        </p:spPr>
      </p:pic>
      <p:sp>
        <p:nvSpPr>
          <p:cNvPr id="170" name="Text Placeholder 169">
            <a:extLst>
              <a:ext uri="{FF2B5EF4-FFF2-40B4-BE49-F238E27FC236}">
                <a16:creationId xmlns:a16="http://schemas.microsoft.com/office/drawing/2014/main" id="{DD20772A-CDEF-4574-906A-1C9FE68DF2EF}"/>
              </a:ext>
            </a:extLst>
          </p:cNvPr>
          <p:cNvSpPr>
            <a:spLocks noGrp="1"/>
          </p:cNvSpPr>
          <p:nvPr>
            <p:ph type="body" sz="quarter" idx="26"/>
          </p:nvPr>
        </p:nvSpPr>
        <p:spPr>
          <a:xfrm>
            <a:off x="838200" y="5669280"/>
            <a:ext cx="2057400" cy="274320"/>
          </a:xfrm>
        </p:spPr>
        <p:txBody>
          <a:bodyPr/>
          <a:lstStyle/>
          <a:p>
            <a:r>
              <a:rPr lang="en-US" dirty="0"/>
              <a:t>Graham Barnes</a:t>
            </a:r>
          </a:p>
        </p:txBody>
      </p:sp>
      <p:sp>
        <p:nvSpPr>
          <p:cNvPr id="117" name="Text Placeholder 116">
            <a:extLst>
              <a:ext uri="{FF2B5EF4-FFF2-40B4-BE49-F238E27FC236}">
                <a16:creationId xmlns:a16="http://schemas.microsoft.com/office/drawing/2014/main" id="{D15A3296-4D71-494B-B254-97159DB72626}"/>
              </a:ext>
            </a:extLst>
          </p:cNvPr>
          <p:cNvSpPr>
            <a:spLocks noGrp="1"/>
          </p:cNvSpPr>
          <p:nvPr>
            <p:ph type="body" sz="quarter" idx="27"/>
          </p:nvPr>
        </p:nvSpPr>
        <p:spPr>
          <a:xfrm>
            <a:off x="838200" y="5907024"/>
            <a:ext cx="2057400" cy="274320"/>
          </a:xfrm>
        </p:spPr>
        <p:txBody>
          <a:bodyPr/>
          <a:lstStyle/>
          <a:p>
            <a:r>
              <a:rPr lang="en-US" dirty="0"/>
              <a:t>VP Product</a:t>
            </a:r>
          </a:p>
        </p:txBody>
      </p:sp>
      <p:pic>
        <p:nvPicPr>
          <p:cNvPr id="144" name="Picture Placeholder 143" descr="Team member&#10;">
            <a:extLst>
              <a:ext uri="{FF2B5EF4-FFF2-40B4-BE49-F238E27FC236}">
                <a16:creationId xmlns:a16="http://schemas.microsoft.com/office/drawing/2014/main" id="{8BEEAB52-7C39-4CD6-8BA5-E3E06128F995}"/>
              </a:ext>
            </a:extLst>
          </p:cNvPr>
          <p:cNvPicPr>
            <a:picLocks noGrp="1" noChangeAspect="1"/>
          </p:cNvPicPr>
          <p:nvPr>
            <p:ph type="pic" sz="quarter" idx="28"/>
          </p:nvPr>
        </p:nvPicPr>
        <p:blipFill rotWithShape="1">
          <a:blip r:embed="rId7" cstate="screen">
            <a:extLst>
              <a:ext uri="{28A0092B-C50C-407E-A947-70E740481C1C}">
                <a14:useLocalDpi xmlns:a14="http://schemas.microsoft.com/office/drawing/2010/main" val="0"/>
              </a:ext>
            </a:extLst>
          </a:blip>
          <a:srcRect/>
          <a:stretch/>
        </p:blipFill>
        <p:spPr>
          <a:xfrm>
            <a:off x="3685032" y="4160520"/>
            <a:ext cx="2057400" cy="1371600"/>
          </a:xfrm>
        </p:spPr>
      </p:pic>
      <p:sp>
        <p:nvSpPr>
          <p:cNvPr id="196" name="Text Placeholder 195">
            <a:extLst>
              <a:ext uri="{FF2B5EF4-FFF2-40B4-BE49-F238E27FC236}">
                <a16:creationId xmlns:a16="http://schemas.microsoft.com/office/drawing/2014/main" id="{B8C82538-934B-4F09-A997-AF290EAB2516}"/>
              </a:ext>
            </a:extLst>
          </p:cNvPr>
          <p:cNvSpPr>
            <a:spLocks noGrp="1"/>
          </p:cNvSpPr>
          <p:nvPr>
            <p:ph type="body" sz="quarter" idx="29"/>
          </p:nvPr>
        </p:nvSpPr>
        <p:spPr>
          <a:xfrm>
            <a:off x="3608832" y="5669280"/>
            <a:ext cx="2057400" cy="274320"/>
          </a:xfrm>
        </p:spPr>
        <p:txBody>
          <a:bodyPr/>
          <a:lstStyle/>
          <a:p>
            <a:r>
              <a:rPr lang="en-US" dirty="0"/>
              <a:t>Rowan Murphy</a:t>
            </a:r>
          </a:p>
          <a:p>
            <a:endParaRPr lang="en-US" dirty="0"/>
          </a:p>
        </p:txBody>
      </p:sp>
      <p:sp>
        <p:nvSpPr>
          <p:cNvPr id="120" name="Text Placeholder 119">
            <a:extLst>
              <a:ext uri="{FF2B5EF4-FFF2-40B4-BE49-F238E27FC236}">
                <a16:creationId xmlns:a16="http://schemas.microsoft.com/office/drawing/2014/main" id="{2957FF06-3763-4A35-B89C-DFDE9225C49E}"/>
              </a:ext>
            </a:extLst>
          </p:cNvPr>
          <p:cNvSpPr>
            <a:spLocks noGrp="1"/>
          </p:cNvSpPr>
          <p:nvPr>
            <p:ph type="body" sz="quarter" idx="30"/>
          </p:nvPr>
        </p:nvSpPr>
        <p:spPr>
          <a:xfrm>
            <a:off x="3608832" y="5907024"/>
            <a:ext cx="2057400" cy="274320"/>
          </a:xfrm>
        </p:spPr>
        <p:txBody>
          <a:bodyPr/>
          <a:lstStyle/>
          <a:p>
            <a:r>
              <a:rPr lang="en-US" dirty="0"/>
              <a:t>SEO Strategist</a:t>
            </a:r>
          </a:p>
        </p:txBody>
      </p:sp>
      <p:pic>
        <p:nvPicPr>
          <p:cNvPr id="146" name="Picture Placeholder 145" descr="Team member&#10;">
            <a:extLst>
              <a:ext uri="{FF2B5EF4-FFF2-40B4-BE49-F238E27FC236}">
                <a16:creationId xmlns:a16="http://schemas.microsoft.com/office/drawing/2014/main" id="{E528CDB1-6E7A-407B-9C4E-802034803C1A}"/>
              </a:ext>
            </a:extLst>
          </p:cNvPr>
          <p:cNvPicPr>
            <a:picLocks noGrp="1" noChangeAspect="1"/>
          </p:cNvPicPr>
          <p:nvPr>
            <p:ph type="pic" sz="quarter" idx="34"/>
          </p:nvPr>
        </p:nvPicPr>
        <p:blipFill rotWithShape="1">
          <a:blip r:embed="rId8" cstate="screen">
            <a:extLst>
              <a:ext uri="{28A0092B-C50C-407E-A947-70E740481C1C}">
                <a14:useLocalDpi xmlns:a14="http://schemas.microsoft.com/office/drawing/2010/main" val="0"/>
              </a:ext>
            </a:extLst>
          </a:blip>
          <a:srcRect/>
          <a:stretch/>
        </p:blipFill>
        <p:spPr>
          <a:xfrm>
            <a:off x="6455664" y="4160520"/>
            <a:ext cx="2057400" cy="1371600"/>
          </a:xfrm>
        </p:spPr>
      </p:pic>
      <p:sp>
        <p:nvSpPr>
          <p:cNvPr id="199" name="Text Placeholder 198">
            <a:extLst>
              <a:ext uri="{FF2B5EF4-FFF2-40B4-BE49-F238E27FC236}">
                <a16:creationId xmlns:a16="http://schemas.microsoft.com/office/drawing/2014/main" id="{04948E3C-A3FE-4466-B9AF-64926082EB15}"/>
              </a:ext>
            </a:extLst>
          </p:cNvPr>
          <p:cNvSpPr>
            <a:spLocks noGrp="1"/>
          </p:cNvSpPr>
          <p:nvPr>
            <p:ph type="body" sz="quarter" idx="35"/>
          </p:nvPr>
        </p:nvSpPr>
        <p:spPr>
          <a:xfrm>
            <a:off x="6379464" y="5669280"/>
            <a:ext cx="2057400" cy="274320"/>
          </a:xfrm>
        </p:spPr>
        <p:txBody>
          <a:bodyPr/>
          <a:lstStyle/>
          <a:p>
            <a:r>
              <a:rPr lang="en-US" dirty="0"/>
              <a:t>Elizabeth Moore</a:t>
            </a:r>
          </a:p>
          <a:p>
            <a:endParaRPr lang="en-US" dirty="0"/>
          </a:p>
        </p:txBody>
      </p:sp>
      <p:sp>
        <p:nvSpPr>
          <p:cNvPr id="126" name="Text Placeholder 125">
            <a:extLst>
              <a:ext uri="{FF2B5EF4-FFF2-40B4-BE49-F238E27FC236}">
                <a16:creationId xmlns:a16="http://schemas.microsoft.com/office/drawing/2014/main" id="{C1295FA5-5D7E-4C71-8D41-7B2C1DD68969}"/>
              </a:ext>
            </a:extLst>
          </p:cNvPr>
          <p:cNvSpPr>
            <a:spLocks noGrp="1"/>
          </p:cNvSpPr>
          <p:nvPr>
            <p:ph type="body" sz="quarter" idx="36"/>
          </p:nvPr>
        </p:nvSpPr>
        <p:spPr>
          <a:xfrm>
            <a:off x="6379464" y="5907024"/>
            <a:ext cx="2057400" cy="274320"/>
          </a:xfrm>
        </p:spPr>
        <p:txBody>
          <a:bodyPr/>
          <a:lstStyle/>
          <a:p>
            <a:r>
              <a:rPr lang="en-US" dirty="0"/>
              <a:t>Product Designer</a:t>
            </a:r>
          </a:p>
        </p:txBody>
      </p:sp>
      <p:pic>
        <p:nvPicPr>
          <p:cNvPr id="148" name="Picture Placeholder 147" descr="Team member&#10;">
            <a:extLst>
              <a:ext uri="{FF2B5EF4-FFF2-40B4-BE49-F238E27FC236}">
                <a16:creationId xmlns:a16="http://schemas.microsoft.com/office/drawing/2014/main" id="{50A872A8-9A23-480D-A329-E17CADC31896}"/>
              </a:ext>
            </a:extLst>
          </p:cNvPr>
          <p:cNvPicPr>
            <a:picLocks noGrp="1" noChangeAspect="1"/>
          </p:cNvPicPr>
          <p:nvPr>
            <p:ph type="pic" sz="quarter" idx="31"/>
          </p:nvPr>
        </p:nvPicPr>
        <p:blipFill rotWithShape="1">
          <a:blip r:embed="rId9" cstate="screen">
            <a:extLst>
              <a:ext uri="{28A0092B-C50C-407E-A947-70E740481C1C}">
                <a14:useLocalDpi xmlns:a14="http://schemas.microsoft.com/office/drawing/2010/main" val="0"/>
              </a:ext>
            </a:extLst>
          </a:blip>
          <a:srcRect/>
          <a:stretch/>
        </p:blipFill>
        <p:spPr>
          <a:xfrm>
            <a:off x="9217152" y="4160520"/>
            <a:ext cx="2057400" cy="1371600"/>
          </a:xfrm>
        </p:spPr>
      </p:pic>
      <p:sp>
        <p:nvSpPr>
          <p:cNvPr id="197" name="Text Placeholder 196">
            <a:extLst>
              <a:ext uri="{FF2B5EF4-FFF2-40B4-BE49-F238E27FC236}">
                <a16:creationId xmlns:a16="http://schemas.microsoft.com/office/drawing/2014/main" id="{44822433-57B4-47FE-8A65-31F967025FCB}"/>
              </a:ext>
            </a:extLst>
          </p:cNvPr>
          <p:cNvSpPr>
            <a:spLocks noGrp="1"/>
          </p:cNvSpPr>
          <p:nvPr>
            <p:ph type="body" sz="quarter" idx="32"/>
          </p:nvPr>
        </p:nvSpPr>
        <p:spPr>
          <a:xfrm>
            <a:off x="9140952" y="5669280"/>
            <a:ext cx="2057400" cy="274320"/>
          </a:xfrm>
        </p:spPr>
        <p:txBody>
          <a:bodyPr/>
          <a:lstStyle/>
          <a:p>
            <a:r>
              <a:rPr lang="en-US" dirty="0"/>
              <a:t>Robin Kline</a:t>
            </a:r>
          </a:p>
          <a:p>
            <a:endParaRPr lang="en-US" dirty="0"/>
          </a:p>
        </p:txBody>
      </p:sp>
      <p:sp>
        <p:nvSpPr>
          <p:cNvPr id="286" name="Text Placeholder 285">
            <a:extLst>
              <a:ext uri="{FF2B5EF4-FFF2-40B4-BE49-F238E27FC236}">
                <a16:creationId xmlns:a16="http://schemas.microsoft.com/office/drawing/2014/main" id="{833FB8AA-A79A-4E59-8BC8-67DD8F3134BA}"/>
              </a:ext>
            </a:extLst>
          </p:cNvPr>
          <p:cNvSpPr>
            <a:spLocks noGrp="1"/>
          </p:cNvSpPr>
          <p:nvPr>
            <p:ph type="body" sz="quarter" idx="33"/>
          </p:nvPr>
        </p:nvSpPr>
        <p:spPr>
          <a:xfrm>
            <a:off x="9140952" y="5907024"/>
            <a:ext cx="2057400" cy="274320"/>
          </a:xfrm>
        </p:spPr>
        <p:txBody>
          <a:bodyPr/>
          <a:lstStyle/>
          <a:p>
            <a:r>
              <a:rPr lang="en-US" dirty="0"/>
              <a:t>Content Developer</a:t>
            </a:r>
          </a:p>
        </p:txBody>
      </p:sp>
      <p:sp>
        <p:nvSpPr>
          <p:cNvPr id="200" name="Date Placeholder 199">
            <a:extLst>
              <a:ext uri="{FF2B5EF4-FFF2-40B4-BE49-F238E27FC236}">
                <a16:creationId xmlns:a16="http://schemas.microsoft.com/office/drawing/2014/main" id="{AE84ABA0-2F5A-475F-9D78-AF5569E276E7}"/>
              </a:ext>
            </a:extLst>
          </p:cNvPr>
          <p:cNvSpPr>
            <a:spLocks noGrp="1"/>
          </p:cNvSpPr>
          <p:nvPr>
            <p:ph type="dt" sz="half" idx="10"/>
          </p:nvPr>
        </p:nvSpPr>
        <p:spPr>
          <a:xfrm>
            <a:off x="914400" y="6353175"/>
            <a:ext cx="1097280" cy="365125"/>
          </a:xfrm>
        </p:spPr>
        <p:txBody>
          <a:bodyPr/>
          <a:lstStyle/>
          <a:p>
            <a:r>
              <a:rPr lang="en-US" dirty="0"/>
              <a:t>20XX</a:t>
            </a:r>
          </a:p>
        </p:txBody>
      </p:sp>
      <p:sp>
        <p:nvSpPr>
          <p:cNvPr id="201" name="Footer Placeholder 200">
            <a:extLst>
              <a:ext uri="{FF2B5EF4-FFF2-40B4-BE49-F238E27FC236}">
                <a16:creationId xmlns:a16="http://schemas.microsoft.com/office/drawing/2014/main" id="{219BAD73-DA19-4724-A3A1-40363F2C79D5}"/>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202" name="Slide Number Placeholder 201">
            <a:extLst>
              <a:ext uri="{FF2B5EF4-FFF2-40B4-BE49-F238E27FC236}">
                <a16:creationId xmlns:a16="http://schemas.microsoft.com/office/drawing/2014/main" id="{ED6B041C-4941-4234-B2B0-0061E5062B46}"/>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36940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937760" y="898525"/>
            <a:ext cx="6400800" cy="1325880"/>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sz="quarter" idx="13"/>
          </p:nvPr>
        </p:nvSpPr>
        <p:spPr>
          <a:xfrm>
            <a:off x="4937760" y="2254670"/>
            <a:ext cx="6400800" cy="411480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ABOUT US</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PROBLEM</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MARKET GAP</a:t>
            </a:r>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937760" y="2491866"/>
            <a:ext cx="3200400" cy="731520"/>
          </a:xfrm>
        </p:spPr>
        <p:txBody>
          <a:bodyPr>
            <a:noAutofit/>
          </a:bodyPr>
          <a:lstStyle/>
          <a:p>
            <a:r>
              <a:rPr lang="en-US" dirty="0"/>
              <a:t>Few, if any, products on the market help customers like we do</a:t>
            </a:r>
          </a:p>
        </p:txBody>
      </p:sp>
      <p:sp>
        <p:nvSpPr>
          <p:cNvPr id="6" name="Text Placeholder 5">
            <a:extLst>
              <a:ext uri="{FF2B5EF4-FFF2-40B4-BE49-F238E27FC236}">
                <a16:creationId xmlns:a16="http://schemas.microsoft.com/office/drawing/2014/main" id="{EFF9651D-8E27-4952-804A-2D2C0A55A0F8}"/>
              </a:ext>
            </a:extLst>
          </p:cNvPr>
          <p:cNvSpPr>
            <a:spLocks noGrp="1"/>
          </p:cNvSpPr>
          <p:nvPr>
            <p:ph type="body" sz="quarter" idx="17"/>
          </p:nvPr>
        </p:nvSpPr>
        <p:spPr>
          <a:xfrm>
            <a:off x="4937760" y="3417082"/>
            <a:ext cx="3200400" cy="365760"/>
          </a:xfrm>
        </p:spPr>
        <p:txBody>
          <a:bodyPr/>
          <a:lstStyle/>
          <a:p>
            <a:r>
              <a:rPr lang="en-US" dirty="0"/>
              <a:t>CUSTOMERS</a:t>
            </a: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937760" y="3837939"/>
            <a:ext cx="3200400" cy="731520"/>
          </a:xfrm>
        </p:spPr>
        <p:txBody>
          <a:bodyPr>
            <a:noAutofit/>
          </a:bodyPr>
          <a:lstStyle/>
          <a:p>
            <a:r>
              <a:rPr lang="en-US" dirty="0"/>
              <a:t>66% of US consumers spend money on multiple products that only partially resolves their issue</a:t>
            </a:r>
          </a:p>
        </p:txBody>
      </p:sp>
      <p:sp>
        <p:nvSpPr>
          <p:cNvPr id="27" name="Text Placeholder 26">
            <a:extLst>
              <a:ext uri="{FF2B5EF4-FFF2-40B4-BE49-F238E27FC236}">
                <a16:creationId xmlns:a16="http://schemas.microsoft.com/office/drawing/2014/main" id="{430EFC93-5195-49E7-91E1-75A347D5E41B}"/>
              </a:ext>
            </a:extLst>
          </p:cNvPr>
          <p:cNvSpPr>
            <a:spLocks noGrp="1"/>
          </p:cNvSpPr>
          <p:nvPr>
            <p:ph type="body" sz="quarter" idx="19"/>
          </p:nvPr>
        </p:nvSpPr>
        <p:spPr>
          <a:xfrm>
            <a:off x="4933747" y="4790587"/>
            <a:ext cx="3200400" cy="365760"/>
          </a:xfrm>
        </p:spPr>
        <p:txBody>
          <a:bodyPr/>
          <a:lstStyle/>
          <a:p>
            <a:r>
              <a:rPr lang="en-US" dirty="0"/>
              <a:t>FINANCIALS</a:t>
            </a:r>
          </a:p>
        </p:txBody>
      </p:sp>
      <p:sp>
        <p:nvSpPr>
          <p:cNvPr id="26" name="Text Placeholder 25">
            <a:extLst>
              <a:ext uri="{FF2B5EF4-FFF2-40B4-BE49-F238E27FC236}">
                <a16:creationId xmlns:a16="http://schemas.microsoft.com/office/drawing/2014/main" id="{BB8742E0-C216-468F-8B77-C0F53FD25808}"/>
              </a:ext>
            </a:extLst>
          </p:cNvPr>
          <p:cNvSpPr>
            <a:spLocks noGrp="1"/>
          </p:cNvSpPr>
          <p:nvPr>
            <p:ph type="body" sz="quarter" idx="18"/>
          </p:nvPr>
        </p:nvSpPr>
        <p:spPr>
          <a:xfrm>
            <a:off x="4933747" y="5203301"/>
            <a:ext cx="3200400" cy="731520"/>
          </a:xfrm>
        </p:spPr>
        <p:txBody>
          <a:bodyPr>
            <a:noAutofit/>
          </a:bodyPr>
          <a:lstStyle/>
          <a:p>
            <a:r>
              <a:rPr lang="en-US" dirty="0"/>
              <a:t>Millennials account for about a quarter of the $48 billion spent on other products in 2018</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COSTS</a:t>
            </a:r>
          </a:p>
        </p:txBody>
      </p:sp>
      <p:sp>
        <p:nvSpPr>
          <p:cNvPr id="28" name="Text Placeholder 27">
            <a:extLst>
              <a:ext uri="{FF2B5EF4-FFF2-40B4-BE49-F238E27FC236}">
                <a16:creationId xmlns:a16="http://schemas.microsoft.com/office/drawing/2014/main" id="{8364155F-C202-4D9C-8682-0AAAE7595599}"/>
              </a:ext>
            </a:extLst>
          </p:cNvPr>
          <p:cNvSpPr>
            <a:spLocks noGrp="1"/>
          </p:cNvSpPr>
          <p:nvPr>
            <p:ph type="body" sz="quarter" idx="20"/>
          </p:nvPr>
        </p:nvSpPr>
        <p:spPr>
          <a:xfrm>
            <a:off x="8486217" y="2486550"/>
            <a:ext cx="3200400" cy="731520"/>
          </a:xfrm>
        </p:spPr>
        <p:txBody>
          <a:bodyPr/>
          <a:lstStyle/>
          <a:p>
            <a:r>
              <a:rPr lang="en-US" dirty="0"/>
              <a:t>Loss of productivity costing consumers thousands of dollars </a:t>
            </a:r>
          </a:p>
        </p:txBody>
      </p:sp>
      <p:sp>
        <p:nvSpPr>
          <p:cNvPr id="31" name="Text Placeholder 30">
            <a:extLst>
              <a:ext uri="{FF2B5EF4-FFF2-40B4-BE49-F238E27FC236}">
                <a16:creationId xmlns:a16="http://schemas.microsoft.com/office/drawing/2014/main" id="{8E3EA43D-68CC-4A91-9A23-A95AB9E8E360}"/>
              </a:ext>
            </a:extLst>
          </p:cNvPr>
          <p:cNvSpPr>
            <a:spLocks noGrp="1"/>
          </p:cNvSpPr>
          <p:nvPr>
            <p:ph type="body" sz="quarter" idx="23"/>
          </p:nvPr>
        </p:nvSpPr>
        <p:spPr>
          <a:xfrm>
            <a:off x="8486217" y="3417082"/>
            <a:ext cx="3200400" cy="365760"/>
          </a:xfrm>
        </p:spPr>
        <p:txBody>
          <a:bodyPr/>
          <a:lstStyle/>
          <a:p>
            <a:r>
              <a:rPr lang="en-US" dirty="0"/>
              <a:t>USABILITY</a:t>
            </a:r>
          </a:p>
        </p:txBody>
      </p:sp>
      <p:sp>
        <p:nvSpPr>
          <p:cNvPr id="30" name="Text Placeholder 29">
            <a:extLst>
              <a:ext uri="{FF2B5EF4-FFF2-40B4-BE49-F238E27FC236}">
                <a16:creationId xmlns:a16="http://schemas.microsoft.com/office/drawing/2014/main" id="{0FC4960F-BEF7-4EA7-8F63-B36D60AE5B60}"/>
              </a:ext>
            </a:extLst>
          </p:cNvPr>
          <p:cNvSpPr>
            <a:spLocks noGrp="1"/>
          </p:cNvSpPr>
          <p:nvPr>
            <p:ph type="body" sz="quarter" idx="22"/>
          </p:nvPr>
        </p:nvSpPr>
        <p:spPr>
          <a:xfrm>
            <a:off x="8486217" y="3832623"/>
            <a:ext cx="3200400" cy="731520"/>
          </a:xfrm>
        </p:spPr>
        <p:txBody>
          <a:bodyPr/>
          <a:lstStyle/>
          <a:p>
            <a:r>
              <a:rPr lang="en-US" dirty="0"/>
              <a:t>Customers want something easy to use that helps make their life easier </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898525"/>
            <a:ext cx="6800850" cy="1325880"/>
          </a:xfrm>
        </p:spPr>
        <p:txBody>
          <a:bodyPr/>
          <a:lstStyle/>
          <a:p>
            <a:r>
              <a:rPr lang="en-US" dirty="0"/>
              <a:t>SOLUTION</a:t>
            </a:r>
          </a:p>
        </p:txBody>
      </p:sp>
      <p:sp>
        <p:nvSpPr>
          <p:cNvPr id="66" name="Text Placeholder 65">
            <a:extLst>
              <a:ext uri="{FF2B5EF4-FFF2-40B4-BE49-F238E27FC236}">
                <a16:creationId xmlns:a16="http://schemas.microsoft.com/office/drawing/2014/main" id="{2803ED57-1A43-46A8-BC98-811CA2CD7EE3}"/>
              </a:ext>
            </a:extLst>
          </p:cNvPr>
          <p:cNvSpPr>
            <a:spLocks noGrp="1"/>
          </p:cNvSpPr>
          <p:nvPr>
            <p:ph type="body" sz="quarter" idx="15"/>
          </p:nvPr>
        </p:nvSpPr>
        <p:spPr>
          <a:xfrm>
            <a:off x="4937760" y="2084832"/>
            <a:ext cx="3200400" cy="365760"/>
          </a:xfrm>
        </p:spPr>
        <p:txBody>
          <a:bodyPr/>
          <a:lstStyle/>
          <a:p>
            <a:r>
              <a:rPr lang="en-US" dirty="0"/>
              <a:t>CLOSE THE GAP</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914900" y="2496312"/>
            <a:ext cx="3200400" cy="1188720"/>
          </a:xfrm>
        </p:spPr>
        <p:txBody>
          <a:bodyPr vert="horz" lIns="91440" tIns="45720" rIns="91440" bIns="45720" rtlCol="0" anchor="t">
            <a:noAutofit/>
          </a:bodyPr>
          <a:lstStyle/>
          <a:p>
            <a:r>
              <a:rPr lang="en-US" dirty="0"/>
              <a:t>Our product makes consumer lives easier, and no other product on the market offers the same features</a:t>
            </a:r>
          </a:p>
        </p:txBody>
      </p:sp>
      <p:sp>
        <p:nvSpPr>
          <p:cNvPr id="67" name="Text Placeholder 66">
            <a:extLst>
              <a:ext uri="{FF2B5EF4-FFF2-40B4-BE49-F238E27FC236}">
                <a16:creationId xmlns:a16="http://schemas.microsoft.com/office/drawing/2014/main" id="{5DD7E283-D713-4AC9-9B8C-608BBA10A820}"/>
              </a:ext>
            </a:extLst>
          </p:cNvPr>
          <p:cNvSpPr>
            <a:spLocks noGrp="1"/>
          </p:cNvSpPr>
          <p:nvPr>
            <p:ph type="body" sz="quarter" idx="16"/>
          </p:nvPr>
        </p:nvSpPr>
        <p:spPr>
          <a:xfrm>
            <a:off x="8538777" y="2084832"/>
            <a:ext cx="3200400" cy="365760"/>
          </a:xfrm>
        </p:spPr>
        <p:txBody>
          <a:bodyPr/>
          <a:lstStyle/>
          <a:p>
            <a:r>
              <a:rPr lang="en-US" dirty="0"/>
              <a:t>COST SAVINGS</a:t>
            </a: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8535924" y="2496312"/>
            <a:ext cx="3200400" cy="1188720"/>
          </a:xfrm>
        </p:spPr>
        <p:txBody>
          <a:bodyPr/>
          <a:lstStyle/>
          <a:p>
            <a:r>
              <a:rPr lang="en-US" dirty="0"/>
              <a:t>Reduce expenses for replacement products </a:t>
            </a:r>
          </a:p>
        </p:txBody>
      </p:sp>
      <p:sp>
        <p:nvSpPr>
          <p:cNvPr id="70" name="Text Placeholder 69">
            <a:extLst>
              <a:ext uri="{FF2B5EF4-FFF2-40B4-BE49-F238E27FC236}">
                <a16:creationId xmlns:a16="http://schemas.microsoft.com/office/drawing/2014/main" id="{C0199418-7058-49B4-86EA-CE4B3CCD4F32}"/>
              </a:ext>
            </a:extLst>
          </p:cNvPr>
          <p:cNvSpPr>
            <a:spLocks noGrp="1"/>
          </p:cNvSpPr>
          <p:nvPr>
            <p:ph type="body" sz="quarter" idx="19"/>
          </p:nvPr>
        </p:nvSpPr>
        <p:spPr>
          <a:xfrm>
            <a:off x="4937760" y="3838956"/>
            <a:ext cx="3200400" cy="365760"/>
          </a:xfrm>
        </p:spPr>
        <p:txBody>
          <a:bodyPr/>
          <a:lstStyle/>
          <a:p>
            <a:r>
              <a:rPr lang="en-US" dirty="0"/>
              <a:t>TARGET AUDIENCE</a:t>
            </a:r>
          </a:p>
        </p:txBody>
      </p:sp>
      <p:sp>
        <p:nvSpPr>
          <p:cNvPr id="68" name="Text Placeholder 67">
            <a:extLst>
              <a:ext uri="{FF2B5EF4-FFF2-40B4-BE49-F238E27FC236}">
                <a16:creationId xmlns:a16="http://schemas.microsoft.com/office/drawing/2014/main" id="{C5A9125A-B202-417F-B5CA-681093F8A950}"/>
              </a:ext>
            </a:extLst>
          </p:cNvPr>
          <p:cNvSpPr>
            <a:spLocks noGrp="1"/>
          </p:cNvSpPr>
          <p:nvPr>
            <p:ph type="body" sz="quarter" idx="17"/>
          </p:nvPr>
        </p:nvSpPr>
        <p:spPr>
          <a:xfrm>
            <a:off x="4937760" y="4255479"/>
            <a:ext cx="3200400" cy="1188720"/>
          </a:xfrm>
        </p:spPr>
        <p:txBody>
          <a:bodyPr/>
          <a:lstStyle/>
          <a:p>
            <a:r>
              <a:rPr lang="en-US" dirty="0"/>
              <a:t>Gen Z (18-25 years old)</a:t>
            </a:r>
          </a:p>
          <a:p>
            <a:endParaRPr lang="en-US" dirty="0"/>
          </a:p>
        </p:txBody>
      </p:sp>
      <p:sp>
        <p:nvSpPr>
          <p:cNvPr id="71" name="Text Placeholder 70">
            <a:extLst>
              <a:ext uri="{FF2B5EF4-FFF2-40B4-BE49-F238E27FC236}">
                <a16:creationId xmlns:a16="http://schemas.microsoft.com/office/drawing/2014/main" id="{8B815D0D-0225-4E87-A49A-44A085054872}"/>
              </a:ext>
            </a:extLst>
          </p:cNvPr>
          <p:cNvSpPr>
            <a:spLocks noGrp="1"/>
          </p:cNvSpPr>
          <p:nvPr>
            <p:ph type="body" sz="quarter" idx="20"/>
          </p:nvPr>
        </p:nvSpPr>
        <p:spPr>
          <a:xfrm>
            <a:off x="8535924" y="3838956"/>
            <a:ext cx="3200400" cy="365760"/>
          </a:xfrm>
        </p:spPr>
        <p:txBody>
          <a:bodyPr/>
          <a:lstStyle/>
          <a:p>
            <a:r>
              <a:rPr lang="en-US" dirty="0"/>
              <a:t>EASY TO USE</a:t>
            </a:r>
          </a:p>
        </p:txBody>
      </p:sp>
      <p:sp>
        <p:nvSpPr>
          <p:cNvPr id="69" name="Text Placeholder 68">
            <a:extLst>
              <a:ext uri="{FF2B5EF4-FFF2-40B4-BE49-F238E27FC236}">
                <a16:creationId xmlns:a16="http://schemas.microsoft.com/office/drawing/2014/main" id="{E79D8DDE-4530-4049-9A8C-A811A2C5D18A}"/>
              </a:ext>
            </a:extLst>
          </p:cNvPr>
          <p:cNvSpPr>
            <a:spLocks noGrp="1"/>
          </p:cNvSpPr>
          <p:nvPr>
            <p:ph type="body" sz="quarter" idx="18"/>
          </p:nvPr>
        </p:nvSpPr>
        <p:spPr>
          <a:xfrm>
            <a:off x="8535924" y="4252806"/>
            <a:ext cx="3200400" cy="1188720"/>
          </a:xfrm>
        </p:spPr>
        <p:txBody>
          <a:bodyPr/>
          <a:lstStyle/>
          <a:p>
            <a:r>
              <a:rPr lang="en-US" dirty="0"/>
              <a:t>Simple design that gives customers the targeted information they need</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PRODUCT OVERVIEW</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UNIQUE</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ZA" dirty="0"/>
              <a:t>Only product specifically dedicated to this niche market</a:t>
            </a:r>
          </a:p>
        </p:txBody>
      </p:sp>
      <p:sp>
        <p:nvSpPr>
          <p:cNvPr id="24" name="Text Placeholder 23">
            <a:extLst>
              <a:ext uri="{FF2B5EF4-FFF2-40B4-BE49-F238E27FC236}">
                <a16:creationId xmlns:a16="http://schemas.microsoft.com/office/drawing/2014/main" id="{4F05CFBF-1A7F-4C99-9321-EF2EF7BEF771}"/>
              </a:ext>
            </a:extLst>
          </p:cNvPr>
          <p:cNvSpPr>
            <a:spLocks noGrp="1"/>
          </p:cNvSpPr>
          <p:nvPr>
            <p:ph type="body" sz="quarter" idx="16"/>
          </p:nvPr>
        </p:nvSpPr>
        <p:spPr>
          <a:xfrm>
            <a:off x="4538277" y="2084832"/>
            <a:ext cx="3200400" cy="365760"/>
          </a:xfrm>
        </p:spPr>
        <p:txBody>
          <a:bodyPr/>
          <a:lstStyle/>
          <a:p>
            <a:r>
              <a:rPr lang="en-US" dirty="0"/>
              <a:t>TESTED</a:t>
            </a: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4535424" y="2496312"/>
            <a:ext cx="3200400" cy="1188720"/>
          </a:xfrm>
        </p:spPr>
        <p:txBody>
          <a:bodyPr/>
          <a:lstStyle/>
          <a:p>
            <a:r>
              <a:rPr lang="en-ZA" dirty="0"/>
              <a:t>Conducted testing with college students in the area</a:t>
            </a:r>
          </a:p>
        </p:txBody>
      </p:sp>
      <p:sp>
        <p:nvSpPr>
          <p:cNvPr id="27" name="Text Placeholder 26">
            <a:extLst>
              <a:ext uri="{FF2B5EF4-FFF2-40B4-BE49-F238E27FC236}">
                <a16:creationId xmlns:a16="http://schemas.microsoft.com/office/drawing/2014/main" id="{8385ECC2-8A21-4825-96AB-97E7C4FB9A1A}"/>
              </a:ext>
            </a:extLst>
          </p:cNvPr>
          <p:cNvSpPr>
            <a:spLocks noGrp="1"/>
          </p:cNvSpPr>
          <p:nvPr>
            <p:ph type="body" sz="quarter" idx="19"/>
          </p:nvPr>
        </p:nvSpPr>
        <p:spPr>
          <a:xfrm>
            <a:off x="914400" y="3840480"/>
            <a:ext cx="3200400" cy="365760"/>
          </a:xfrm>
        </p:spPr>
        <p:txBody>
          <a:bodyPr/>
          <a:lstStyle/>
          <a:p>
            <a:r>
              <a:rPr lang="en-US" dirty="0"/>
              <a:t>FIRST TO MARKET</a:t>
            </a: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400" y="4251960"/>
            <a:ext cx="3200400" cy="1143000"/>
          </a:xfrm>
        </p:spPr>
        <p:txBody>
          <a:bodyPr/>
          <a:lstStyle/>
          <a:p>
            <a:r>
              <a:rPr lang="en-ZA" dirty="0"/>
              <a:t>First beautifully designed product that's both stylish and functional</a:t>
            </a:r>
          </a:p>
          <a:p>
            <a:endParaRPr lang="en-US" dirty="0"/>
          </a:p>
        </p:txBody>
      </p:sp>
      <p:sp>
        <p:nvSpPr>
          <p:cNvPr id="28" name="Text Placeholder 27">
            <a:extLst>
              <a:ext uri="{FF2B5EF4-FFF2-40B4-BE49-F238E27FC236}">
                <a16:creationId xmlns:a16="http://schemas.microsoft.com/office/drawing/2014/main" id="{9BB8B2E0-57A3-43A4-859A-28669F14F8FE}"/>
              </a:ext>
            </a:extLst>
          </p:cNvPr>
          <p:cNvSpPr>
            <a:spLocks noGrp="1"/>
          </p:cNvSpPr>
          <p:nvPr>
            <p:ph type="body" sz="quarter" idx="20"/>
          </p:nvPr>
        </p:nvSpPr>
        <p:spPr>
          <a:xfrm>
            <a:off x="4535424" y="3840480"/>
            <a:ext cx="3200400" cy="365760"/>
          </a:xfrm>
        </p:spPr>
        <p:txBody>
          <a:bodyPr/>
          <a:lstStyle/>
          <a:p>
            <a:r>
              <a:rPr lang="en-ZA" dirty="0"/>
              <a:t>AUTHENTIC</a:t>
            </a:r>
            <a:endParaRPr lang="en-US" dirty="0"/>
          </a:p>
        </p:txBody>
      </p:sp>
      <p:sp>
        <p:nvSpPr>
          <p:cNvPr id="26" name="Text Placeholder 25">
            <a:extLst>
              <a:ext uri="{FF2B5EF4-FFF2-40B4-BE49-F238E27FC236}">
                <a16:creationId xmlns:a16="http://schemas.microsoft.com/office/drawing/2014/main" id="{E6AB6387-E6AE-46CB-8500-4F11FA6B44BA}"/>
              </a:ext>
            </a:extLst>
          </p:cNvPr>
          <p:cNvSpPr>
            <a:spLocks noGrp="1"/>
          </p:cNvSpPr>
          <p:nvPr>
            <p:ph type="body" sz="quarter" idx="18"/>
          </p:nvPr>
        </p:nvSpPr>
        <p:spPr>
          <a:xfrm>
            <a:off x="4535424" y="4251960"/>
            <a:ext cx="3200400" cy="1143000"/>
          </a:xfrm>
        </p:spPr>
        <p:txBody>
          <a:bodyPr/>
          <a:lstStyle/>
          <a:p>
            <a:r>
              <a:rPr lang="en-ZA" dirty="0"/>
              <a:t>Designed with the help and input of experts in the field </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COMPANY OVERVIEW</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BUSINESS MODEL</a:t>
            </a:r>
          </a:p>
        </p:txBody>
      </p:sp>
      <p:pic>
        <p:nvPicPr>
          <p:cNvPr id="43" name="Online Image Placeholder 42" descr="Research outline">
            <a:extLst>
              <a:ext uri="{FF2B5EF4-FFF2-40B4-BE49-F238E27FC236}">
                <a16:creationId xmlns:a16="http://schemas.microsoft.com/office/drawing/2014/main" id="{76CE5C81-A86F-4C82-AE52-FE744077859B}"/>
              </a:ext>
            </a:extLst>
          </p:cNvPr>
          <p:cNvPicPr>
            <a:picLocks noGrp="1" noChangeAspect="1"/>
          </p:cNvPicPr>
          <p:nvPr>
            <p:ph type="clipArt"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9641" y="2184400"/>
            <a:ext cx="914400" cy="914400"/>
          </a:xfrm>
        </p:spPr>
      </p:pic>
      <p:pic>
        <p:nvPicPr>
          <p:cNvPr id="55" name="Online Image Placeholder 54" descr="Group success with solid fill">
            <a:extLst>
              <a:ext uri="{FF2B5EF4-FFF2-40B4-BE49-F238E27FC236}">
                <a16:creationId xmlns:a16="http://schemas.microsoft.com/office/drawing/2014/main" id="{236942CE-38CE-4E5D-9773-5224E03D4C0A}"/>
              </a:ext>
            </a:extLst>
          </p:cNvPr>
          <p:cNvPicPr>
            <a:picLocks noGrp="1" noChangeAspect="1"/>
          </p:cNvPicPr>
          <p:nvPr>
            <p:ph type="clipArt"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930" y="2184654"/>
            <a:ext cx="914400" cy="914400"/>
          </a:xfrm>
        </p:spPr>
      </p:pic>
      <p:pic>
        <p:nvPicPr>
          <p:cNvPr id="57" name="Online Image Placeholder 56" descr="Repeat with solid fill">
            <a:extLst>
              <a:ext uri="{FF2B5EF4-FFF2-40B4-BE49-F238E27FC236}">
                <a16:creationId xmlns:a16="http://schemas.microsoft.com/office/drawing/2014/main" id="{353E75F9-0061-4D63-BFE6-6462C5C0E351}"/>
              </a:ext>
            </a:extLst>
          </p:cNvPr>
          <p:cNvPicPr>
            <a:picLocks noGrp="1" noChangeAspect="1"/>
          </p:cNvPicPr>
          <p:nvPr>
            <p:ph type="clipArt"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39445" y="2184400"/>
            <a:ext cx="914400" cy="914400"/>
          </a:xfrm>
        </p:spPr>
      </p:pic>
      <p:sp>
        <p:nvSpPr>
          <p:cNvPr id="6" name="Text Placeholder 5">
            <a:extLst>
              <a:ext uri="{FF2B5EF4-FFF2-40B4-BE49-F238E27FC236}">
                <a16:creationId xmlns:a16="http://schemas.microsoft.com/office/drawing/2014/main" id="{3EF7E5E6-2411-4199-BA08-EF574433C585}"/>
              </a:ext>
            </a:extLst>
          </p:cNvPr>
          <p:cNvSpPr>
            <a:spLocks noGrp="1"/>
          </p:cNvSpPr>
          <p:nvPr>
            <p:ph type="body" idx="13"/>
          </p:nvPr>
        </p:nvSpPr>
        <p:spPr>
          <a:xfrm>
            <a:off x="1555241" y="3366741"/>
            <a:ext cx="2743200" cy="457200"/>
          </a:xfrm>
        </p:spPr>
        <p:txBody>
          <a:bodyPr/>
          <a:lstStyle/>
          <a:p>
            <a:r>
              <a:rPr lang="en-US" dirty="0"/>
              <a:t>RESEARCH</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3901419"/>
            <a:ext cx="2743200" cy="2103120"/>
          </a:xfrm>
        </p:spPr>
        <p:txBody>
          <a:bodyPr/>
          <a:lstStyle/>
          <a:p>
            <a:r>
              <a:rPr lang="en-ZA" noProof="1"/>
              <a:t>We based our research on market trends and social media</a:t>
            </a:r>
          </a:p>
          <a:p>
            <a:endParaRPr lang="en-US" dirty="0"/>
          </a:p>
        </p:txBody>
      </p:sp>
      <p:sp>
        <p:nvSpPr>
          <p:cNvPr id="8" name="Text Placeholder 7">
            <a:extLst>
              <a:ext uri="{FF2B5EF4-FFF2-40B4-BE49-F238E27FC236}">
                <a16:creationId xmlns:a16="http://schemas.microsoft.com/office/drawing/2014/main" id="{CEC37629-42BA-462B-B066-292B3B37327E}"/>
              </a:ext>
            </a:extLst>
          </p:cNvPr>
          <p:cNvSpPr>
            <a:spLocks noGrp="1"/>
          </p:cNvSpPr>
          <p:nvPr>
            <p:ph type="body" idx="15"/>
          </p:nvPr>
        </p:nvSpPr>
        <p:spPr>
          <a:xfrm>
            <a:off x="5046530" y="3359890"/>
            <a:ext cx="2743200" cy="457200"/>
          </a:xfrm>
        </p:spPr>
        <p:txBody>
          <a:bodyPr/>
          <a:lstStyle/>
          <a:p>
            <a:r>
              <a:rPr lang="en-US" dirty="0"/>
              <a:t>ABSTRACT</a:t>
            </a:r>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5046530" y="3894568"/>
            <a:ext cx="2743200" cy="2103120"/>
          </a:xfrm>
        </p:spPr>
        <p:txBody>
          <a:bodyPr/>
          <a:lstStyle/>
          <a:p>
            <a:r>
              <a:rPr lang="en-ZA" noProof="1"/>
              <a:t>We believe people need more products specifically dedicated to this niche market</a:t>
            </a:r>
          </a:p>
          <a:p>
            <a:endParaRPr lang="en-US" dirty="0"/>
          </a:p>
        </p:txBody>
      </p:sp>
      <p:sp>
        <p:nvSpPr>
          <p:cNvPr id="5" name="Text Placeholder 4">
            <a:extLst>
              <a:ext uri="{FF2B5EF4-FFF2-40B4-BE49-F238E27FC236}">
                <a16:creationId xmlns:a16="http://schemas.microsoft.com/office/drawing/2014/main" id="{771AD60F-B816-490D-81D4-73DD13910439}"/>
              </a:ext>
            </a:extLst>
          </p:cNvPr>
          <p:cNvSpPr>
            <a:spLocks noGrp="1"/>
          </p:cNvSpPr>
          <p:nvPr>
            <p:ph type="body" sz="quarter" idx="3"/>
          </p:nvPr>
        </p:nvSpPr>
        <p:spPr>
          <a:xfrm>
            <a:off x="8525045" y="3364836"/>
            <a:ext cx="2743200" cy="457200"/>
          </a:xfrm>
        </p:spPr>
        <p:txBody>
          <a:bodyPr/>
          <a:lstStyle/>
          <a:p>
            <a:r>
              <a:rPr lang="en-US" dirty="0"/>
              <a:t>DESIGN</a:t>
            </a:r>
          </a:p>
        </p:txBody>
      </p:sp>
      <p:sp>
        <p:nvSpPr>
          <p:cNvPr id="4" name="Content Placeholder 3">
            <a:extLst>
              <a:ext uri="{FF2B5EF4-FFF2-40B4-BE49-F238E27FC236}">
                <a16:creationId xmlns:a16="http://schemas.microsoft.com/office/drawing/2014/main" id="{FA5B6D57-2EB5-41BE-ACA0-29F300D5F21B}"/>
              </a:ext>
            </a:extLst>
          </p:cNvPr>
          <p:cNvSpPr>
            <a:spLocks noGrp="1"/>
          </p:cNvSpPr>
          <p:nvPr>
            <p:ph sz="half" idx="2"/>
          </p:nvPr>
        </p:nvSpPr>
        <p:spPr>
          <a:xfrm>
            <a:off x="8525045" y="3901419"/>
            <a:ext cx="2743200" cy="2103120"/>
          </a:xfrm>
        </p:spPr>
        <p:txBody>
          <a:bodyPr/>
          <a:lstStyle/>
          <a:p>
            <a:r>
              <a:rPr lang="en-ZA" noProof="1"/>
              <a:t>Minimalist and easy to use </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20XX</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Pitch deck title</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3044952" y="898524"/>
            <a:ext cx="8232648" cy="1325880"/>
          </a:xfrm>
        </p:spPr>
        <p:txBody>
          <a:bodyPr/>
          <a:lstStyle/>
          <a:p>
            <a:r>
              <a:rPr lang="en-US" dirty="0"/>
              <a:t>MARKET OVERVIEW</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idx="13"/>
          </p:nvPr>
        </p:nvSpPr>
        <p:spPr>
          <a:xfrm>
            <a:off x="3044952" y="2423160"/>
            <a:ext cx="2468880" cy="457200"/>
          </a:xfrm>
        </p:spPr>
        <p:txBody>
          <a:bodyPr/>
          <a:lstStyle/>
          <a:p>
            <a:r>
              <a:rPr lang="en-ZA" dirty="0"/>
              <a:t>$3B</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type="body" sz="quarter" idx="16"/>
          </p:nvPr>
        </p:nvSpPr>
        <p:spPr>
          <a:xfrm>
            <a:off x="3048000" y="2889504"/>
            <a:ext cx="2468880" cy="2743200"/>
          </a:xfrm>
        </p:spPr>
        <p:txBody>
          <a:bodyPr vert="horz" lIns="91440" tIns="45720" rIns="91440" bIns="45720" rtlCol="0" anchor="t">
            <a:normAutofit/>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5"/>
          </p:nvPr>
        </p:nvSpPr>
        <p:spPr>
          <a:xfrm>
            <a:off x="5926836" y="2423160"/>
            <a:ext cx="2468880" cy="457200"/>
          </a:xfrm>
        </p:spPr>
        <p:txBody>
          <a:bodyPr vert="horz" lIns="91440" tIns="45720" rIns="91440" bIns="45720" rtlCol="0" anchor="t">
            <a:normAutofit/>
          </a:bodyPr>
          <a:lstStyle/>
          <a:p>
            <a:r>
              <a:rPr lang="en-ZA" noProof="1"/>
              <a:t>$2B</a:t>
            </a:r>
          </a:p>
        </p:txBody>
      </p:sp>
      <p:sp>
        <p:nvSpPr>
          <p:cNvPr id="3" name="Text Placeholder 2">
            <a:extLst>
              <a:ext uri="{FF2B5EF4-FFF2-40B4-BE49-F238E27FC236}">
                <a16:creationId xmlns:a16="http://schemas.microsoft.com/office/drawing/2014/main" id="{C37B42F1-D776-4124-8B16-57F2D738E61B}"/>
              </a:ext>
            </a:extLst>
          </p:cNvPr>
          <p:cNvSpPr>
            <a:spLocks noGrp="1"/>
          </p:cNvSpPr>
          <p:nvPr>
            <p:ph type="body" sz="quarter" idx="17"/>
          </p:nvPr>
        </p:nvSpPr>
        <p:spPr>
          <a:xfrm>
            <a:off x="5926836" y="2889504"/>
            <a:ext cx="2468880" cy="2743200"/>
          </a:xfrm>
        </p:spPr>
        <p:txBody>
          <a:bodyPr/>
          <a:lstStyle/>
          <a:p>
            <a:r>
              <a:rPr lang="en-US" noProof="1"/>
              <a:t>Freedom to invent</a:t>
            </a:r>
            <a:endParaRPr lang="en-US" dirty="0"/>
          </a:p>
          <a:p>
            <a:r>
              <a:rPr lang="en-ZA" noProof="1"/>
              <a:t>Selectively inclusive market</a:t>
            </a:r>
          </a:p>
          <a:p>
            <a:r>
              <a:rPr lang="en-ZA" noProof="1"/>
              <a:t>Serviceable available market</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sz="quarter" idx="3"/>
          </p:nvPr>
        </p:nvSpPr>
        <p:spPr>
          <a:xfrm>
            <a:off x="8808720" y="2423160"/>
            <a:ext cx="2468880" cy="457200"/>
          </a:xfrm>
        </p:spPr>
        <p:txBody>
          <a:bodyPr/>
          <a:lstStyle/>
          <a:p>
            <a:r>
              <a:rPr lang="en-ZA" dirty="0"/>
              <a:t>$1B</a:t>
            </a:r>
          </a:p>
        </p:txBody>
      </p:sp>
      <p:sp>
        <p:nvSpPr>
          <p:cNvPr id="8" name="Text Placeholder 7">
            <a:extLst>
              <a:ext uri="{FF2B5EF4-FFF2-40B4-BE49-F238E27FC236}">
                <a16:creationId xmlns:a16="http://schemas.microsoft.com/office/drawing/2014/main" id="{C9E6EB39-B15D-4FE6-A30D-18F0F416CC9D}"/>
              </a:ext>
            </a:extLst>
          </p:cNvPr>
          <p:cNvSpPr>
            <a:spLocks noGrp="1"/>
          </p:cNvSpPr>
          <p:nvPr>
            <p:ph type="body" sz="quarter" idx="18"/>
          </p:nvPr>
        </p:nvSpPr>
        <p:spPr>
          <a:xfrm>
            <a:off x="8808720" y="2889504"/>
            <a:ext cx="2468880" cy="2743200"/>
          </a:xfrm>
        </p:spPr>
        <p:txBody>
          <a:bodyPr/>
          <a:lstStyle/>
          <a:p>
            <a:r>
              <a:rPr lang="en-ZA" noProof="1"/>
              <a:t>Few competitors</a:t>
            </a:r>
          </a:p>
          <a:p>
            <a:r>
              <a:rPr lang="en-ZA" noProof="1"/>
              <a:t>Specifically targeted market</a:t>
            </a:r>
          </a:p>
          <a:p>
            <a:r>
              <a:rPr lang="en-ZA" noProof="1"/>
              <a:t>Serviceable obtainable market</a:t>
            </a:r>
            <a:endParaRPr lang="en-ZA" dirty="0"/>
          </a:p>
        </p:txBody>
      </p:sp>
      <p:sp>
        <p:nvSpPr>
          <p:cNvPr id="12" name="Date Placeholder 11">
            <a:extLst>
              <a:ext uri="{FF2B5EF4-FFF2-40B4-BE49-F238E27FC236}">
                <a16:creationId xmlns:a16="http://schemas.microsoft.com/office/drawing/2014/main" id="{F1D4EAB4-6E8F-44AD-A635-F321DC9478A1}"/>
              </a:ext>
            </a:extLst>
          </p:cNvPr>
          <p:cNvSpPr>
            <a:spLocks noGrp="1"/>
          </p:cNvSpPr>
          <p:nvPr>
            <p:ph type="dt" sz="half" idx="10"/>
          </p:nvPr>
        </p:nvSpPr>
        <p:spPr>
          <a:xfrm>
            <a:off x="3044952" y="6353175"/>
            <a:ext cx="1097280" cy="365125"/>
          </a:xfrm>
        </p:spPr>
        <p:txBody>
          <a:bodyPr/>
          <a:lstStyle/>
          <a:p>
            <a:r>
              <a:rPr lang="en-US" dirty="0"/>
              <a:t>20XX</a:t>
            </a:r>
          </a:p>
        </p:txBody>
      </p:sp>
      <p:sp>
        <p:nvSpPr>
          <p:cNvPr id="13" name="Footer Placeholder 12">
            <a:extLst>
              <a:ext uri="{FF2B5EF4-FFF2-40B4-BE49-F238E27FC236}">
                <a16:creationId xmlns:a16="http://schemas.microsoft.com/office/drawing/2014/main" id="{1B3EC7D9-8DEA-4D02-9A04-30C73A63FB23}"/>
              </a:ext>
            </a:extLst>
          </p:cNvPr>
          <p:cNvSpPr>
            <a:spLocks noGrp="1"/>
          </p:cNvSpPr>
          <p:nvPr>
            <p:ph type="ftr" sz="quarter" idx="11"/>
          </p:nvPr>
        </p:nvSpPr>
        <p:spPr>
          <a:xfrm>
            <a:off x="6489763" y="6350000"/>
            <a:ext cx="2286000" cy="365125"/>
          </a:xfrm>
        </p:spPr>
        <p:txBody>
          <a:bodyPr/>
          <a:lstStyle/>
          <a:p>
            <a:r>
              <a:rPr lang="en-US" dirty="0"/>
              <a:t>Pitch deck title</a:t>
            </a:r>
          </a:p>
        </p:txBody>
      </p:sp>
      <p:sp>
        <p:nvSpPr>
          <p:cNvPr id="14" name="Slide Number Placeholder 13">
            <a:extLst>
              <a:ext uri="{FF2B5EF4-FFF2-40B4-BE49-F238E27FC236}">
                <a16:creationId xmlns:a16="http://schemas.microsoft.com/office/drawing/2014/main" id="{B6D5B665-A640-4C90-A812-51AFE038FDF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16720705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96</TotalTime>
  <Words>822</Words>
  <Application>Microsoft Office PowerPoint</Application>
  <PresentationFormat>Widescreen</PresentationFormat>
  <Paragraphs>268</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Calibri</vt:lpstr>
      <vt:lpstr>Office Theme</vt:lpstr>
      <vt:lpstr>From Base Stats to Boundless Potential</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GRAPHIC</vt:lpstr>
      <vt:lpstr>GROWTH STRATEGY</vt:lpstr>
      <vt:lpstr>TWO YEAR ACTION PLAN</vt:lpstr>
      <vt:lpstr>FINANCIALS</vt:lpstr>
      <vt:lpstr>MEET THE TEAM</vt:lpstr>
      <vt:lpstr>MEET THE TEAM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Erissa Duvall</dc:creator>
  <cp:lastModifiedBy>Erissa Duvall</cp:lastModifiedBy>
  <cp:revision>4</cp:revision>
  <dcterms:created xsi:type="dcterms:W3CDTF">2023-11-23T20:43:39Z</dcterms:created>
  <dcterms:modified xsi:type="dcterms:W3CDTF">2023-11-23T22:19:42Z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