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4" r:id="rId3"/>
    <p:sldId id="265" r:id="rId4"/>
    <p:sldId id="266" r:id="rId5"/>
    <p:sldId id="258" r:id="rId6"/>
    <p:sldId id="271" r:id="rId7"/>
    <p:sldId id="259" r:id="rId8"/>
    <p:sldId id="257" r:id="rId9"/>
    <p:sldId id="261" r:id="rId10"/>
    <p:sldId id="260" r:id="rId11"/>
    <p:sldId id="269" r:id="rId12"/>
    <p:sldId id="262" r:id="rId13"/>
    <p:sldId id="267"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E04F1-AE4A-4B1D-80AD-B27B433FAE8E}" v="488" dt="2020-06-28T08:28:39.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60" autoAdjust="0"/>
  </p:normalViewPr>
  <p:slideViewPr>
    <p:cSldViewPr snapToGrid="0">
      <p:cViewPr varScale="1">
        <p:scale>
          <a:sx n="69" d="100"/>
          <a:sy n="69" d="100"/>
        </p:scale>
        <p:origin x="120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B3D104-867E-4011-B536-8BEC3DDE4407}">
      <dgm:prSet/>
      <dgm:spPr/>
      <dgm:t>
        <a:bodyPr/>
        <a:lstStyle/>
        <a:p>
          <a:r>
            <a:rPr lang="en-US" b="1" i="0" dirty="0"/>
            <a:t>Accessibility</a:t>
          </a:r>
          <a:r>
            <a:rPr lang="en-US" b="0" i="0" dirty="0"/>
            <a:t> – Accessibility is defined as a "word used to describe whether a product can be used by people of all abilities." - Microsoft Accessibility Fundamentals</a:t>
          </a:r>
          <a:endParaRPr lang="en-US" dirty="0"/>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dirty="0">
              <a:solidFill>
                <a:schemeClr val="bg1"/>
              </a:solidFill>
            </a:rPr>
            <a:t>Disability</a:t>
          </a:r>
          <a:r>
            <a:rPr lang="en-US" b="0" i="0" dirty="0">
              <a:solidFill>
                <a:schemeClr val="bg1"/>
              </a:solidFill>
            </a:rPr>
            <a:t> – </a:t>
          </a:r>
          <a:r>
            <a:rPr lang="en-US" b="0" i="0" dirty="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b="0" i="0" dirty="0">
              <a:solidFill>
                <a:schemeClr val="bg1"/>
              </a:solidFill>
            </a:rPr>
            <a:t>- Microsoft Accessibility Fundamentals</a:t>
          </a:r>
          <a:endParaRPr lang="en-US" dirty="0">
            <a:solidFill>
              <a:schemeClr val="bg1"/>
            </a:solidFill>
          </a:endParaRPr>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2">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2" custLinFactY="10025" custLinFactNeighborX="-2440" custLinFactNeighborY="100000">
        <dgm:presLayoutVars>
          <dgm:chMax val="0"/>
          <dgm:bulletEnabled val="1"/>
        </dgm:presLayoutVars>
      </dgm:prSet>
      <dgm:spPr/>
    </dgm:pt>
  </dgm:ptLst>
  <dgm:cxnLst>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5B73C-A7EB-43DA-B763-35C48A54D6FB}" type="doc">
      <dgm:prSet loTypeId="urn:microsoft.com/office/officeart/2016/7/layout/ChevronBlockProcess" loCatId="process" qsTypeId="urn:microsoft.com/office/officeart/2005/8/quickstyle/simple4" qsCatId="simple" csTypeId="urn:microsoft.com/office/officeart/2005/8/colors/colorful1" csCatId="colorful" phldr="1"/>
      <dgm:spPr/>
      <dgm:t>
        <a:bodyPr/>
        <a:lstStyle/>
        <a:p>
          <a:endParaRPr lang="en-US"/>
        </a:p>
      </dgm:t>
    </dgm:pt>
    <dgm:pt modelId="{B752656D-FC9F-4BEE-AB52-CE47EE92702F}">
      <dgm:prSet/>
      <dgm:spPr/>
      <dgm:t>
        <a:bodyPr/>
        <a:lstStyle/>
        <a:p>
          <a:pPr>
            <a:defRPr b="1"/>
          </a:pPr>
          <a:r>
            <a:rPr lang="en-US" b="0" i="0" dirty="0"/>
            <a:t>It helps everyone. </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dgm:t>
        <a:bodyPr/>
        <a:lstStyle/>
        <a:p>
          <a:pPr>
            <a:defRPr b="1"/>
          </a:pPr>
          <a:r>
            <a:rPr lang="en-US" b="0" i="0" dirty="0"/>
            <a:t>Missing a lot of customers.</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custT="1"/>
      <dgm:spPr/>
      <dgm:t>
        <a:bodyPr/>
        <a:lstStyle/>
        <a:p>
          <a:r>
            <a:rPr lang="en-US" sz="1300" b="0" i="0"/>
            <a:t>Many Accessibility improvements end up helping a wider audience than they were originally designed for.</a:t>
          </a:r>
          <a:endParaRPr lang="en-US" sz="1300" dirty="0"/>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custT="1"/>
      <dgm:spPr/>
      <dgm:t>
        <a:bodyPr/>
        <a:lstStyle/>
        <a:p>
          <a:r>
            <a:rPr lang="en-US" sz="1300" b="0" i="0" dirty="0"/>
            <a:t>Curb cut effect is a great example.</a:t>
          </a:r>
          <a:endParaRPr lang="en-US" sz="1300" dirty="0"/>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custT="1"/>
      <dgm:spPr/>
      <dgm:t>
        <a:bodyPr/>
        <a:lstStyle/>
        <a:p>
          <a:r>
            <a:rPr lang="en-US" sz="1300" dirty="0"/>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custT="1"/>
      <dgm:spPr/>
      <dgm:t>
        <a:bodyPr/>
        <a:lstStyle/>
        <a:p>
          <a:r>
            <a:rPr lang="en-US" sz="1600" b="0" i="0" dirty="0"/>
            <a:t>According to the </a:t>
          </a:r>
          <a:r>
            <a:rPr lang="en-US" sz="1600" b="1" i="0" dirty="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600" b="0" i="0" dirty="0"/>
            <a:t>, 1 in 4 Americans have some type of disability. Approximately 26% of individuals.</a:t>
          </a:r>
          <a:endParaRPr lang="en-US" sz="1600" dirty="0"/>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custT="1"/>
      <dgm:spPr/>
      <dgm:t>
        <a:bodyPr/>
        <a:lstStyle/>
        <a:p>
          <a:r>
            <a:rPr lang="en-US" sz="1400" b="0" i="0" dirty="0"/>
            <a:t>According to </a:t>
          </a:r>
          <a:r>
            <a:rPr lang="en-US" sz="1400" b="1" i="0" dirty="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400" b="0" i="0" dirty="0"/>
            <a:t>, Accessibility lawsuits increased by 181% between 2017 and 2018 alone.</a:t>
          </a:r>
        </a:p>
        <a:p>
          <a:r>
            <a:rPr lang="en-US" sz="1400" b="0" i="0" dirty="0"/>
            <a:t>The costs of the lawsuits can be staggering, both in terms of financial cost and public image.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custT="1"/>
      <dgm:spPr/>
      <dgm:t>
        <a:bodyPr/>
        <a:lstStyle/>
        <a:p>
          <a:pPr>
            <a:defRPr b="1"/>
          </a:pPr>
          <a:r>
            <a:rPr lang="en-US" sz="1600" b="0" dirty="0"/>
            <a:t>Not doing so is:</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custT="1"/>
      <dgm:spPr/>
      <dgm:t>
        <a:bodyPr/>
        <a:lstStyle/>
        <a:p>
          <a:pPr>
            <a:defRPr b="1"/>
          </a:pPr>
          <a:r>
            <a:rPr lang="en-US" sz="1600" b="0" dirty="0"/>
            <a:t>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custT="1"/>
      <dgm:spPr/>
      <dgm:t>
        <a:bodyPr/>
        <a:lstStyle/>
        <a:p>
          <a:pPr>
            <a:defRPr b="1"/>
          </a:pPr>
          <a:r>
            <a:rPr lang="en-US" sz="1600" b="0" dirty="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custT="1"/>
      <dgm:spPr/>
      <dgm:t>
        <a:bodyPr/>
        <a:lstStyle/>
        <a:p>
          <a:pPr>
            <a:defRPr b="1"/>
          </a:pPr>
          <a:r>
            <a:rPr lang="en-US" sz="1600" b="0" dirty="0"/>
            <a:t>Causes a lot of disinformation.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custT="1"/>
      <dgm:spPr/>
      <dgm:t>
        <a:bodyPr/>
        <a:lstStyle/>
        <a:p>
          <a:pPr>
            <a:defRPr b="1"/>
          </a:pPr>
          <a:r>
            <a:rPr lang="en-US" sz="1600" b="0" dirty="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88732600-4616-497E-A19E-AFF2C5E55B7A}" type="pres">
      <dgm:prSet presAssocID="{D925B73C-A7EB-43DA-B763-35C48A54D6FB}" presName="Name0" presStyleCnt="0">
        <dgm:presLayoutVars>
          <dgm:dir/>
          <dgm:animLvl val="lvl"/>
          <dgm:resizeHandles val="exact"/>
        </dgm:presLayoutVars>
      </dgm:prSet>
      <dgm:spPr/>
    </dgm:pt>
    <dgm:pt modelId="{D5343EA5-43DD-48C8-B755-06E417532AE5}" type="pres">
      <dgm:prSet presAssocID="{B752656D-FC9F-4BEE-AB52-CE47EE92702F}" presName="composite" presStyleCnt="0"/>
      <dgm:spPr/>
    </dgm:pt>
    <dgm:pt modelId="{832C398C-DC4B-4811-81A5-69F67D016377}" type="pres">
      <dgm:prSet presAssocID="{B752656D-FC9F-4BEE-AB52-CE47EE92702F}" presName="parTx" presStyleLbl="alignNode1" presStyleIdx="0" presStyleCnt="4">
        <dgm:presLayoutVars>
          <dgm:chMax val="0"/>
          <dgm:chPref val="0"/>
        </dgm:presLayoutVars>
      </dgm:prSet>
      <dgm:spPr/>
    </dgm:pt>
    <dgm:pt modelId="{067C57BA-C4B6-4829-9919-ACFF8097DCE1}" type="pres">
      <dgm:prSet presAssocID="{B752656D-FC9F-4BEE-AB52-CE47EE92702F}" presName="desTx" presStyleLbl="alignAccFollowNode1" presStyleIdx="0" presStyleCnt="4">
        <dgm:presLayoutVars/>
      </dgm:prSet>
      <dgm:spPr/>
    </dgm:pt>
    <dgm:pt modelId="{AC2A0AF6-C74E-4EB4-B19E-F2F07F42D43E}" type="pres">
      <dgm:prSet presAssocID="{2A2164A9-2A17-426E-8D1F-7BB10226F7DD}" presName="space" presStyleCnt="0"/>
      <dgm:spPr/>
    </dgm:pt>
    <dgm:pt modelId="{D50F279C-317F-48EF-AEC4-47004EB92B83}" type="pres">
      <dgm:prSet presAssocID="{32C062A5-6745-41D0-A2BD-AE691DB0DF6F}" presName="composite" presStyleCnt="0"/>
      <dgm:spPr/>
    </dgm:pt>
    <dgm:pt modelId="{A36BCE0F-FC04-4611-8E3E-8F9F8743D9EF}" type="pres">
      <dgm:prSet presAssocID="{32C062A5-6745-41D0-A2BD-AE691DB0DF6F}" presName="parTx" presStyleLbl="alignNode1" presStyleIdx="1" presStyleCnt="4">
        <dgm:presLayoutVars>
          <dgm:chMax val="0"/>
          <dgm:chPref val="0"/>
        </dgm:presLayoutVars>
      </dgm:prSet>
      <dgm:spPr/>
    </dgm:pt>
    <dgm:pt modelId="{1496CB86-63A0-420F-A9AF-1960299DE1E0}" type="pres">
      <dgm:prSet presAssocID="{32C062A5-6745-41D0-A2BD-AE691DB0DF6F}" presName="desTx" presStyleLbl="alignAccFollowNode1" presStyleIdx="1" presStyleCnt="4">
        <dgm:presLayoutVars/>
      </dgm:prSet>
      <dgm:spPr/>
    </dgm:pt>
    <dgm:pt modelId="{1C5AE683-B8DA-42A4-B449-E1A7E13F5E6D}" type="pres">
      <dgm:prSet presAssocID="{9AFE8445-0832-418C-A451-2C5A6ADCE7DA}" presName="space" presStyleCnt="0"/>
      <dgm:spPr/>
    </dgm:pt>
    <dgm:pt modelId="{BAA29348-D975-4612-83E6-55832CF65DA5}" type="pres">
      <dgm:prSet presAssocID="{B6F0EE07-1751-45D3-9431-A2F98C34175B}" presName="composite" presStyleCnt="0"/>
      <dgm:spPr/>
    </dgm:pt>
    <dgm:pt modelId="{61F4BB3D-C9CB-4568-8965-79BE82357625}" type="pres">
      <dgm:prSet presAssocID="{B6F0EE07-1751-45D3-9431-A2F98C34175B}" presName="parTx" presStyleLbl="alignNode1" presStyleIdx="2" presStyleCnt="4">
        <dgm:presLayoutVars>
          <dgm:chMax val="0"/>
          <dgm:chPref val="0"/>
        </dgm:presLayoutVars>
      </dgm:prSet>
      <dgm:spPr/>
    </dgm:pt>
    <dgm:pt modelId="{3F432493-3175-413B-8D17-85467D916B4C}" type="pres">
      <dgm:prSet presAssocID="{B6F0EE07-1751-45D3-9431-A2F98C34175B}" presName="desTx" presStyleLbl="alignAccFollowNode1" presStyleIdx="2" presStyleCnt="4">
        <dgm:presLayoutVars/>
      </dgm:prSet>
      <dgm:spPr/>
    </dgm:pt>
    <dgm:pt modelId="{F3B0032E-8BB5-4CFA-933A-4B10B20B7866}" type="pres">
      <dgm:prSet presAssocID="{DF918D4A-E8F7-4503-A760-4EAE91D65965}" presName="space" presStyleCnt="0"/>
      <dgm:spPr/>
    </dgm:pt>
    <dgm:pt modelId="{BB937304-1E2E-4B8C-AE98-DF00AAE4CA16}" type="pres">
      <dgm:prSet presAssocID="{230C7E23-45A5-419B-B0A8-A213031BDDB6}" presName="composite" presStyleCnt="0"/>
      <dgm:spPr/>
    </dgm:pt>
    <dgm:pt modelId="{09A1A913-AF7D-4347-BB99-60AA29F9D5E3}" type="pres">
      <dgm:prSet presAssocID="{230C7E23-45A5-419B-B0A8-A213031BDDB6}" presName="parTx" presStyleLbl="alignNode1" presStyleIdx="3" presStyleCnt="4">
        <dgm:presLayoutVars>
          <dgm:chMax val="0"/>
          <dgm:chPref val="0"/>
        </dgm:presLayoutVars>
      </dgm:prSet>
      <dgm:spPr/>
    </dgm:pt>
    <dgm:pt modelId="{D71F87D5-8B5A-4278-B25F-5BC0C5FBD5F8}" type="pres">
      <dgm:prSet presAssocID="{230C7E23-45A5-419B-B0A8-A213031BDDB6}" presName="desTx" presStyleLbl="alignAccFollowNode1" presStyleIdx="3" presStyleCnt="4">
        <dgm:presLayoutVars/>
      </dgm:prSet>
      <dgm:spPr/>
    </dgm:pt>
  </dgm:ptLst>
  <dgm:cxnLst>
    <dgm:cxn modelId="{C20FC702-BD50-4389-8A31-FE241C999A25}" type="presOf" srcId="{8BD6479D-8FD5-45CF-B88D-8192F63C1AB7}" destId="{D71F87D5-8B5A-4278-B25F-5BC0C5FBD5F8}" srcOrd="0" destOrd="3" presId="urn:microsoft.com/office/officeart/2016/7/layout/ChevronBlockProcess"/>
    <dgm:cxn modelId="{81C23C08-DDBC-4337-B12B-53B0B8193A50}" type="presOf" srcId="{B752656D-FC9F-4BEE-AB52-CE47EE92702F}" destId="{832C398C-DC4B-4811-81A5-69F67D016377}" srcOrd="0" destOrd="0" presId="urn:microsoft.com/office/officeart/2016/7/layout/ChevronBlockProcess"/>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7C6CE919-A8FD-4EDA-B196-FDCD48BFA441}" type="presOf" srcId="{230C7E23-45A5-419B-B0A8-A213031BDDB6}" destId="{09A1A913-AF7D-4347-BB99-60AA29F9D5E3}" srcOrd="0" destOrd="0" presId="urn:microsoft.com/office/officeart/2016/7/layout/ChevronBlockProcess"/>
    <dgm:cxn modelId="{7EA5531D-FB48-4CE8-B683-3553525884B0}" srcId="{F7C9875A-7E67-4062-808C-B67D754DE4A0}" destId="{8BD6479D-8FD5-45CF-B88D-8192F63C1AB7}" srcOrd="2" destOrd="0" parTransId="{349E26BF-6E1C-4ADA-8914-2C6ACE524FE9}" sibTransId="{972C036E-ADC8-4357-8C5C-CB409B7D7FFD}"/>
    <dgm:cxn modelId="{81FAEC33-4457-4E95-9062-F7951F908B38}" srcId="{F7C9875A-7E67-4062-808C-B67D754DE4A0}" destId="{0AECD8BA-2D38-4948-B172-91290D58DADE}" srcOrd="3" destOrd="0" parTransId="{8EEBBED0-6C07-47CD-9DDF-848475052C4B}" sibTransId="{06A67F66-4F39-4FA3-A450-9C2018F77ACD}"/>
    <dgm:cxn modelId="{7FF52762-B7B9-4A23-A844-4E1EFD9560FA}" srcId="{230C7E23-45A5-419B-B0A8-A213031BDDB6}" destId="{F7C9875A-7E67-4062-808C-B67D754DE4A0}" srcOrd="0" destOrd="0" parTransId="{F8F06C5C-F3F0-4F22-AF37-4117658F9736}" sibTransId="{15801C8D-BD13-4440-B1B8-1BD7E1E01FBA}"/>
    <dgm:cxn modelId="{A4359844-3AE4-4A73-9DE0-C0AD17DBBCF8}" type="presOf" srcId="{884202E7-8061-44C2-92B7-5D587C6F2272}" destId="{3F432493-3175-413B-8D17-85467D916B4C}" srcOrd="0" destOrd="0" presId="urn:microsoft.com/office/officeart/2016/7/layout/ChevronBlockProcess"/>
    <dgm:cxn modelId="{A3E0C764-577C-4E61-B009-CE016007165E}" type="presOf" srcId="{81E85D2A-678B-4B40-8382-7EEE5275F2CE}" destId="{067C57BA-C4B6-4829-9919-ACFF8097DCE1}" srcOrd="0" destOrd="1" presId="urn:microsoft.com/office/officeart/2016/7/layout/ChevronBlockProcess"/>
    <dgm:cxn modelId="{B8480768-5CDC-484B-92C9-484676014325}" type="presOf" srcId="{21A9D935-6C46-4D29-BE07-F61255435642}" destId="{D71F87D5-8B5A-4278-B25F-5BC0C5FBD5F8}" srcOrd="0" destOrd="1" presId="urn:microsoft.com/office/officeart/2016/7/layout/ChevronBlockProcess"/>
    <dgm:cxn modelId="{C02E2A51-A6E3-4BF7-9940-2727636DBD2D}" srcId="{D925B73C-A7EB-43DA-B763-35C48A54D6FB}" destId="{230C7E23-45A5-419B-B0A8-A213031BDDB6}" srcOrd="3" destOrd="0" parTransId="{C00C3F53-8DD7-47F1-9745-4EEE388B5A8D}" sibTransId="{ED09BABD-9D2E-4910-AA3C-F483256956B6}"/>
    <dgm:cxn modelId="{95666374-ED72-4058-9C02-DEE09B5044AA}" type="presOf" srcId="{0AECD8BA-2D38-4948-B172-91290D58DADE}" destId="{D71F87D5-8B5A-4278-B25F-5BC0C5FBD5F8}" srcOrd="0" destOrd="4" presId="urn:microsoft.com/office/officeart/2016/7/layout/ChevronBlockProcess"/>
    <dgm:cxn modelId="{B9B08F76-0D4C-4C79-9CFB-3F44D8F0E4FB}" srcId="{D925B73C-A7EB-43DA-B763-35C48A54D6FB}" destId="{B6F0EE07-1751-45D3-9431-A2F98C34175B}" srcOrd="2" destOrd="0" parTransId="{A8BC9F0D-7D7B-4BCA-9E81-4CEE4956DEB7}" sibTransId="{DF918D4A-E8F7-4503-A760-4EAE91D65965}"/>
    <dgm:cxn modelId="{50E0EA76-2AB5-4DFC-A70E-DD59C2CE4425}" type="presOf" srcId="{D925B73C-A7EB-43DA-B763-35C48A54D6FB}" destId="{88732600-4616-497E-A19E-AFF2C5E55B7A}" srcOrd="0" destOrd="0" presId="urn:microsoft.com/office/officeart/2016/7/layout/ChevronBlockProcess"/>
    <dgm:cxn modelId="{7244CE59-C7C3-43C9-AE14-B3E412BA18F2}" type="presOf" srcId="{95E3756B-4CC9-47CC-9464-467CD6743256}" destId="{067C57BA-C4B6-4829-9919-ACFF8097DCE1}" srcOrd="0" destOrd="0" presId="urn:microsoft.com/office/officeart/2016/7/layout/ChevronBlockProcess"/>
    <dgm:cxn modelId="{49BB648B-9B0A-4E1C-B4AC-BEFC756E75EF}" srcId="{32C062A5-6745-41D0-A2BD-AE691DB0DF6F}" destId="{4A6AD588-0C6B-48D4-82C6-0075947610B8}" srcOrd="0" destOrd="0" parTransId="{71F63FFF-DDEF-40D2-860D-72C8C4049AC6}" sibTransId="{1D4F4921-2EE4-418A-9375-E8C497419556}"/>
    <dgm:cxn modelId="{493D3890-1846-4E7C-8502-B61A5D3BE595}" srcId="{B752656D-FC9F-4BEE-AB52-CE47EE92702F}" destId="{95E3756B-4CC9-47CC-9464-467CD6743256}" srcOrd="0" destOrd="0" parTransId="{0AB8AB8F-7107-4049-850B-6961F4F47918}" sibTransId="{B1B0EE7F-A21A-4405-B909-07234EB2E8CC}"/>
    <dgm:cxn modelId="{137D82B1-23ED-4182-A221-B233D2CB7BA4}" type="presOf" srcId="{B6F0EE07-1751-45D3-9431-A2F98C34175B}" destId="{61F4BB3D-C9CB-4568-8965-79BE82357625}" srcOrd="0" destOrd="0" presId="urn:microsoft.com/office/officeart/2016/7/layout/ChevronBlockProcess"/>
    <dgm:cxn modelId="{9D2018BD-9779-41A7-99E6-90894F2150CB}" srcId="{F7C9875A-7E67-4062-808C-B67D754DE4A0}" destId="{2451FD15-25C9-4F8F-AEF9-1DBD730792C2}" srcOrd="1" destOrd="0" parTransId="{75BCFC4F-A1B9-4E84-8F39-578EDA790E59}" sibTransId="{DD3E5D30-94E9-46B9-BA1C-3545D3FF1BEC}"/>
    <dgm:cxn modelId="{F11E29BD-902C-440D-8D37-6F0DE27D32E8}" type="presOf" srcId="{4A6AD588-0C6B-48D4-82C6-0075947610B8}" destId="{1496CB86-63A0-420F-A9AF-1960299DE1E0}" srcOrd="0" destOrd="0" presId="urn:microsoft.com/office/officeart/2016/7/layout/ChevronBlockProcess"/>
    <dgm:cxn modelId="{1ACD0EC4-CBFE-46D0-B236-1976BA7E555A}" type="presOf" srcId="{F7C9875A-7E67-4062-808C-B67D754DE4A0}" destId="{D71F87D5-8B5A-4278-B25F-5BC0C5FBD5F8}" srcOrd="0" destOrd="0" presId="urn:microsoft.com/office/officeart/2016/7/layout/ChevronBlockProcess"/>
    <dgm:cxn modelId="{644E92C6-1528-421C-A3F5-C77F7E804BE4}" type="presOf" srcId="{8ABFB689-8D88-4271-ABFC-11B542EC12F9}" destId="{067C57BA-C4B6-4829-9919-ACFF8097DCE1}" srcOrd="0" destOrd="2" presId="urn:microsoft.com/office/officeart/2016/7/layout/ChevronBlockProcess"/>
    <dgm:cxn modelId="{1C3C94C7-47B8-47C6-8B9B-64028D65C167}" srcId="{95E3756B-4CC9-47CC-9464-467CD6743256}" destId="{81E85D2A-678B-4B40-8382-7EEE5275F2CE}" srcOrd="0" destOrd="0" parTransId="{B43C5812-4FB1-4E25-A961-FAB273DFBBC9}" sibTransId="{DE06B2C8-AD1D-420D-B0BB-C753CA240AD7}"/>
    <dgm:cxn modelId="{062852D9-D766-475F-9AB1-AFAF13487315}" type="presOf" srcId="{32C062A5-6745-41D0-A2BD-AE691DB0DF6F}" destId="{A36BCE0F-FC04-4611-8E3E-8F9F8743D9EF}" srcOrd="0" destOrd="0" presId="urn:microsoft.com/office/officeart/2016/7/layout/ChevronBlockProcess"/>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0C9B54E3-552F-4F33-9788-772B55B12AE8}" type="presOf" srcId="{2451FD15-25C9-4F8F-AEF9-1DBD730792C2}" destId="{D71F87D5-8B5A-4278-B25F-5BC0C5FBD5F8}" srcOrd="0" destOrd="2" presId="urn:microsoft.com/office/officeart/2016/7/layout/ChevronBlockProcess"/>
    <dgm:cxn modelId="{E888F9F8-0AB1-4A2D-98FA-31FCE5119D45}" srcId="{F7C9875A-7E67-4062-808C-B67D754DE4A0}" destId="{21A9D935-6C46-4D29-BE07-F61255435642}" srcOrd="0" destOrd="0" parTransId="{D20D39CD-68DB-4A8E-BAD4-FA21E3368BCC}" sibTransId="{665D0079-57D7-4277-A839-135ACD597B69}"/>
    <dgm:cxn modelId="{194EFA9B-ED7D-4270-B1C5-7FD26F3D8A43}" type="presParOf" srcId="{88732600-4616-497E-A19E-AFF2C5E55B7A}" destId="{D5343EA5-43DD-48C8-B755-06E417532AE5}" srcOrd="0" destOrd="0" presId="urn:microsoft.com/office/officeart/2016/7/layout/ChevronBlockProcess"/>
    <dgm:cxn modelId="{BA3A28E0-E539-4FB3-8C42-5C2F17D52CD1}" type="presParOf" srcId="{D5343EA5-43DD-48C8-B755-06E417532AE5}" destId="{832C398C-DC4B-4811-81A5-69F67D016377}" srcOrd="0" destOrd="0" presId="urn:microsoft.com/office/officeart/2016/7/layout/ChevronBlockProcess"/>
    <dgm:cxn modelId="{C7A8DD8E-06C4-4B36-8A16-23169369D1A2}" type="presParOf" srcId="{D5343EA5-43DD-48C8-B755-06E417532AE5}" destId="{067C57BA-C4B6-4829-9919-ACFF8097DCE1}" srcOrd="1" destOrd="0" presId="urn:microsoft.com/office/officeart/2016/7/layout/ChevronBlockProcess"/>
    <dgm:cxn modelId="{5BCFC37B-CBB5-40C7-945F-A0E0F1A90E55}" type="presParOf" srcId="{88732600-4616-497E-A19E-AFF2C5E55B7A}" destId="{AC2A0AF6-C74E-4EB4-B19E-F2F07F42D43E}" srcOrd="1" destOrd="0" presId="urn:microsoft.com/office/officeart/2016/7/layout/ChevronBlockProcess"/>
    <dgm:cxn modelId="{FCEA9420-5693-439F-8E85-BD328180733B}" type="presParOf" srcId="{88732600-4616-497E-A19E-AFF2C5E55B7A}" destId="{D50F279C-317F-48EF-AEC4-47004EB92B83}" srcOrd="2" destOrd="0" presId="urn:microsoft.com/office/officeart/2016/7/layout/ChevronBlockProcess"/>
    <dgm:cxn modelId="{2EEEFBE2-5D30-4EC2-8CF7-625E89BA67B7}" type="presParOf" srcId="{D50F279C-317F-48EF-AEC4-47004EB92B83}" destId="{A36BCE0F-FC04-4611-8E3E-8F9F8743D9EF}" srcOrd="0" destOrd="0" presId="urn:microsoft.com/office/officeart/2016/7/layout/ChevronBlockProcess"/>
    <dgm:cxn modelId="{B6E61316-BFBC-4CFB-A549-3046C24B50EC}" type="presParOf" srcId="{D50F279C-317F-48EF-AEC4-47004EB92B83}" destId="{1496CB86-63A0-420F-A9AF-1960299DE1E0}" srcOrd="1" destOrd="0" presId="urn:microsoft.com/office/officeart/2016/7/layout/ChevronBlockProcess"/>
    <dgm:cxn modelId="{15FA6AAB-3955-4D4B-9CE4-5337E1B5647E}" type="presParOf" srcId="{88732600-4616-497E-A19E-AFF2C5E55B7A}" destId="{1C5AE683-B8DA-42A4-B449-E1A7E13F5E6D}" srcOrd="3" destOrd="0" presId="urn:microsoft.com/office/officeart/2016/7/layout/ChevronBlockProcess"/>
    <dgm:cxn modelId="{E73A50E7-E6D0-4B77-B384-7A7C6CC953BB}" type="presParOf" srcId="{88732600-4616-497E-A19E-AFF2C5E55B7A}" destId="{BAA29348-D975-4612-83E6-55832CF65DA5}" srcOrd="4" destOrd="0" presId="urn:microsoft.com/office/officeart/2016/7/layout/ChevronBlockProcess"/>
    <dgm:cxn modelId="{73F78AB9-3BDF-4BD0-83BF-77F07F0B0EC3}" type="presParOf" srcId="{BAA29348-D975-4612-83E6-55832CF65DA5}" destId="{61F4BB3D-C9CB-4568-8965-79BE82357625}" srcOrd="0" destOrd="0" presId="urn:microsoft.com/office/officeart/2016/7/layout/ChevronBlockProcess"/>
    <dgm:cxn modelId="{AECC3F78-9CD8-44B6-9FEB-4B5A191C96A3}" type="presParOf" srcId="{BAA29348-D975-4612-83E6-55832CF65DA5}" destId="{3F432493-3175-413B-8D17-85467D916B4C}" srcOrd="1" destOrd="0" presId="urn:microsoft.com/office/officeart/2016/7/layout/ChevronBlockProcess"/>
    <dgm:cxn modelId="{BDF652B7-7043-4A49-B09C-CFAA4609CFAE}" type="presParOf" srcId="{88732600-4616-497E-A19E-AFF2C5E55B7A}" destId="{F3B0032E-8BB5-4CFA-933A-4B10B20B7866}" srcOrd="5" destOrd="0" presId="urn:microsoft.com/office/officeart/2016/7/layout/ChevronBlockProcess"/>
    <dgm:cxn modelId="{9FA594C7-9377-40DD-9A5C-6172BAC1976E}" type="presParOf" srcId="{88732600-4616-497E-A19E-AFF2C5E55B7A}" destId="{BB937304-1E2E-4B8C-AE98-DF00AAE4CA16}" srcOrd="6" destOrd="0" presId="urn:microsoft.com/office/officeart/2016/7/layout/ChevronBlockProcess"/>
    <dgm:cxn modelId="{C6B30136-86BA-4A0E-A6A9-3D83ECCB80E3}" type="presParOf" srcId="{BB937304-1E2E-4B8C-AE98-DF00AAE4CA16}" destId="{09A1A913-AF7D-4347-BB99-60AA29F9D5E3}" srcOrd="0" destOrd="0" presId="urn:microsoft.com/office/officeart/2016/7/layout/ChevronBlockProcess"/>
    <dgm:cxn modelId="{B1BCCBC0-19E4-4384-B71A-711A6D3CD0B8}" type="presParOf" srcId="{BB937304-1E2E-4B8C-AE98-DF00AAE4CA16}" destId="{D71F87D5-8B5A-4278-B25F-5BC0C5FBD5F8}"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Moment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7A8CB8-5AF0-4950-9DE4-4AEC237134EB}">
      <dgm:prSet/>
      <dgm:spPr/>
      <dgm:t>
        <a:bodyPr/>
        <a:lstStyle/>
        <a:p>
          <a:r>
            <a:rPr lang="en-US"/>
            <a:t>Meet standards: W3, ADA, WCAG (AA), Section 508, etc.</a:t>
          </a:r>
        </a:p>
      </dgm:t>
    </dgm:pt>
    <dgm:pt modelId="{25EFA527-E98C-4CED-904B-6BEEC1D507EB}" type="parTrans" cxnId="{489CE03E-886E-478A-9989-54583A724D66}">
      <dgm:prSet/>
      <dgm:spPr/>
      <dgm:t>
        <a:bodyPr/>
        <a:lstStyle/>
        <a:p>
          <a:endParaRPr lang="en-US"/>
        </a:p>
      </dgm:t>
    </dgm:pt>
    <dgm:pt modelId="{C170C2B8-93A8-48BD-8329-68482DED237F}" type="sibTrans" cxnId="{489CE03E-886E-478A-9989-54583A724D66}">
      <dgm:prSet/>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771B86FE-E12D-480A-A970-28E59E0DAE08}" type="pres">
      <dgm:prSet presAssocID="{F47A8CB8-5AF0-4950-9DE4-4AEC237134EB}" presName="thickLine" presStyleLbl="alignNode1" presStyleIdx="0" presStyleCnt="5"/>
      <dgm:spPr/>
    </dgm:pt>
    <dgm:pt modelId="{B7EF220C-5A27-4420-A34D-FC1229CD4D09}" type="pres">
      <dgm:prSet presAssocID="{F47A8CB8-5AF0-4950-9DE4-4AEC237134EB}" presName="horz1" presStyleCnt="0"/>
      <dgm:spPr/>
    </dgm:pt>
    <dgm:pt modelId="{BB07E484-667D-4EDD-9255-6DA797D541DD}" type="pres">
      <dgm:prSet presAssocID="{F47A8CB8-5AF0-4950-9DE4-4AEC237134EB}" presName="tx1" presStyleLbl="revTx" presStyleIdx="0" presStyleCnt="5"/>
      <dgm:spPr/>
    </dgm:pt>
    <dgm:pt modelId="{3ABAFE33-989B-4538-890F-E0C4918030D9}" type="pres">
      <dgm:prSet presAssocID="{F47A8CB8-5AF0-4950-9DE4-4AEC237134EB}" presName="vert1" presStyleCnt="0"/>
      <dgm:spPr/>
    </dgm:pt>
    <dgm:pt modelId="{939674E3-60C3-4AFF-8D99-EC351B20546F}" type="pres">
      <dgm:prSet presAssocID="{4A8253F8-BD48-4825-82BC-B9B422B24D82}" presName="thickLine" presStyleLbl="alignNode1" presStyleIdx="1" presStyleCnt="5"/>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1" presStyleCnt="5"/>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2" presStyleCnt="5"/>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2" presStyleCnt="5"/>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3" presStyleCnt="5"/>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3" presStyleCnt="5"/>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4" presStyleCnt="5"/>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4" presStyleCnt="5"/>
      <dgm:spPr/>
    </dgm:pt>
    <dgm:pt modelId="{943AD376-DB77-4671-B8AC-730334BA4FC9}" type="pres">
      <dgm:prSet presAssocID="{71BE99D5-D38B-44A3-B2B0-1517D8F53528}" presName="vert1" presStyleCnt="0"/>
      <dgm:spPr/>
    </dgm:pt>
  </dgm:ptLst>
  <dgm:cxnLst>
    <dgm:cxn modelId="{AAE94E24-A37D-49EA-A67E-7AEF07286163}" type="presOf" srcId="{19EE62CA-31F9-484A-9058-D09F86551393}" destId="{7247FCBD-07E6-4955-8ED2-ECCB17B3A845}" srcOrd="0" destOrd="0" presId="urn:microsoft.com/office/officeart/2008/layout/LinedList"/>
    <dgm:cxn modelId="{55C1AB34-FCF3-49F1-96E8-CD6CF4F56042}" type="presOf" srcId="{F47A8CB8-5AF0-4950-9DE4-4AEC237134EB}" destId="{BB07E484-667D-4EDD-9255-6DA797D541DD}" srcOrd="0" destOrd="0" presId="urn:microsoft.com/office/officeart/2008/layout/LinedList"/>
    <dgm:cxn modelId="{64729638-E572-46AC-822D-35189CE04E5C}" type="presOf" srcId="{A27B53EB-6A6D-49B9-8CC6-9977B3344896}" destId="{3305C638-4490-4B72-AB1F-AA3BEB434D56}" srcOrd="0" destOrd="0" presId="urn:microsoft.com/office/officeart/2008/layout/LinedList"/>
    <dgm:cxn modelId="{489CE03E-886E-478A-9989-54583A724D66}" srcId="{753CA5D2-5C84-4EF7-999E-DD08A0D24526}" destId="{F47A8CB8-5AF0-4950-9DE4-4AEC237134EB}" srcOrd="0" destOrd="0" parTransId="{25EFA527-E98C-4CED-904B-6BEEC1D507EB}" sibTransId="{C170C2B8-93A8-48BD-8329-68482DED237F}"/>
    <dgm:cxn modelId="{D8556961-BF2C-4F9D-BEEF-ECB7A0463780}" srcId="{753CA5D2-5C84-4EF7-999E-DD08A0D24526}" destId="{A27B53EB-6A6D-49B9-8CC6-9977B3344896}" srcOrd="2" destOrd="0" parTransId="{74E80587-1AD3-4A3B-8F5B-F18C7DB36A8E}" sibTransId="{C60FD8A2-305E-4D8F-8F6A-FBC4DF85728E}"/>
    <dgm:cxn modelId="{7267586F-3297-460B-802C-F7061AB71C72}" type="presOf" srcId="{4A8253F8-BD48-4825-82BC-B9B422B24D82}" destId="{85D103AC-6999-41AD-A81E-F42D65454F6E}"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3" destOrd="0" parTransId="{A2FA0F7B-8051-4729-AE91-6626C9F15F8C}" sibTransId="{B8D71684-469D-494D-A996-58D12402BFD6}"/>
    <dgm:cxn modelId="{C65E71BE-96DB-4B15-8E0C-983F68FE1AEC}" srcId="{753CA5D2-5C84-4EF7-999E-DD08A0D24526}" destId="{71BE99D5-D38B-44A3-B2B0-1517D8F53528}" srcOrd="4" destOrd="0" parTransId="{91C130F7-6F4E-44A6-AC95-3F41F4715403}" sibTransId="{7EF1BA52-F3AA-48FE-9535-0B5718F50E0D}"/>
    <dgm:cxn modelId="{A1F487CB-74F7-45CF-ACAC-0C6216C62575}" srcId="{753CA5D2-5C84-4EF7-999E-DD08A0D24526}" destId="{4A8253F8-BD48-4825-82BC-B9B422B24D82}" srcOrd="1" destOrd="0" parTransId="{B700B909-9D6D-48F9-88F0-C87AF51271AB}" sibTransId="{C234436B-13BE-4C35-8F80-AF878B68525F}"/>
    <dgm:cxn modelId="{A3408BE6-688F-40A1-B465-14DF20BD5804}" type="presOf" srcId="{753CA5D2-5C84-4EF7-999E-DD08A0D24526}" destId="{691A7B7E-61F4-4698-856E-36127B6598E5}" srcOrd="0" destOrd="0" presId="urn:microsoft.com/office/officeart/2008/layout/LinedList"/>
    <dgm:cxn modelId="{277CBF7D-8C0B-4650-8050-6D556ADD89BF}" type="presParOf" srcId="{691A7B7E-61F4-4698-856E-36127B6598E5}" destId="{771B86FE-E12D-480A-A970-28E59E0DAE08}" srcOrd="0" destOrd="0" presId="urn:microsoft.com/office/officeart/2008/layout/LinedList"/>
    <dgm:cxn modelId="{A1C61E76-0D63-4EC6-8872-FB8571FBC9B5}" type="presParOf" srcId="{691A7B7E-61F4-4698-856E-36127B6598E5}" destId="{B7EF220C-5A27-4420-A34D-FC1229CD4D09}" srcOrd="1" destOrd="0" presId="urn:microsoft.com/office/officeart/2008/layout/LinedList"/>
    <dgm:cxn modelId="{93286544-0CE5-43ED-8403-5B209E576555}" type="presParOf" srcId="{B7EF220C-5A27-4420-A34D-FC1229CD4D09}" destId="{BB07E484-667D-4EDD-9255-6DA797D541DD}" srcOrd="0" destOrd="0" presId="urn:microsoft.com/office/officeart/2008/layout/LinedList"/>
    <dgm:cxn modelId="{B4ABC176-F414-45C3-9C02-BF63A8247581}" type="presParOf" srcId="{B7EF220C-5A27-4420-A34D-FC1229CD4D09}" destId="{3ABAFE33-989B-4538-890F-E0C4918030D9}" srcOrd="1" destOrd="0" presId="urn:microsoft.com/office/officeart/2008/layout/LinedList"/>
    <dgm:cxn modelId="{6384A817-D72F-438C-8B2F-86346EEE23E3}" type="presParOf" srcId="{691A7B7E-61F4-4698-856E-36127B6598E5}" destId="{939674E3-60C3-4AFF-8D99-EC351B20546F}" srcOrd="2" destOrd="0" presId="urn:microsoft.com/office/officeart/2008/layout/LinedList"/>
    <dgm:cxn modelId="{547FD68E-A059-4C72-A9DE-1FE33E985FB2}" type="presParOf" srcId="{691A7B7E-61F4-4698-856E-36127B6598E5}" destId="{0C5AC0F8-0335-4AD7-8E33-05BAD1470F52}" srcOrd="3"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4" destOrd="0" presId="urn:microsoft.com/office/officeart/2008/layout/LinedList"/>
    <dgm:cxn modelId="{10E76A1F-F807-45E0-8B8D-75571D648B0F}" type="presParOf" srcId="{691A7B7E-61F4-4698-856E-36127B6598E5}" destId="{B0361481-BA5D-45FB-B04C-9468BB08D80A}" srcOrd="5"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6" destOrd="0" presId="urn:microsoft.com/office/officeart/2008/layout/LinedList"/>
    <dgm:cxn modelId="{0EDBAB4D-8B6D-4EF8-BFD3-4F9B5D8B8AD5}" type="presParOf" srcId="{691A7B7E-61F4-4698-856E-36127B6598E5}" destId="{6D03CAE1-8E1D-4966-B5B3-24EFC63E7DFD}" srcOrd="7"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8" destOrd="0" presId="urn:microsoft.com/office/officeart/2008/layout/LinedList"/>
    <dgm:cxn modelId="{B4BE9A74-92A6-4A0A-BF14-D624A123A8B1}" type="presParOf" srcId="{691A7B7E-61F4-4698-856E-36127B6598E5}" destId="{A3940C26-8425-40D1-B35B-5A4786083BDF}" srcOrd="9"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16999"/>
          <a:ext cx="6391275" cy="257034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Accessibility</a:t>
          </a:r>
          <a:r>
            <a:rPr lang="en-US" sz="2500" b="0" i="0" kern="1200" dirty="0"/>
            <a:t> – Accessibility is defined as a "word used to describe whether a product can be used by people of all abilities." - Microsoft Accessibility Fundamentals</a:t>
          </a:r>
          <a:endParaRPr lang="en-US" sz="2500" kern="1200" dirty="0"/>
        </a:p>
      </dsp:txBody>
      <dsp:txXfrm>
        <a:off x="125474" y="142473"/>
        <a:ext cx="6140327" cy="2319395"/>
      </dsp:txXfrm>
    </dsp:sp>
    <dsp:sp modelId="{B615C713-C475-4C9C-A2E7-3DF3599F9071}">
      <dsp:nvSpPr>
        <dsp:cNvPr id="0" name=""/>
        <dsp:cNvSpPr/>
      </dsp:nvSpPr>
      <dsp:spPr>
        <a:xfrm>
          <a:off x="0" y="2676343"/>
          <a:ext cx="6391275" cy="2570343"/>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solidFill>
                <a:schemeClr val="bg1"/>
              </a:solidFill>
            </a:rPr>
            <a:t>Disability</a:t>
          </a:r>
          <a:r>
            <a:rPr lang="en-US" sz="2500" b="0" i="0" kern="1200" dirty="0">
              <a:solidFill>
                <a:schemeClr val="bg1"/>
              </a:solidFill>
            </a:rPr>
            <a:t> – </a:t>
          </a:r>
          <a:r>
            <a:rPr lang="en-US" sz="2500" b="0" i="0" kern="1200" dirty="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sz="2500" b="0" i="0" kern="1200" dirty="0">
              <a:solidFill>
                <a:schemeClr val="bg1"/>
              </a:solidFill>
            </a:rPr>
            <a:t>- Microsoft Accessibility Fundamentals</a:t>
          </a:r>
          <a:endParaRPr lang="en-US" sz="2500" kern="1200" dirty="0">
            <a:solidFill>
              <a:schemeClr val="bg1"/>
            </a:solidFill>
          </a:endParaRPr>
        </a:p>
      </dsp:txBody>
      <dsp:txXfrm>
        <a:off x="125474" y="2801817"/>
        <a:ext cx="6140327" cy="231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C398C-DC4B-4811-81A5-69F67D016377}">
      <dsp:nvSpPr>
        <dsp:cNvPr id="0" name=""/>
        <dsp:cNvSpPr/>
      </dsp:nvSpPr>
      <dsp:spPr>
        <a:xfrm>
          <a:off x="11623" y="325103"/>
          <a:ext cx="2555063" cy="766519"/>
        </a:xfrm>
        <a:prstGeom prst="chevron">
          <a:avLst>
            <a:gd name="adj" fmla="val 3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It helps everyone. </a:t>
          </a:r>
          <a:endParaRPr lang="en-US" sz="1800" kern="1200" dirty="0"/>
        </a:p>
      </dsp:txBody>
      <dsp:txXfrm>
        <a:off x="241579" y="325103"/>
        <a:ext cx="2095151" cy="766519"/>
      </dsp:txXfrm>
    </dsp:sp>
    <dsp:sp modelId="{067C57BA-C4B6-4829-9919-ACFF8097DCE1}">
      <dsp:nvSpPr>
        <dsp:cNvPr id="0" name=""/>
        <dsp:cNvSpPr/>
      </dsp:nvSpPr>
      <dsp:spPr>
        <a:xfrm>
          <a:off x="11623" y="1091622"/>
          <a:ext cx="2325108" cy="3042383"/>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577850">
            <a:lnSpc>
              <a:spcPct val="90000"/>
            </a:lnSpc>
            <a:spcBef>
              <a:spcPct val="0"/>
            </a:spcBef>
            <a:spcAft>
              <a:spcPct val="35000"/>
            </a:spcAft>
            <a:buNone/>
          </a:pPr>
          <a:r>
            <a:rPr lang="en-US" sz="1300" b="0" i="0" kern="1200"/>
            <a:t>Many Accessibility improvements end up helping a wider audience than they were originally designed for.</a:t>
          </a:r>
          <a:endParaRPr lang="en-US" sz="1300" kern="1200" dirty="0"/>
        </a:p>
        <a:p>
          <a:pPr marL="114300" lvl="1" indent="-114300" algn="l" defTabSz="577850">
            <a:lnSpc>
              <a:spcPct val="90000"/>
            </a:lnSpc>
            <a:spcBef>
              <a:spcPct val="0"/>
            </a:spcBef>
            <a:spcAft>
              <a:spcPct val="15000"/>
            </a:spcAft>
            <a:buChar char="•"/>
          </a:pPr>
          <a:r>
            <a:rPr lang="en-US" sz="1300" b="0" i="0" kern="1200" dirty="0"/>
            <a:t>Curb cut effect is a great example.</a:t>
          </a:r>
          <a:endParaRPr lang="en-US" sz="1300" kern="1200" dirty="0"/>
        </a:p>
        <a:p>
          <a:pPr marL="0" lvl="0" indent="0" algn="l" defTabSz="577850">
            <a:lnSpc>
              <a:spcPct val="90000"/>
            </a:lnSpc>
            <a:spcBef>
              <a:spcPct val="0"/>
            </a:spcBef>
            <a:spcAft>
              <a:spcPct val="35000"/>
            </a:spcAft>
            <a:buNone/>
          </a:pPr>
          <a:r>
            <a:rPr lang="en-US" sz="1300" kern="1200" dirty="0"/>
            <a:t>Improve people’s ability to be active participants in society and improve their quality of life.</a:t>
          </a:r>
        </a:p>
      </dsp:txBody>
      <dsp:txXfrm>
        <a:off x="11623" y="1091622"/>
        <a:ext cx="2325108" cy="3042383"/>
      </dsp:txXfrm>
    </dsp:sp>
    <dsp:sp modelId="{A36BCE0F-FC04-4611-8E3E-8F9F8743D9EF}">
      <dsp:nvSpPr>
        <dsp:cNvPr id="0" name=""/>
        <dsp:cNvSpPr/>
      </dsp:nvSpPr>
      <dsp:spPr>
        <a:xfrm>
          <a:off x="2516275" y="325103"/>
          <a:ext cx="2555063" cy="766519"/>
        </a:xfrm>
        <a:prstGeom prst="chevron">
          <a:avLst>
            <a:gd name="adj" fmla="val 3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Missing a lot of customers.</a:t>
          </a:r>
          <a:endParaRPr lang="en-US" sz="1800" kern="1200" dirty="0"/>
        </a:p>
      </dsp:txBody>
      <dsp:txXfrm>
        <a:off x="2746231" y="325103"/>
        <a:ext cx="2095151" cy="766519"/>
      </dsp:txXfrm>
    </dsp:sp>
    <dsp:sp modelId="{1496CB86-63A0-420F-A9AF-1960299DE1E0}">
      <dsp:nvSpPr>
        <dsp:cNvPr id="0" name=""/>
        <dsp:cNvSpPr/>
      </dsp:nvSpPr>
      <dsp:spPr>
        <a:xfrm>
          <a:off x="2516275" y="1091622"/>
          <a:ext cx="2325108" cy="3042383"/>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711200">
            <a:lnSpc>
              <a:spcPct val="90000"/>
            </a:lnSpc>
            <a:spcBef>
              <a:spcPct val="0"/>
            </a:spcBef>
            <a:spcAft>
              <a:spcPct val="35000"/>
            </a:spcAft>
            <a:buNone/>
          </a:pPr>
          <a:r>
            <a:rPr lang="en-US" sz="1600" b="0" i="0" kern="1200" dirty="0"/>
            <a:t>According to the </a:t>
          </a:r>
          <a:r>
            <a:rPr lang="en-US" sz="1600" b="1" i="0" kern="1200" dirty="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600" b="0" i="0" kern="1200" dirty="0"/>
            <a:t>, 1 in 4 Americans have some type of disability. Approximately 26% of individuals.</a:t>
          </a:r>
          <a:endParaRPr lang="en-US" sz="1600" kern="1200" dirty="0"/>
        </a:p>
      </dsp:txBody>
      <dsp:txXfrm>
        <a:off x="2516275" y="1091622"/>
        <a:ext cx="2325108" cy="3042383"/>
      </dsp:txXfrm>
    </dsp:sp>
    <dsp:sp modelId="{61F4BB3D-C9CB-4568-8965-79BE82357625}">
      <dsp:nvSpPr>
        <dsp:cNvPr id="0" name=""/>
        <dsp:cNvSpPr/>
      </dsp:nvSpPr>
      <dsp:spPr>
        <a:xfrm>
          <a:off x="5020926" y="325103"/>
          <a:ext cx="2555063" cy="766519"/>
        </a:xfrm>
        <a:prstGeom prst="chevron">
          <a:avLst>
            <a:gd name="adj" fmla="val 3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Possible lawsuits</a:t>
          </a:r>
          <a:endParaRPr lang="en-US" sz="1800" kern="1200" dirty="0"/>
        </a:p>
      </dsp:txBody>
      <dsp:txXfrm>
        <a:off x="5250882" y="325103"/>
        <a:ext cx="2095151" cy="766519"/>
      </dsp:txXfrm>
    </dsp:sp>
    <dsp:sp modelId="{3F432493-3175-413B-8D17-85467D916B4C}">
      <dsp:nvSpPr>
        <dsp:cNvPr id="0" name=""/>
        <dsp:cNvSpPr/>
      </dsp:nvSpPr>
      <dsp:spPr>
        <a:xfrm>
          <a:off x="5020926" y="1091622"/>
          <a:ext cx="2325108" cy="3042383"/>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622300">
            <a:lnSpc>
              <a:spcPct val="90000"/>
            </a:lnSpc>
            <a:spcBef>
              <a:spcPct val="0"/>
            </a:spcBef>
            <a:spcAft>
              <a:spcPct val="35000"/>
            </a:spcAft>
            <a:buNone/>
          </a:pPr>
          <a:r>
            <a:rPr lang="en-US" sz="1400" b="0" i="0" kern="1200" dirty="0"/>
            <a:t>According to </a:t>
          </a:r>
          <a:r>
            <a:rPr lang="en-US" sz="1400" b="1" i="0" kern="1200" dirty="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400" b="0" i="0" kern="1200" dirty="0"/>
            <a:t>, Accessibility lawsuits increased by 181% between 2017 and 2018 alone.</a:t>
          </a:r>
        </a:p>
        <a:p>
          <a:pPr marL="0" lvl="0" indent="0" algn="l" defTabSz="622300">
            <a:lnSpc>
              <a:spcPct val="90000"/>
            </a:lnSpc>
            <a:spcBef>
              <a:spcPct val="0"/>
            </a:spcBef>
            <a:spcAft>
              <a:spcPct val="35000"/>
            </a:spcAft>
            <a:buNone/>
          </a:pPr>
          <a:r>
            <a:rPr lang="en-US" sz="1400" b="0" i="0" kern="1200" dirty="0"/>
            <a:t>The costs of the lawsuits can be staggering, both in terms of financial cost and public image.</a:t>
          </a:r>
        </a:p>
      </dsp:txBody>
      <dsp:txXfrm>
        <a:off x="5020926" y="1091622"/>
        <a:ext cx="2325108" cy="3042383"/>
      </dsp:txXfrm>
    </dsp:sp>
    <dsp:sp modelId="{09A1A913-AF7D-4347-BB99-60AA29F9D5E3}">
      <dsp:nvSpPr>
        <dsp:cNvPr id="0" name=""/>
        <dsp:cNvSpPr/>
      </dsp:nvSpPr>
      <dsp:spPr>
        <a:xfrm>
          <a:off x="7525578" y="325103"/>
          <a:ext cx="2555063" cy="766519"/>
        </a:xfrm>
        <a:prstGeom prst="chevron">
          <a:avLst>
            <a:gd name="adj" fmla="val 3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Because it is the right thing to do.</a:t>
          </a:r>
          <a:endParaRPr lang="en-US" sz="1800" kern="1200" dirty="0"/>
        </a:p>
      </dsp:txBody>
      <dsp:txXfrm>
        <a:off x="7755534" y="325103"/>
        <a:ext cx="2095151" cy="766519"/>
      </dsp:txXfrm>
    </dsp:sp>
    <dsp:sp modelId="{D71F87D5-8B5A-4278-B25F-5BC0C5FBD5F8}">
      <dsp:nvSpPr>
        <dsp:cNvPr id="0" name=""/>
        <dsp:cNvSpPr/>
      </dsp:nvSpPr>
      <dsp:spPr>
        <a:xfrm>
          <a:off x="7525578" y="1091622"/>
          <a:ext cx="2325108" cy="3042383"/>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711200">
            <a:lnSpc>
              <a:spcPct val="90000"/>
            </a:lnSpc>
            <a:spcBef>
              <a:spcPct val="0"/>
            </a:spcBef>
            <a:spcAft>
              <a:spcPct val="35000"/>
            </a:spcAft>
            <a:buNone/>
            <a:defRPr b="1"/>
          </a:pPr>
          <a:r>
            <a:rPr lang="en-US" sz="1600" b="0" kern="1200" dirty="0"/>
            <a:t>Not doing so is:</a:t>
          </a:r>
        </a:p>
        <a:p>
          <a:pPr marL="171450" lvl="1" indent="-171450" algn="l" defTabSz="711200">
            <a:lnSpc>
              <a:spcPct val="90000"/>
            </a:lnSpc>
            <a:spcBef>
              <a:spcPct val="0"/>
            </a:spcBef>
            <a:spcAft>
              <a:spcPct val="15000"/>
            </a:spcAft>
            <a:buChar char="•"/>
            <a:defRPr b="1"/>
          </a:pPr>
          <a:r>
            <a:rPr lang="en-US" sz="1600" b="0" kern="1200" dirty="0"/>
            <a:t>Discrimination</a:t>
          </a:r>
        </a:p>
        <a:p>
          <a:pPr marL="171450" lvl="1" indent="-171450" algn="l" defTabSz="711200">
            <a:lnSpc>
              <a:spcPct val="90000"/>
            </a:lnSpc>
            <a:spcBef>
              <a:spcPct val="0"/>
            </a:spcBef>
            <a:spcAft>
              <a:spcPct val="15000"/>
            </a:spcAft>
            <a:buChar char="•"/>
            <a:defRPr b="1"/>
          </a:pPr>
          <a:r>
            <a:rPr lang="en-US" sz="1600" b="0" kern="1200" dirty="0"/>
            <a:t>Pushes people into poverty</a:t>
          </a:r>
        </a:p>
        <a:p>
          <a:pPr marL="171450" lvl="1" indent="-171450" algn="l" defTabSz="711200">
            <a:lnSpc>
              <a:spcPct val="90000"/>
            </a:lnSpc>
            <a:spcBef>
              <a:spcPct val="0"/>
            </a:spcBef>
            <a:spcAft>
              <a:spcPct val="15000"/>
            </a:spcAft>
            <a:buChar char="•"/>
            <a:defRPr b="1"/>
          </a:pPr>
          <a:r>
            <a:rPr lang="en-US" sz="1600" b="0" kern="1200" dirty="0"/>
            <a:t>Causes a lot of disinformation.</a:t>
          </a:r>
        </a:p>
        <a:p>
          <a:pPr marL="171450" lvl="1" indent="-171450" algn="l" defTabSz="711200">
            <a:lnSpc>
              <a:spcPct val="90000"/>
            </a:lnSpc>
            <a:spcBef>
              <a:spcPct val="0"/>
            </a:spcBef>
            <a:spcAft>
              <a:spcPct val="15000"/>
            </a:spcAft>
            <a:buChar char="•"/>
            <a:defRPr b="1"/>
          </a:pPr>
          <a:r>
            <a:rPr lang="en-US" sz="1600" b="0" kern="1200" dirty="0"/>
            <a:t>Kills people.</a:t>
          </a:r>
        </a:p>
      </dsp:txBody>
      <dsp:txXfrm>
        <a:off x="7525578" y="1091622"/>
        <a:ext cx="2325108" cy="3042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Moment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B86FE-E12D-480A-A970-28E59E0DAE08}">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7E484-667D-4EDD-9255-6DA797D541DD}">
      <dsp:nvSpPr>
        <dsp:cNvPr id="0" name=""/>
        <dsp:cNvSpPr/>
      </dsp:nvSpPr>
      <dsp:spPr>
        <a:xfrm>
          <a:off x="0" y="640"/>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Meet standards: W3, ADA, WCAG (AA), Section 508, etc.</a:t>
          </a:r>
        </a:p>
      </dsp:txBody>
      <dsp:txXfrm>
        <a:off x="0" y="640"/>
        <a:ext cx="6391275" cy="1049081"/>
      </dsp:txXfrm>
    </dsp:sp>
    <dsp:sp modelId="{939674E3-60C3-4AFF-8D99-EC351B20546F}">
      <dsp:nvSpPr>
        <dsp:cNvPr id="0" name=""/>
        <dsp:cNvSpPr/>
      </dsp:nvSpPr>
      <dsp:spPr>
        <a:xfrm>
          <a:off x="0" y="1049721"/>
          <a:ext cx="6391275" cy="0"/>
        </a:xfrm>
        <a:prstGeom prst="line">
          <a:avLst/>
        </a:prstGeom>
        <a:solidFill>
          <a:schemeClr val="accent2">
            <a:hueOff val="-4941430"/>
            <a:satOff val="225"/>
            <a:lumOff val="0"/>
            <a:alphaOff val="0"/>
          </a:schemeClr>
        </a:solidFill>
        <a:ln w="19050" cap="rnd" cmpd="sng" algn="ctr">
          <a:solidFill>
            <a:schemeClr val="accent2">
              <a:hueOff val="-4941430"/>
              <a:satOff val="22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049721"/>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ARIA where </a:t>
          </a:r>
          <a:r>
            <a:rPr lang="en-US" sz="2900" b="1" kern="1200"/>
            <a:t>appropriate</a:t>
          </a:r>
          <a:endParaRPr lang="en-US" sz="2900" kern="1200"/>
        </a:p>
      </dsp:txBody>
      <dsp:txXfrm>
        <a:off x="0" y="1049721"/>
        <a:ext cx="6391275" cy="1049081"/>
      </dsp:txXfrm>
    </dsp:sp>
    <dsp:sp modelId="{0A225735-D572-444E-999C-FABA9FA69F74}">
      <dsp:nvSpPr>
        <dsp:cNvPr id="0" name=""/>
        <dsp:cNvSpPr/>
      </dsp:nvSpPr>
      <dsp:spPr>
        <a:xfrm>
          <a:off x="0" y="2098802"/>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098802"/>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Semantic HTML</a:t>
          </a:r>
        </a:p>
      </dsp:txBody>
      <dsp:txXfrm>
        <a:off x="0" y="2098802"/>
        <a:ext cx="6391275" cy="1049081"/>
      </dsp:txXfrm>
    </dsp:sp>
    <dsp:sp modelId="{3F91934E-F1AB-4450-8536-243E3F55A0A1}">
      <dsp:nvSpPr>
        <dsp:cNvPr id="0" name=""/>
        <dsp:cNvSpPr/>
      </dsp:nvSpPr>
      <dsp:spPr>
        <a:xfrm>
          <a:off x="0" y="3147884"/>
          <a:ext cx="6391275" cy="0"/>
        </a:xfrm>
        <a:prstGeom prst="line">
          <a:avLst/>
        </a:prstGeom>
        <a:solidFill>
          <a:schemeClr val="accent2">
            <a:hueOff val="-14824290"/>
            <a:satOff val="676"/>
            <a:lumOff val="0"/>
            <a:alphaOff val="0"/>
          </a:schemeClr>
        </a:solidFill>
        <a:ln w="19050" cap="rnd" cmpd="sng" algn="ctr">
          <a:solidFill>
            <a:schemeClr val="accent2">
              <a:hueOff val="-14824290"/>
              <a:satOff val="67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3147884"/>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Appropriate Alt Text</a:t>
          </a:r>
        </a:p>
      </dsp:txBody>
      <dsp:txXfrm>
        <a:off x="0" y="3147884"/>
        <a:ext cx="6391275" cy="1049081"/>
      </dsp:txXfrm>
    </dsp:sp>
    <dsp:sp modelId="{27E784D0-C178-4FF7-BA5A-D7153AE4C570}">
      <dsp:nvSpPr>
        <dsp:cNvPr id="0" name=""/>
        <dsp:cNvSpPr/>
      </dsp:nvSpPr>
      <dsp:spPr>
        <a:xfrm>
          <a:off x="0" y="4196965"/>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4196965"/>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People first language</a:t>
          </a:r>
        </a:p>
      </dsp:txBody>
      <dsp:txXfrm>
        <a:off x="0" y="4196965"/>
        <a:ext cx="6391275" cy="10490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A0962-65BB-41FC-8F83-27AD2119E7B1}"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dc.gov/ncbddd/disabilityandhealth/infographic-disability-impacts-all.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3playmedia.com/2019/06/12/2018sweb-accessibility-lawsuits/#:~:text=The%20Truth%20Behind%202018%27s%20Massive%20Increase%20in%20Web%20Accessibility%20Lawsuits,-June%2012%2C%202019&amp;text=From%202017%20to%202018%2C%20web,a%20wakeup%20call%20for%20companies." TargetMode="External"/><Relationship Id="rId5" Type="http://schemas.openxmlformats.org/officeDocument/2006/relationships/hyperlink" Target="https://www.essentialaccessibility.com/blog/web-accessibility-lawsuits/" TargetMode="External"/><Relationship Id="rId4" Type="http://schemas.openxmlformats.org/officeDocument/2006/relationships/hyperlink" Target="https://www.cdc.gov/ncbddd/disabilityandhealth/impacts/pdfs/Kentucky_Disability.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 disability is any condition of the body or mind (impairment) that makes it more difficult for the person with the condition to do certain activities (activity limitation) and interact with the world around them (participation restrictions).” – CDC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is any item, piece of equipment, software program, or product that is used to increase, maintain, or improve the functional capabilities of people with disabilities (ATIA)* - Microsoft</a:t>
            </a:r>
            <a:endParaRPr lang="en-US" dirty="0"/>
          </a:p>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for statistics include:</a:t>
            </a:r>
          </a:p>
          <a:p>
            <a:pPr marL="171450" indent="-171450">
              <a:buFontTx/>
              <a:buChar char="-"/>
            </a:pPr>
            <a:r>
              <a:rPr lang="en-US" dirty="0"/>
              <a:t>CDC - </a:t>
            </a:r>
            <a:r>
              <a:rPr lang="en-US" dirty="0">
                <a:hlinkClick r:id="rId3"/>
              </a:rPr>
              <a:t>https://www.cdc.gov/ncbddd/disabilityandhealth/infographic-disability-impacts-all.html</a:t>
            </a:r>
            <a:endParaRPr lang="en-US" dirty="0"/>
          </a:p>
          <a:p>
            <a:pPr marL="628650" lvl="1" indent="-171450">
              <a:buFontTx/>
              <a:buChar char="-"/>
            </a:pPr>
            <a:r>
              <a:rPr lang="en-US" dirty="0"/>
              <a:t>Kentucky Specific: </a:t>
            </a:r>
            <a:r>
              <a:rPr lang="en-US" dirty="0">
                <a:hlinkClick r:id="rId4"/>
              </a:rPr>
              <a:t>https://www.cdc.gov/ncbddd/disabilityandhealth/impacts/pdfs/Kentucky_Disability.pdf</a:t>
            </a:r>
            <a:endParaRPr lang="en-US" dirty="0"/>
          </a:p>
          <a:p>
            <a:pPr marL="171450" indent="-171450">
              <a:buFontTx/>
              <a:buChar char="-"/>
            </a:pPr>
            <a:r>
              <a:rPr lang="en-US" dirty="0"/>
              <a:t>Essential Accessibility - </a:t>
            </a:r>
            <a:r>
              <a:rPr lang="en-US" dirty="0">
                <a:hlinkClick r:id="rId5"/>
              </a:rPr>
              <a:t>https://www.essentialaccessibility.com/blog/web-accessibility-lawsuits/</a:t>
            </a:r>
            <a:endParaRPr lang="en-US" dirty="0"/>
          </a:p>
          <a:p>
            <a:pPr marL="171450" indent="-171450">
              <a:buFontTx/>
              <a:buChar char="-"/>
            </a:pPr>
            <a:r>
              <a:rPr lang="en-US" dirty="0"/>
              <a:t>3Play Media - </a:t>
            </a:r>
            <a:r>
              <a:rPr lang="en-US" dirty="0">
                <a:hlinkClick r:id="rId6"/>
              </a:rPr>
              <a:t>https://www.3playmedia.com/2019/06/12/2018sweb-accessibility-lawsuits/#:~:text=The%20Truth%20Behind%202018%27s%20Massive%20Increase%20in%20Web%20Accessibility%20Lawsuits,-June%2012%2C%202019&amp;text=From%202017%20to%202018%2C%20web,a%20wakeup%20call%20for%20companies.</a:t>
            </a:r>
            <a:endParaRPr lang="en-US" dirty="0"/>
          </a:p>
          <a:p>
            <a:pPr marL="171450" indent="-171450">
              <a:buFontTx/>
              <a:buChar char="-"/>
            </a:pPr>
            <a:endParaRPr lang="en-US" dirty="0"/>
          </a:p>
          <a:p>
            <a:pPr marL="171450" indent="-171450">
              <a:buFontTx/>
              <a:buChar char="-"/>
            </a:pPr>
            <a:r>
              <a:rPr lang="en-US" dirty="0"/>
              <a:t>When things are not accessible it can lead to people feeling and being isolated, cause them to not have access to the same opportunities, etc.</a:t>
            </a:r>
          </a:p>
          <a:p>
            <a:pPr marL="171450" indent="-171450">
              <a:buFontTx/>
              <a:buChar char="-"/>
            </a:pPr>
            <a:r>
              <a:rPr lang="en-US" dirty="0"/>
              <a:t>It can cause them to have trouble making good decisions for themselves and others.</a:t>
            </a:r>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People categorize accessibility needs differently. For example, the CDC lists mobility, hearing, cognition, vision, self-care, and independent living. </a:t>
            </a:r>
          </a:p>
        </p:txBody>
      </p:sp>
      <p:sp>
        <p:nvSpPr>
          <p:cNvPr id="4" name="Slide Number Placeholder 3"/>
          <p:cNvSpPr>
            <a:spLocks noGrp="1"/>
          </p:cNvSpPr>
          <p:nvPr>
            <p:ph type="sldNum" sz="quarter" idx="5"/>
          </p:nvPr>
        </p:nvSpPr>
        <p:spPr/>
        <p:txBody>
          <a:bodyPr/>
          <a:lstStyle/>
          <a:p>
            <a:fld id="{7CB4C896-6F1B-4BB9-A8E9-CEDFDC71A181}" type="slidenum">
              <a:rPr lang="en-US" smtClean="0"/>
              <a:t>4</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138635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ARIA as defined by the MDN: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“Accessible Rich Internet Applications </a:t>
            </a:r>
            <a:r>
              <a:rPr lang="en-US" b="1"/>
              <a:t>(ARIA) </a:t>
            </a:r>
            <a:r>
              <a:rPr lang="en-US"/>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11</a:t>
            </a:fld>
            <a:endParaRPr lang="en-US"/>
          </a:p>
        </p:txBody>
      </p:sp>
    </p:spTree>
    <p:extLst>
      <p:ext uri="{BB962C8B-B14F-4D97-AF65-F5344CB8AC3E}">
        <p14:creationId xmlns:p14="http://schemas.microsoft.com/office/powerpoint/2010/main" val="13972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12</a:t>
            </a:fld>
            <a:endParaRPr lang="en-US"/>
          </a:p>
        </p:txBody>
      </p:sp>
    </p:spTree>
    <p:extLst>
      <p:ext uri="{BB962C8B-B14F-4D97-AF65-F5344CB8AC3E}">
        <p14:creationId xmlns:p14="http://schemas.microsoft.com/office/powerpoint/2010/main" val="101053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Est. in 1858 by the Kentucky General Assembly through an Act.</a:t>
            </a:r>
          </a:p>
          <a:p>
            <a:pPr marL="171450" indent="-171450">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t>
            </a:r>
            <a:r>
              <a:rPr lang="en-US" sz="1200" b="0" i="0" kern="1200" dirty="0">
                <a:solidFill>
                  <a:schemeClr val="tx1"/>
                </a:solidFill>
                <a:effectLst/>
                <a:latin typeface="+mn-lt"/>
                <a:ea typeface="+mn-ea"/>
                <a:cs typeface="+mn-cs"/>
              </a:rPr>
              <a:t>"Act to Promote the Education of the Blind" provides funding to the Printing House for embossed books and apparatus for blind students throughout the country. This funding continues today through the </a:t>
            </a:r>
            <a:r>
              <a:rPr lang="en-US" sz="1200" b="0" i="0" kern="1200" dirty="0">
                <a:solidFill>
                  <a:schemeClr val="tx1"/>
                </a:solidFill>
                <a:effectLst/>
                <a:latin typeface="+mn-lt"/>
                <a:ea typeface="+mn-ea"/>
                <a:cs typeface="+mn-cs"/>
                <a:hlinkClick r:id="rId3"/>
              </a:rPr>
              <a:t>Federal Quota Program</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1449572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7/23/2021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7/23/2021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pa.gov/accessibility/frequent-questions-about-section-50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ebaim.org/" TargetMode="External"/><Relationship Id="rId7" Type="http://schemas.openxmlformats.org/officeDocument/2006/relationships/hyperlink" Target="https://www.aph.org/" TargetMode="External"/><Relationship Id="rId2" Type="http://schemas.openxmlformats.org/officeDocument/2006/relationships/hyperlink" Target="https://www.google.com/accessibility/" TargetMode="Externa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www.deque.com/axe/" TargetMode="External"/><Relationship Id="rId4" Type="http://schemas.openxmlformats.org/officeDocument/2006/relationships/hyperlink" Target="https://accessibilityinsights.io/" TargetMode="External"/><Relationship Id="rId9" Type="http://schemas.openxmlformats.org/officeDocument/2006/relationships/hyperlink" Target="https://twitter.com/MSFTEnab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l.gov/general/topic/disability/ad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p:txBody>
          <a:bodyPr/>
          <a:lstStyle/>
          <a:p>
            <a:r>
              <a:rPr lang="en-US"/>
              <a:t>Intro to Accessible Web Design</a:t>
            </a:r>
          </a:p>
        </p:txBody>
      </p:sp>
      <p:sp>
        <p:nvSpPr>
          <p:cNvPr id="3" name="Subtitle 2">
            <a:extLst>
              <a:ext uri="{FF2B5EF4-FFF2-40B4-BE49-F238E27FC236}">
                <a16:creationId xmlns:a16="http://schemas.microsoft.com/office/drawing/2014/main" id="{045EE49E-75FC-42A8-BD0E-5D32CA76F003}"/>
              </a:ext>
            </a:extLst>
          </p:cNvPr>
          <p:cNvSpPr>
            <a:spLocks noGrp="1"/>
          </p:cNvSpPr>
          <p:nvPr>
            <p:ph type="subTitle" idx="1"/>
          </p:nvPr>
        </p:nvSpPr>
        <p:spPr/>
        <p:txBody>
          <a:bodyPr/>
          <a:lstStyle/>
          <a:p>
            <a:r>
              <a:rPr lang="en-US" b="1"/>
              <a:t>Code Louisville Front-End Web Design</a:t>
            </a:r>
          </a:p>
          <a:p>
            <a:r>
              <a:rPr lang="en-US" b="1"/>
              <a:t>May 2020 Session</a:t>
            </a:r>
          </a:p>
        </p:txBody>
      </p:sp>
      <p:sp>
        <p:nvSpPr>
          <p:cNvPr id="4" name="TextBox 3">
            <a:extLst>
              <a:ext uri="{FF2B5EF4-FFF2-40B4-BE49-F238E27FC236}">
                <a16:creationId xmlns:a16="http://schemas.microsoft.com/office/drawing/2014/main" id="{995352AF-C6CC-496E-9B20-40A29A879955}"/>
              </a:ext>
            </a:extLst>
          </p:cNvPr>
          <p:cNvSpPr txBox="1"/>
          <p:nvPr/>
        </p:nvSpPr>
        <p:spPr>
          <a:xfrm>
            <a:off x="7213600" y="5988756"/>
            <a:ext cx="4413955" cy="369332"/>
          </a:xfrm>
          <a:prstGeom prst="rect">
            <a:avLst/>
          </a:prstGeom>
          <a:noFill/>
        </p:spPr>
        <p:txBody>
          <a:bodyPr wrap="square" rtlCol="0">
            <a:spAutoFit/>
          </a:bodyPr>
          <a:lstStyle/>
          <a:p>
            <a:pPr algn="r"/>
            <a:r>
              <a:rPr lang="en-US">
                <a:solidFill>
                  <a:schemeClr val="bg1"/>
                </a:solidFill>
              </a:rPr>
              <a:t>Beth Gray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2">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Tree>
    <p:extLst>
      <p:ext uri="{BB962C8B-B14F-4D97-AF65-F5344CB8AC3E}">
        <p14:creationId xmlns:p14="http://schemas.microsoft.com/office/powerpoint/2010/main" val="331571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791515383"/>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143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7" name="Rectangle 46">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0" name="Rectangle 49">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1" name="Graphic 23">
            <a:extLst>
              <a:ext uri="{FF2B5EF4-FFF2-40B4-BE49-F238E27FC236}">
                <a16:creationId xmlns:a16="http://schemas.microsoft.com/office/drawing/2014/main" id="{752B6E61-1BC7-4683-BC0B-C7BD20205C89}"/>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5953" r="-1" b="12358"/>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52" name="Freeform: Shape 5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AA28FCB-1E52-4D4D-B45E-A05C7BF1F783}"/>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Accessibility Tools and Resources</a:t>
            </a:r>
          </a:p>
        </p:txBody>
      </p:sp>
      <p:sp>
        <p:nvSpPr>
          <p:cNvPr id="5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374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lnSpcReduction="10000"/>
          </a:bodyPr>
          <a:lstStyle/>
          <a:p>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3">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4">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Deque’s Axe tool</a:t>
            </a:r>
            <a:r>
              <a:rPr lang="en-US" sz="1600" dirty="0">
                <a:solidFill>
                  <a:schemeClr val="tx1"/>
                </a:solidFill>
              </a:rPr>
              <a:t>, which is what the Accessibility tools in Google Chrome are built from.</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Tree>
    <p:extLst>
      <p:ext uri="{BB962C8B-B14F-4D97-AF65-F5344CB8AC3E}">
        <p14:creationId xmlns:p14="http://schemas.microsoft.com/office/powerpoint/2010/main" val="413519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6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213092150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8724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4" y="973668"/>
            <a:ext cx="8761413" cy="706964"/>
          </a:xfrm>
        </p:spPr>
        <p:txBody>
          <a:bodyPr>
            <a:normAutofit/>
          </a:bodyPr>
          <a:lstStyle/>
          <a:p>
            <a:r>
              <a:rPr lang="en-US">
                <a:solidFill>
                  <a:srgbClr val="FFFFFF"/>
                </a:solidFill>
              </a:rPr>
              <a:t>Why is it important?</a:t>
            </a:r>
          </a:p>
        </p:txBody>
      </p:sp>
      <p:sp>
        <p:nvSpPr>
          <p:cNvPr id="15" name="Rectangle 1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1443984509"/>
              </p:ext>
            </p:extLst>
          </p:nvPr>
        </p:nvGraphicFramePr>
        <p:xfrm>
          <a:off x="1286934" y="1794934"/>
          <a:ext cx="10092266" cy="4459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34452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a:solidFill>
                  <a:srgbClr val="FFFFFF"/>
                </a:solidFill>
              </a:rPr>
              <a:t>Accessibility Categories</a:t>
            </a:r>
          </a:p>
        </p:txBody>
      </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310109648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629265"/>
            <a:ext cx="5132438" cy="1622322"/>
          </a:xfrm>
        </p:spPr>
        <p:txBody>
          <a:bodyPr>
            <a:normAutofit/>
          </a:bodyPr>
          <a:lstStyle/>
          <a:p>
            <a:r>
              <a:rPr lang="en-US">
                <a:solidFill>
                  <a:srgbClr val="EBEBEB"/>
                </a:solidFill>
              </a:rPr>
              <a:t>Accessibility in Time</a:t>
            </a: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836" y="1023437"/>
            <a:ext cx="4828707" cy="4828707"/>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39098" y="1728788"/>
            <a:ext cx="5132439" cy="4501689"/>
          </a:xfrm>
        </p:spPr>
        <p:txBody>
          <a:bodyPr anchor="ctr">
            <a:normAutofit/>
          </a:bodyPr>
          <a:lstStyle/>
          <a:p>
            <a:pPr marL="0" indent="0">
              <a:lnSpc>
                <a:spcPct val="90000"/>
              </a:lnSpc>
              <a:buNone/>
            </a:pPr>
            <a:r>
              <a:rPr lang="en-US">
                <a:solidFill>
                  <a:srgbClr val="FFFFFF"/>
                </a:solidFill>
              </a:rPr>
              <a:t>Accessibility needs can be </a:t>
            </a:r>
            <a:r>
              <a:rPr lang="en-US" b="1">
                <a:solidFill>
                  <a:srgbClr val="FFFFFF"/>
                </a:solidFill>
              </a:rPr>
              <a:t>Temporary</a:t>
            </a:r>
            <a:r>
              <a:rPr lang="en-US">
                <a:solidFill>
                  <a:srgbClr val="FFFFFF"/>
                </a:solidFill>
              </a:rPr>
              <a:t>, </a:t>
            </a:r>
            <a:r>
              <a:rPr lang="en-US" b="1">
                <a:solidFill>
                  <a:srgbClr val="FFFFFF"/>
                </a:solidFill>
              </a:rPr>
              <a:t>Permanent</a:t>
            </a:r>
            <a:r>
              <a:rPr lang="en-US">
                <a:solidFill>
                  <a:srgbClr val="FFFFFF"/>
                </a:solidFill>
              </a:rPr>
              <a:t>, and </a:t>
            </a:r>
            <a:r>
              <a:rPr lang="en-US" b="1">
                <a:solidFill>
                  <a:srgbClr val="FFFFFF"/>
                </a:solidFill>
              </a:rPr>
              <a:t>Situational</a:t>
            </a:r>
            <a:r>
              <a:rPr lang="en-US">
                <a:solidFill>
                  <a:srgbClr val="FFFFFF"/>
                </a:solidFill>
              </a:rPr>
              <a:t> in terms of how long they impact someone.</a:t>
            </a:r>
          </a:p>
          <a:p>
            <a:pPr>
              <a:lnSpc>
                <a:spcPct val="90000"/>
              </a:lnSpc>
            </a:pPr>
            <a:r>
              <a:rPr lang="en-US" b="1">
                <a:solidFill>
                  <a:srgbClr val="FFFFFF"/>
                </a:solidFill>
              </a:rPr>
              <a:t>Temporary</a:t>
            </a:r>
            <a:r>
              <a:rPr lang="en-US">
                <a:solidFill>
                  <a:srgbClr val="FFFFFF"/>
                </a:solidFill>
              </a:rPr>
              <a:t> – broken bone, temporary hearing loss, having to cover your eye(s) while they heal after an event, pain after surgery, </a:t>
            </a:r>
          </a:p>
          <a:p>
            <a:pPr>
              <a:lnSpc>
                <a:spcPct val="90000"/>
              </a:lnSpc>
            </a:pPr>
            <a:r>
              <a:rPr lang="en-US" b="1">
                <a:solidFill>
                  <a:srgbClr val="FFFFFF"/>
                </a:solidFill>
              </a:rPr>
              <a:t>Permanent</a:t>
            </a:r>
            <a:r>
              <a:rPr lang="en-US">
                <a:solidFill>
                  <a:srgbClr val="FFFFFF"/>
                </a:solidFill>
              </a:rPr>
              <a:t> – loss of a limb, permanent vision or hearing loss</a:t>
            </a:r>
          </a:p>
          <a:p>
            <a:pPr>
              <a:lnSpc>
                <a:spcPct val="90000"/>
              </a:lnSpc>
            </a:pPr>
            <a:r>
              <a:rPr lang="en-US" b="1">
                <a:solidFill>
                  <a:srgbClr val="FFFFFF"/>
                </a:solidFill>
              </a:rPr>
              <a:t>Situational</a:t>
            </a:r>
            <a:r>
              <a:rPr lang="en-US">
                <a:solidFill>
                  <a:srgbClr val="FFFFFF"/>
                </a:solidFill>
              </a:rPr>
              <a:t> – temporarily panicked due to pet possibly being poisoned or something catching fire.</a:t>
            </a:r>
          </a:p>
          <a:p>
            <a:pPr marL="0" indent="0">
              <a:lnSpc>
                <a:spcPct val="90000"/>
              </a:lnSpc>
              <a:buNone/>
            </a:pPr>
            <a:r>
              <a:rPr lang="en-US">
                <a:solidFill>
                  <a:srgbClr val="FFFFFF"/>
                </a:solidFill>
              </a:rPr>
              <a:t>They can also vary in severity when it comes to how they impact to your daily life.</a:t>
            </a: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 wide.</a:t>
            </a:r>
          </a:p>
        </p:txBody>
      </p:sp>
    </p:spTree>
    <p:extLst>
      <p:ext uri="{BB962C8B-B14F-4D97-AF65-F5344CB8AC3E}">
        <p14:creationId xmlns:p14="http://schemas.microsoft.com/office/powerpoint/2010/main" val="291431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Tree>
    <p:extLst>
      <p:ext uri="{BB962C8B-B14F-4D97-AF65-F5344CB8AC3E}">
        <p14:creationId xmlns:p14="http://schemas.microsoft.com/office/powerpoint/2010/main" val="4146295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1291</Words>
  <Application>Microsoft Office PowerPoint</Application>
  <PresentationFormat>Widescreen</PresentationFormat>
  <Paragraphs>103</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Intro to Accessible Web Design</vt:lpstr>
      <vt:lpstr>What is Accessibility?</vt:lpstr>
      <vt:lpstr>Why is it important?</vt:lpstr>
      <vt:lpstr>Accessibility Categories</vt:lpstr>
      <vt:lpstr>Accessibility in Time</vt:lpstr>
      <vt:lpstr>Visible/Invisible</vt:lpstr>
      <vt:lpstr>Accessibility Standards</vt:lpstr>
      <vt:lpstr>WCAG</vt:lpstr>
      <vt:lpstr>ADA</vt:lpstr>
      <vt:lpstr>Section 508</vt:lpstr>
      <vt:lpstr>What can I do?</vt:lpstr>
      <vt:lpstr>Accessibility Tools and Resources</vt:lpstr>
      <vt:lpstr>Tools and Resources</vt:lpstr>
      <vt:lpstr>American Printing House for the Blind</vt:lpstr>
      <vt:lpstr>Imagination Library and Braille Tales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Elizabeth Gray</cp:lastModifiedBy>
  <cp:revision>2</cp:revision>
  <dcterms:created xsi:type="dcterms:W3CDTF">2020-06-22T15:31:58Z</dcterms:created>
  <dcterms:modified xsi:type="dcterms:W3CDTF">2021-07-23T05:46:35Z</dcterms:modified>
</cp:coreProperties>
</file>