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4" r:id="rId4"/>
    <p:sldId id="263" r:id="rId5"/>
    <p:sldId id="275" r:id="rId6"/>
    <p:sldId id="276" r:id="rId7"/>
    <p:sldId id="277" r:id="rId8"/>
    <p:sldId id="256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4DAA-29D2-43A1-8A77-E20296C233E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F247-D682-47E3-AC6D-17ABF6734E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3460814"/>
            <a:ext cx="9144000" cy="3429000"/>
          </a:xfrm>
          <a:prstGeom prst="rect">
            <a:avLst/>
          </a:prstGeom>
          <a:solidFill>
            <a:srgbClr val="E53B3B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fontAlgn="base"/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635896" y="3789040"/>
            <a:ext cx="72152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en-US" sz="16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6128" y="1706488"/>
            <a:ext cx="739174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381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병사생활관 </a:t>
            </a:r>
            <a:endParaRPr lang="en-US" altLang="ko-KR" sz="5400" dirty="0">
              <a:ln w="38100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  <a:p>
            <a:pPr algn="ctr"/>
            <a:r>
              <a:rPr lang="en-US" altLang="ko-KR" sz="5400" dirty="0">
                <a:ln w="381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IOT</a:t>
            </a:r>
            <a:r>
              <a:rPr lang="ko-KR" altLang="en-US" sz="5400" dirty="0">
                <a:ln w="381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 인프라</a:t>
            </a:r>
            <a:endParaRPr lang="en-US" altLang="ko-KR" sz="5400" b="0" cap="none" spc="0" dirty="0">
              <a:ln w="38100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337CEA-B6C6-4B9C-BDDF-D5D0BBAB1041}"/>
              </a:ext>
            </a:extLst>
          </p:cNvPr>
          <p:cNvSpPr/>
          <p:nvPr/>
        </p:nvSpPr>
        <p:spPr>
          <a:xfrm>
            <a:off x="2051720" y="3861048"/>
            <a:ext cx="5400600" cy="1800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공군 제 </a:t>
            </a:r>
            <a:r>
              <a:rPr lang="en-US" altLang="ko-KR" dirty="0"/>
              <a:t>7</a:t>
            </a:r>
            <a:r>
              <a:rPr lang="ko-KR" altLang="en-US" dirty="0"/>
              <a:t>항공통신전대</a:t>
            </a:r>
            <a:endParaRPr lang="en-US" altLang="ko-KR" dirty="0"/>
          </a:p>
          <a:p>
            <a:pPr algn="ctr"/>
            <a:r>
              <a:rPr lang="ko-KR" altLang="en-US" dirty="0"/>
              <a:t>일병 </a:t>
            </a:r>
            <a:r>
              <a:rPr lang="ko-KR" altLang="en-US" dirty="0" err="1"/>
              <a:t>우창연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28596" y="4786322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초음파센서</a:t>
            </a:r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88640"/>
            <a:ext cx="4968552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브레인스토밍</a:t>
            </a:r>
            <a:endParaRPr lang="en-US" altLang="ko-KR" sz="44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93281" y="4786322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The United States and the European Union "stand with the people of Ukraine" in their fight for the right to choose alliances with countries other than Russia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215074" y="4786322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The United States and the European Union "stand with the people of Ukraine" in their fight for the right to choose alliances with countries other than Russia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9DE756-A6C7-41E2-9523-A2D3AA1A9B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31097" y="-298849"/>
            <a:ext cx="5617822" cy="84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9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28596" y="4786322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초음파센서</a:t>
            </a:r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88640"/>
            <a:ext cx="5832648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구조 구상 및 설계</a:t>
            </a:r>
            <a:endParaRPr lang="en-US" altLang="ko-KR" sz="44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93281" y="4786322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The United States and the European Union "stand with the people of Ukraine" in their fight for the right to choose alliances with countries other than Russia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215074" y="4786322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The United States and the European Union "stand with the people of Ukraine" in their fight for the right to choose alliances with countries other than Russia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BCFF28-5748-4808-A68E-93F57709AF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48844" y="1572206"/>
            <a:ext cx="5517232" cy="49103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35A81F-67FC-45E6-945C-DA6F4D250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62722" y="2043098"/>
            <a:ext cx="5414978" cy="38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6444208" y="5013176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I2C LCD </a:t>
            </a:r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모듈</a:t>
            </a:r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3643338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사용 부품</a:t>
            </a:r>
            <a:endParaRPr lang="en-US" altLang="ko-KR" sz="44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275856" y="4913347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LED 3</a:t>
            </a:r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개</a:t>
            </a:r>
            <a:endParaRPr lang="en-US" altLang="ko-KR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  <a:p>
            <a:pPr fontAlgn="base"/>
            <a:r>
              <a:rPr lang="en-US" altLang="ko-KR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빨</a:t>
            </a:r>
            <a:r>
              <a:rPr lang="en-US" altLang="ko-KR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노</a:t>
            </a:r>
            <a:r>
              <a:rPr lang="en-US" altLang="ko-KR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파</a:t>
            </a:r>
            <a:r>
              <a:rPr lang="en-US" altLang="ko-KR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827816D-3D0D-40F9-B5C4-B95B1C77D81A}"/>
              </a:ext>
            </a:extLst>
          </p:cNvPr>
          <p:cNvSpPr txBox="1">
            <a:spLocks/>
          </p:cNvSpPr>
          <p:nvPr/>
        </p:nvSpPr>
        <p:spPr>
          <a:xfrm>
            <a:off x="475928" y="2636912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ko-KR" altLang="en-US" sz="2000" dirty="0" err="1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온습도센서</a:t>
            </a:r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4DD22E22-AEDB-4B20-9B1E-905F6875436E}"/>
              </a:ext>
            </a:extLst>
          </p:cNvPr>
          <p:cNvSpPr txBox="1">
            <a:spLocks/>
          </p:cNvSpPr>
          <p:nvPr/>
        </p:nvSpPr>
        <p:spPr>
          <a:xfrm>
            <a:off x="6625182" y="2752645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초음파센서</a:t>
            </a:r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C5D11A0-4151-4BAD-8521-4381A5F3BF77}"/>
              </a:ext>
            </a:extLst>
          </p:cNvPr>
          <p:cNvSpPr txBox="1">
            <a:spLocks/>
          </p:cNvSpPr>
          <p:nvPr/>
        </p:nvSpPr>
        <p:spPr>
          <a:xfrm>
            <a:off x="2987824" y="2637156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Arduino UNO 2</a:t>
            </a:r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개</a:t>
            </a:r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609C4AD-52E1-41CD-AE2E-8A351DBA0DB4}"/>
              </a:ext>
            </a:extLst>
          </p:cNvPr>
          <p:cNvSpPr txBox="1">
            <a:spLocks/>
          </p:cNvSpPr>
          <p:nvPr/>
        </p:nvSpPr>
        <p:spPr>
          <a:xfrm>
            <a:off x="631672" y="4731459"/>
            <a:ext cx="23574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ko-KR" altLang="en-US" sz="2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</a:rPr>
              <a:t>소리센서</a:t>
            </a:r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4A688265-4E84-4E0D-9FC9-051E6608152A}"/>
              </a:ext>
            </a:extLst>
          </p:cNvPr>
          <p:cNvSpPr txBox="1">
            <a:spLocks/>
          </p:cNvSpPr>
          <p:nvPr/>
        </p:nvSpPr>
        <p:spPr>
          <a:xfrm>
            <a:off x="5443861" y="260648"/>
            <a:ext cx="3357785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en-US" sz="2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5EAB8-F840-4375-830D-393D2EBA1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9" y="1704128"/>
            <a:ext cx="2228106" cy="1368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F011DA-E54A-47BB-AE42-1CF588DB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84" y="1704128"/>
            <a:ext cx="2331343" cy="1347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545EBC-AF4D-41D9-A837-AD69C7173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46" y="1735938"/>
            <a:ext cx="1977752" cy="15252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1BD5F5-74F9-4CED-ADA1-BDA75C9F5D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5" y="3953860"/>
            <a:ext cx="1586800" cy="1278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A41627-82C2-4A9F-9BAE-2BAEA469B4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933056"/>
            <a:ext cx="1940302" cy="16836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DA1D3C-1562-4B5D-9087-273A48A779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47" y="3890727"/>
            <a:ext cx="2325473" cy="1364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33" y="122225"/>
            <a:ext cx="3790769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(</a:t>
            </a:r>
            <a:r>
              <a:rPr lang="ko-KR" altLang="en-US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생활관 </a:t>
            </a:r>
            <a:r>
              <a:rPr lang="ko-KR" altLang="en-US" sz="2000" b="0" cap="none" spc="0" dirty="0" err="1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온습도</a:t>
            </a:r>
            <a:r>
              <a:rPr lang="ko-KR" altLang="en-US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 측정</a:t>
            </a:r>
            <a:r>
              <a:rPr lang="en-US" altLang="ko-KR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)</a:t>
            </a:r>
          </a:p>
          <a:p>
            <a:pPr algn="ctr"/>
            <a:r>
              <a:rPr lang="ko-KR" altLang="en-US" sz="2000" b="0" cap="none" spc="0" dirty="0" err="1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우노보드</a:t>
            </a:r>
            <a:r>
              <a:rPr lang="en-US" altLang="ko-KR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1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471462" y="19786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    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군간부의 효과적인 병사통제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42942" y="3143248"/>
            <a:ext cx="7858148" cy="307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2000" dirty="0">
              <a:solidFill>
                <a:schemeClr val="bg1"/>
              </a:solidFill>
              <a:latin typeface="Segoe UI Symbol" pitchFamily="34" charset="0"/>
            </a:endParaRPr>
          </a:p>
          <a:p>
            <a:pPr>
              <a:spcBef>
                <a:spcPct val="0"/>
              </a:spcBef>
            </a:pPr>
            <a:endParaRPr lang="ko-KR" altLang="en-US" sz="2000" dirty="0">
              <a:solidFill>
                <a:schemeClr val="bg1"/>
              </a:solidFill>
              <a:latin typeface="Segoe UI Symbol" pitchFamily="34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-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ymbol" pitchFamily="34" charset="0"/>
              <a:ea typeface="+mj-ea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7724A-EECF-4EED-8B25-AF8E55508E4A}"/>
              </a:ext>
            </a:extLst>
          </p:cNvPr>
          <p:cNvSpPr/>
          <p:nvPr/>
        </p:nvSpPr>
        <p:spPr>
          <a:xfrm>
            <a:off x="-65207" y="2483370"/>
            <a:ext cx="4248604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소리</a:t>
            </a:r>
            <a:r>
              <a:rPr lang="en-US" altLang="ko-KR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,</a:t>
            </a:r>
            <a:r>
              <a:rPr lang="ko-KR" altLang="en-US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온</a:t>
            </a:r>
            <a:r>
              <a:rPr lang="en-US" altLang="ko-KR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,</a:t>
            </a:r>
            <a:r>
              <a:rPr lang="ko-KR" altLang="en-US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습도센서 </a:t>
            </a:r>
            <a:endParaRPr lang="en-US" altLang="ko-KR" sz="20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  <a:p>
            <a:pPr algn="ctr"/>
            <a:r>
              <a:rPr lang="en-US" altLang="ko-KR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(</a:t>
            </a:r>
            <a:r>
              <a:rPr lang="ko-KR" altLang="en-US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일정수치 이상</a:t>
            </a:r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/</a:t>
            </a:r>
            <a:r>
              <a:rPr lang="ko-KR" altLang="en-US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이하</a:t>
            </a:r>
            <a:r>
              <a:rPr lang="en-US" altLang="ko-KR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)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3B166A9-2BF0-4C21-B848-379BAAFBA5D6}"/>
              </a:ext>
            </a:extLst>
          </p:cNvPr>
          <p:cNvSpPr/>
          <p:nvPr/>
        </p:nvSpPr>
        <p:spPr>
          <a:xfrm>
            <a:off x="1360678" y="864900"/>
            <a:ext cx="1296144" cy="108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E14AEF-A07E-4862-B632-614C950355F6}"/>
              </a:ext>
            </a:extLst>
          </p:cNvPr>
          <p:cNvSpPr/>
          <p:nvPr/>
        </p:nvSpPr>
        <p:spPr>
          <a:xfrm>
            <a:off x="-951477" y="5236497"/>
            <a:ext cx="5976664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LED</a:t>
            </a:r>
            <a:r>
              <a:rPr lang="ko-KR" altLang="en-US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 </a:t>
            </a:r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on/off</a:t>
            </a:r>
            <a:endParaRPr lang="en-US" altLang="ko-KR" sz="20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32A0259-8182-409B-85C3-E2C056E19C5C}"/>
              </a:ext>
            </a:extLst>
          </p:cNvPr>
          <p:cNvSpPr/>
          <p:nvPr/>
        </p:nvSpPr>
        <p:spPr>
          <a:xfrm>
            <a:off x="1391249" y="3667102"/>
            <a:ext cx="1296144" cy="108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EB9BF-254C-412D-9441-94C2F2CFA1C6}"/>
              </a:ext>
            </a:extLst>
          </p:cNvPr>
          <p:cNvSpPr/>
          <p:nvPr/>
        </p:nvSpPr>
        <p:spPr>
          <a:xfrm>
            <a:off x="5276344" y="189186"/>
            <a:ext cx="3790769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우노보드</a:t>
            </a:r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2(</a:t>
            </a:r>
            <a:r>
              <a:rPr lang="ko-KR" altLang="en-US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인원파악</a:t>
            </a:r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)</a:t>
            </a:r>
            <a:endParaRPr lang="en-US" altLang="ko-KR" sz="20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442624-573E-4CCE-B820-86EB3A277A05}"/>
              </a:ext>
            </a:extLst>
          </p:cNvPr>
          <p:cNvSpPr/>
          <p:nvPr/>
        </p:nvSpPr>
        <p:spPr>
          <a:xfrm>
            <a:off x="4183397" y="2540521"/>
            <a:ext cx="5976664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초음파센서</a:t>
            </a:r>
            <a:endParaRPr lang="en-US" altLang="ko-KR" sz="20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  <a:p>
            <a:pPr algn="ctr"/>
            <a:r>
              <a:rPr lang="en-US" altLang="ko-KR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(</a:t>
            </a:r>
            <a:r>
              <a:rPr lang="ko-KR" altLang="en-US" sz="20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거리측정</a:t>
            </a:r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)(</a:t>
            </a:r>
            <a:r>
              <a:rPr lang="ko-KR" altLang="en-US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일정수치 이상</a:t>
            </a:r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/</a:t>
            </a:r>
            <a:r>
              <a:rPr lang="ko-KR" altLang="en-US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이하</a:t>
            </a:r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)</a:t>
            </a:r>
            <a:endParaRPr lang="en-US" altLang="ko-KR" sz="20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6B377AB-6A2E-4D87-8B2A-4D9ACB0940FD}"/>
              </a:ext>
            </a:extLst>
          </p:cNvPr>
          <p:cNvSpPr/>
          <p:nvPr/>
        </p:nvSpPr>
        <p:spPr>
          <a:xfrm>
            <a:off x="6523656" y="822134"/>
            <a:ext cx="1296144" cy="108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AB636B-F84C-4619-8D98-11DA9A11C5B4}"/>
              </a:ext>
            </a:extLst>
          </p:cNvPr>
          <p:cNvSpPr/>
          <p:nvPr/>
        </p:nvSpPr>
        <p:spPr>
          <a:xfrm>
            <a:off x="4247962" y="5258068"/>
            <a:ext cx="5976664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16x02</a:t>
            </a:r>
            <a:r>
              <a:rPr lang="ko-KR" altLang="en-US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 </a:t>
            </a:r>
            <a:r>
              <a:rPr lang="en-US" altLang="ko-KR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IC2 LCD</a:t>
            </a:r>
            <a:r>
              <a:rPr lang="ko-KR" altLang="en-US" sz="200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 모듈 업데이트</a:t>
            </a:r>
            <a:endParaRPr lang="en-US" altLang="ko-KR" sz="20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41FCC54-8B4C-4AC7-AC7E-C004ED0B204D}"/>
              </a:ext>
            </a:extLst>
          </p:cNvPr>
          <p:cNvSpPr/>
          <p:nvPr/>
        </p:nvSpPr>
        <p:spPr>
          <a:xfrm>
            <a:off x="6584370" y="3638173"/>
            <a:ext cx="1296144" cy="108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사각형: 둥근 한쪽 모서리 1">
            <a:extLst>
              <a:ext uri="{FF2B5EF4-FFF2-40B4-BE49-F238E27FC236}">
                <a16:creationId xmlns:a16="http://schemas.microsoft.com/office/drawing/2014/main" id="{EFAF59B7-4631-44F7-8798-3865A718406A}"/>
              </a:ext>
            </a:extLst>
          </p:cNvPr>
          <p:cNvSpPr/>
          <p:nvPr/>
        </p:nvSpPr>
        <p:spPr>
          <a:xfrm>
            <a:off x="3904134" y="116632"/>
            <a:ext cx="1675978" cy="64807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60CB6B-35D4-4C5E-AAD4-FC9A9F4D990F}"/>
              </a:ext>
            </a:extLst>
          </p:cNvPr>
          <p:cNvCxnSpPr>
            <a:cxnSpLocks/>
          </p:cNvCxnSpPr>
          <p:nvPr/>
        </p:nvCxnSpPr>
        <p:spPr>
          <a:xfrm>
            <a:off x="3275856" y="40466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22DB3D-B81D-4224-A89C-4CAD70A25DD8}"/>
              </a:ext>
            </a:extLst>
          </p:cNvPr>
          <p:cNvCxnSpPr>
            <a:cxnSpLocks/>
          </p:cNvCxnSpPr>
          <p:nvPr/>
        </p:nvCxnSpPr>
        <p:spPr>
          <a:xfrm flipH="1">
            <a:off x="5580112" y="385059"/>
            <a:ext cx="360040" cy="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471462" y="19786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    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군간부의 효과적인 병사통제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AC9A8F-36AA-4DAD-A00C-41492ED166A7}"/>
              </a:ext>
            </a:extLst>
          </p:cNvPr>
          <p:cNvSpPr/>
          <p:nvPr/>
        </p:nvSpPr>
        <p:spPr>
          <a:xfrm>
            <a:off x="611560" y="546321"/>
            <a:ext cx="8208912" cy="5346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8EE643-0E78-42CA-8E38-F3EAC4DB7ABF}"/>
              </a:ext>
            </a:extLst>
          </p:cNvPr>
          <p:cNvCxnSpPr/>
          <p:nvPr/>
        </p:nvCxnSpPr>
        <p:spPr>
          <a:xfrm>
            <a:off x="2195736" y="54868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BE992E-90AB-4E3A-8081-11F7AD707CD0}"/>
              </a:ext>
            </a:extLst>
          </p:cNvPr>
          <p:cNvCxnSpPr/>
          <p:nvPr/>
        </p:nvCxnSpPr>
        <p:spPr>
          <a:xfrm>
            <a:off x="611560" y="486916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BFD972-5E16-4869-9657-332F0F7B39BC}"/>
              </a:ext>
            </a:extLst>
          </p:cNvPr>
          <p:cNvCxnSpPr/>
          <p:nvPr/>
        </p:nvCxnSpPr>
        <p:spPr>
          <a:xfrm>
            <a:off x="6300192" y="548680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5CDA2F-5E32-4D8E-9010-5EEE820C10F4}"/>
              </a:ext>
            </a:extLst>
          </p:cNvPr>
          <p:cNvCxnSpPr/>
          <p:nvPr/>
        </p:nvCxnSpPr>
        <p:spPr>
          <a:xfrm>
            <a:off x="6372200" y="4149080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BBC127-4EF9-4146-A2DD-2B73B9028CE7}"/>
              </a:ext>
            </a:extLst>
          </p:cNvPr>
          <p:cNvSpPr/>
          <p:nvPr/>
        </p:nvSpPr>
        <p:spPr>
          <a:xfrm>
            <a:off x="6588224" y="260648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room1  room2</a:t>
            </a:r>
          </a:p>
          <a:p>
            <a:r>
              <a:rPr lang="en-US" altLang="ko-KR" sz="1100" dirty="0" err="1"/>
              <a:t>Num</a:t>
            </a:r>
            <a:r>
              <a:rPr lang="en-US" altLang="ko-KR" sz="1100" dirty="0"/>
              <a:t>   1or0         2   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52F152-8ABB-40A5-87E9-94586CEAB7F2}"/>
              </a:ext>
            </a:extLst>
          </p:cNvPr>
          <p:cNvSpPr/>
          <p:nvPr/>
        </p:nvSpPr>
        <p:spPr>
          <a:xfrm>
            <a:off x="6597820" y="3555134"/>
            <a:ext cx="1800200" cy="35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당직사관실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409FAF-3594-49B1-B20F-A9DD746C3ED5}"/>
              </a:ext>
            </a:extLst>
          </p:cNvPr>
          <p:cNvSpPr/>
          <p:nvPr/>
        </p:nvSpPr>
        <p:spPr>
          <a:xfrm>
            <a:off x="1540257" y="503692"/>
            <a:ext cx="763492" cy="68289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생체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A1C8B16-F8FB-48B9-A5C1-D5A8EB52B491}"/>
              </a:ext>
            </a:extLst>
          </p:cNvPr>
          <p:cNvSpPr/>
          <p:nvPr/>
        </p:nvSpPr>
        <p:spPr>
          <a:xfrm>
            <a:off x="1556665" y="1370493"/>
            <a:ext cx="719531" cy="57726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5CB75F-99B4-4838-848D-12DF373B5F99}"/>
              </a:ext>
            </a:extLst>
          </p:cNvPr>
          <p:cNvSpPr/>
          <p:nvPr/>
        </p:nvSpPr>
        <p:spPr>
          <a:xfrm>
            <a:off x="3707904" y="764704"/>
            <a:ext cx="288032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Breadboard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237DAD-DAE4-41BD-9D4C-D3A803AF9478}"/>
              </a:ext>
            </a:extLst>
          </p:cNvPr>
          <p:cNvCxnSpPr/>
          <p:nvPr/>
        </p:nvCxnSpPr>
        <p:spPr>
          <a:xfrm>
            <a:off x="6372200" y="97056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51FE224-EB5A-4B73-8C46-3B1C99F1503F}"/>
              </a:ext>
            </a:extLst>
          </p:cNvPr>
          <p:cNvCxnSpPr/>
          <p:nvPr/>
        </p:nvCxnSpPr>
        <p:spPr>
          <a:xfrm>
            <a:off x="6588224" y="1052735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B393926-C5FD-40CD-AE66-6DE28C2B27CB}"/>
              </a:ext>
            </a:extLst>
          </p:cNvPr>
          <p:cNvCxnSpPr>
            <a:stCxn id="29" idx="3"/>
          </p:cNvCxnSpPr>
          <p:nvPr/>
        </p:nvCxnSpPr>
        <p:spPr>
          <a:xfrm>
            <a:off x="6588224" y="12687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78BE4D-2AB2-46BA-BFC2-58C20863EF0A}"/>
              </a:ext>
            </a:extLst>
          </p:cNvPr>
          <p:cNvCxnSpPr/>
          <p:nvPr/>
        </p:nvCxnSpPr>
        <p:spPr>
          <a:xfrm>
            <a:off x="6588224" y="14127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654A62-A3CC-412C-9DD4-F7C93987CAF6}"/>
              </a:ext>
            </a:extLst>
          </p:cNvPr>
          <p:cNvSpPr/>
          <p:nvPr/>
        </p:nvSpPr>
        <p:spPr>
          <a:xfrm>
            <a:off x="3221851" y="2145438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UNO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669A77-849F-4E5A-9CB5-CADA32920E27}"/>
              </a:ext>
            </a:extLst>
          </p:cNvPr>
          <p:cNvSpPr/>
          <p:nvPr/>
        </p:nvSpPr>
        <p:spPr>
          <a:xfrm>
            <a:off x="4788024" y="2154440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UNO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8BEDE38-88ED-4717-8AFF-F2166373D6A3}"/>
              </a:ext>
            </a:extLst>
          </p:cNvPr>
          <p:cNvCxnSpPr/>
          <p:nvPr/>
        </p:nvCxnSpPr>
        <p:spPr>
          <a:xfrm>
            <a:off x="2195736" y="302870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AF34429-A088-4E1B-AE98-9FFBB1164EE7}"/>
              </a:ext>
            </a:extLst>
          </p:cNvPr>
          <p:cNvCxnSpPr/>
          <p:nvPr/>
        </p:nvCxnSpPr>
        <p:spPr>
          <a:xfrm flipV="1">
            <a:off x="3707904" y="1772698"/>
            <a:ext cx="144016" cy="50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65730E2-94BF-4DFE-A00C-AD18A821E779}"/>
              </a:ext>
            </a:extLst>
          </p:cNvPr>
          <p:cNvCxnSpPr>
            <a:stCxn id="38" idx="0"/>
          </p:cNvCxnSpPr>
          <p:nvPr/>
        </p:nvCxnSpPr>
        <p:spPr>
          <a:xfrm flipV="1">
            <a:off x="3869923" y="1569374"/>
            <a:ext cx="14401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5BB8F0F-91B9-480B-AA66-9AD930403F30}"/>
              </a:ext>
            </a:extLst>
          </p:cNvPr>
          <p:cNvCxnSpPr/>
          <p:nvPr/>
        </p:nvCxnSpPr>
        <p:spPr>
          <a:xfrm flipH="1" flipV="1">
            <a:off x="4788024" y="1268760"/>
            <a:ext cx="432048" cy="93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CCA2A43-A5DF-4E96-9654-0FB7B518CB97}"/>
              </a:ext>
            </a:extLst>
          </p:cNvPr>
          <p:cNvCxnSpPr/>
          <p:nvPr/>
        </p:nvCxnSpPr>
        <p:spPr>
          <a:xfrm flipH="1" flipV="1">
            <a:off x="5220072" y="1556792"/>
            <a:ext cx="288032" cy="78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2710E68-CC57-44AB-B27E-7F43DF78A90F}"/>
              </a:ext>
            </a:extLst>
          </p:cNvPr>
          <p:cNvCxnSpPr/>
          <p:nvPr/>
        </p:nvCxnSpPr>
        <p:spPr>
          <a:xfrm flipV="1">
            <a:off x="4139952" y="970565"/>
            <a:ext cx="72008" cy="123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ECB92E7-20D4-4497-8809-533209129380}"/>
              </a:ext>
            </a:extLst>
          </p:cNvPr>
          <p:cNvCxnSpPr/>
          <p:nvPr/>
        </p:nvCxnSpPr>
        <p:spPr>
          <a:xfrm flipH="1" flipV="1">
            <a:off x="4716016" y="1052618"/>
            <a:ext cx="180021" cy="125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3A136AB-8762-4C27-9A84-8CB6545238E9}"/>
              </a:ext>
            </a:extLst>
          </p:cNvPr>
          <p:cNvCxnSpPr/>
          <p:nvPr/>
        </p:nvCxnSpPr>
        <p:spPr>
          <a:xfrm flipH="1">
            <a:off x="3563888" y="2780928"/>
            <a:ext cx="7200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037CC03-E8D2-4146-843D-F5F9EC5013D2}"/>
              </a:ext>
            </a:extLst>
          </p:cNvPr>
          <p:cNvCxnSpPr>
            <a:stCxn id="38" idx="2"/>
          </p:cNvCxnSpPr>
          <p:nvPr/>
        </p:nvCxnSpPr>
        <p:spPr>
          <a:xfrm flipH="1">
            <a:off x="3851920" y="2865518"/>
            <a:ext cx="18003" cy="85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CCEFD85-71FE-43EF-AF5E-40A50977F9CD}"/>
              </a:ext>
            </a:extLst>
          </p:cNvPr>
          <p:cNvCxnSpPr/>
          <p:nvPr/>
        </p:nvCxnSpPr>
        <p:spPr>
          <a:xfrm>
            <a:off x="5076056" y="27809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48350A4-9903-4B1B-AE8D-92D3B99FBD2C}"/>
              </a:ext>
            </a:extLst>
          </p:cNvPr>
          <p:cNvCxnSpPr/>
          <p:nvPr/>
        </p:nvCxnSpPr>
        <p:spPr>
          <a:xfrm>
            <a:off x="5220072" y="2780928"/>
            <a:ext cx="7200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FF4D57-EE00-4A91-9978-B18A10AB6E26}"/>
              </a:ext>
            </a:extLst>
          </p:cNvPr>
          <p:cNvSpPr/>
          <p:nvPr/>
        </p:nvSpPr>
        <p:spPr>
          <a:xfrm>
            <a:off x="3554073" y="5144725"/>
            <a:ext cx="1800200" cy="35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517C38-F1BD-45BA-98AA-165D1B23947E}"/>
              </a:ext>
            </a:extLst>
          </p:cNvPr>
          <p:cNvSpPr/>
          <p:nvPr/>
        </p:nvSpPr>
        <p:spPr>
          <a:xfrm>
            <a:off x="2189352" y="4437111"/>
            <a:ext cx="1800200" cy="35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생활관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AE14AD4-C376-4F65-AEA2-DDB888294834}"/>
              </a:ext>
            </a:extLst>
          </p:cNvPr>
          <p:cNvSpPr/>
          <p:nvPr/>
        </p:nvSpPr>
        <p:spPr>
          <a:xfrm>
            <a:off x="7516740" y="1728382"/>
            <a:ext cx="360040" cy="29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599DD46-7D45-461B-BC9C-3F2292A6F439}"/>
              </a:ext>
            </a:extLst>
          </p:cNvPr>
          <p:cNvCxnSpPr/>
          <p:nvPr/>
        </p:nvCxnSpPr>
        <p:spPr>
          <a:xfrm flipH="1">
            <a:off x="7677128" y="2051976"/>
            <a:ext cx="25148" cy="48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8DCF24E-8A4F-46C7-8C6E-B44F69FD71FD}"/>
              </a:ext>
            </a:extLst>
          </p:cNvPr>
          <p:cNvCxnSpPr/>
          <p:nvPr/>
        </p:nvCxnSpPr>
        <p:spPr>
          <a:xfrm flipV="1">
            <a:off x="7713132" y="2051976"/>
            <a:ext cx="180020" cy="17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A204737-EAEB-415D-8F11-E967EB56009A}"/>
              </a:ext>
            </a:extLst>
          </p:cNvPr>
          <p:cNvCxnSpPr/>
          <p:nvPr/>
        </p:nvCxnSpPr>
        <p:spPr>
          <a:xfrm>
            <a:off x="7414244" y="2044281"/>
            <a:ext cx="262884" cy="14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F5A5BA1-810B-4E5B-B988-92501B8C0D3D}"/>
              </a:ext>
            </a:extLst>
          </p:cNvPr>
          <p:cNvCxnSpPr/>
          <p:nvPr/>
        </p:nvCxnSpPr>
        <p:spPr>
          <a:xfrm flipV="1">
            <a:off x="7414244" y="2541941"/>
            <a:ext cx="216024" cy="22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045A01B-F237-4D41-B13D-92F111B38A27}"/>
              </a:ext>
            </a:extLst>
          </p:cNvPr>
          <p:cNvCxnSpPr/>
          <p:nvPr/>
        </p:nvCxnSpPr>
        <p:spPr>
          <a:xfrm>
            <a:off x="7639161" y="2541941"/>
            <a:ext cx="278922" cy="316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화살표: 갈매기형 수장 74">
            <a:extLst>
              <a:ext uri="{FF2B5EF4-FFF2-40B4-BE49-F238E27FC236}">
                <a16:creationId xmlns:a16="http://schemas.microsoft.com/office/drawing/2014/main" id="{AFE3EDCA-FB40-4660-857D-260ADA0AA515}"/>
              </a:ext>
            </a:extLst>
          </p:cNvPr>
          <p:cNvSpPr/>
          <p:nvPr/>
        </p:nvSpPr>
        <p:spPr>
          <a:xfrm rot="5400000">
            <a:off x="7556118" y="1275090"/>
            <a:ext cx="299447" cy="55530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80C40C6-BA56-497B-974F-9A6FFD698E7B}"/>
              </a:ext>
            </a:extLst>
          </p:cNvPr>
          <p:cNvSpPr/>
          <p:nvPr/>
        </p:nvSpPr>
        <p:spPr>
          <a:xfrm>
            <a:off x="384207" y="3612996"/>
            <a:ext cx="1800200" cy="35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생활관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갈매기형 수장 77">
            <a:extLst>
              <a:ext uri="{FF2B5EF4-FFF2-40B4-BE49-F238E27FC236}">
                <a16:creationId xmlns:a16="http://schemas.microsoft.com/office/drawing/2014/main" id="{A9A665F4-74C4-446A-8813-A872596CF07A}"/>
              </a:ext>
            </a:extLst>
          </p:cNvPr>
          <p:cNvSpPr/>
          <p:nvPr/>
        </p:nvSpPr>
        <p:spPr>
          <a:xfrm rot="5400000">
            <a:off x="7547036" y="1139111"/>
            <a:ext cx="299447" cy="55530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화살표: 갈매기형 수장 78">
            <a:extLst>
              <a:ext uri="{FF2B5EF4-FFF2-40B4-BE49-F238E27FC236}">
                <a16:creationId xmlns:a16="http://schemas.microsoft.com/office/drawing/2014/main" id="{01265EC3-04FB-49AA-A9C6-3BF842F94814}"/>
              </a:ext>
            </a:extLst>
          </p:cNvPr>
          <p:cNvSpPr/>
          <p:nvPr/>
        </p:nvSpPr>
        <p:spPr>
          <a:xfrm rot="5400000">
            <a:off x="7596395" y="1387096"/>
            <a:ext cx="215905" cy="55530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사각형: 둥근 한쪽 모서리 79">
            <a:extLst>
              <a:ext uri="{FF2B5EF4-FFF2-40B4-BE49-F238E27FC236}">
                <a16:creationId xmlns:a16="http://schemas.microsoft.com/office/drawing/2014/main" id="{CA68B753-6E72-4B54-807B-AC2B9741C9AB}"/>
              </a:ext>
            </a:extLst>
          </p:cNvPr>
          <p:cNvSpPr/>
          <p:nvPr/>
        </p:nvSpPr>
        <p:spPr>
          <a:xfrm rot="5400000">
            <a:off x="3335730" y="3763607"/>
            <a:ext cx="900100" cy="57399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침대</a:t>
            </a:r>
          </a:p>
        </p:txBody>
      </p:sp>
      <p:sp>
        <p:nvSpPr>
          <p:cNvPr id="81" name="사각형: 둥근 한쪽 모서리 80">
            <a:extLst>
              <a:ext uri="{FF2B5EF4-FFF2-40B4-BE49-F238E27FC236}">
                <a16:creationId xmlns:a16="http://schemas.microsoft.com/office/drawing/2014/main" id="{2E6300AC-7448-4F6A-85E4-8E42E085DEDD}"/>
              </a:ext>
            </a:extLst>
          </p:cNvPr>
          <p:cNvSpPr/>
          <p:nvPr/>
        </p:nvSpPr>
        <p:spPr>
          <a:xfrm rot="5400000">
            <a:off x="4803835" y="3768662"/>
            <a:ext cx="900102" cy="513653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침대</a:t>
            </a:r>
          </a:p>
        </p:txBody>
      </p:sp>
      <p:sp>
        <p:nvSpPr>
          <p:cNvPr id="82" name="사각형: 둥근 한쪽 모서리 81">
            <a:extLst>
              <a:ext uri="{FF2B5EF4-FFF2-40B4-BE49-F238E27FC236}">
                <a16:creationId xmlns:a16="http://schemas.microsoft.com/office/drawing/2014/main" id="{9D5AB484-AE93-4C55-9133-CA1E52A9B34F}"/>
              </a:ext>
            </a:extLst>
          </p:cNvPr>
          <p:cNvSpPr/>
          <p:nvPr/>
        </p:nvSpPr>
        <p:spPr>
          <a:xfrm>
            <a:off x="683569" y="836712"/>
            <a:ext cx="864095" cy="3600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침대</a:t>
            </a:r>
          </a:p>
        </p:txBody>
      </p:sp>
      <p:sp>
        <p:nvSpPr>
          <p:cNvPr id="83" name="사각형: 둥근 한쪽 모서리 82">
            <a:extLst>
              <a:ext uri="{FF2B5EF4-FFF2-40B4-BE49-F238E27FC236}">
                <a16:creationId xmlns:a16="http://schemas.microsoft.com/office/drawing/2014/main" id="{BC552528-0D03-4A09-8A26-0EC23A086C3F}"/>
              </a:ext>
            </a:extLst>
          </p:cNvPr>
          <p:cNvSpPr/>
          <p:nvPr/>
        </p:nvSpPr>
        <p:spPr>
          <a:xfrm>
            <a:off x="692270" y="1408309"/>
            <a:ext cx="908992" cy="50417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침대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4EE043A-F0FD-4EDC-BB96-8F02E4B65529}"/>
              </a:ext>
            </a:extLst>
          </p:cNvPr>
          <p:cNvCxnSpPr>
            <a:cxnSpLocks/>
          </p:cNvCxnSpPr>
          <p:nvPr/>
        </p:nvCxnSpPr>
        <p:spPr>
          <a:xfrm flipH="1">
            <a:off x="1967814" y="2296958"/>
            <a:ext cx="1524066" cy="7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77DDFE5-B2EE-4C52-A4D4-AACE204EEA63}"/>
              </a:ext>
            </a:extLst>
          </p:cNvPr>
          <p:cNvCxnSpPr>
            <a:cxnSpLocks/>
          </p:cNvCxnSpPr>
          <p:nvPr/>
        </p:nvCxnSpPr>
        <p:spPr>
          <a:xfrm flipH="1">
            <a:off x="2005304" y="2742872"/>
            <a:ext cx="1515860" cy="18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7643AED2-84B0-4883-BE7E-BC9B0D5FE37E}"/>
              </a:ext>
            </a:extLst>
          </p:cNvPr>
          <p:cNvSpPr/>
          <p:nvPr/>
        </p:nvSpPr>
        <p:spPr>
          <a:xfrm>
            <a:off x="683156" y="2118344"/>
            <a:ext cx="1237798" cy="59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온습도센서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129167-6235-412D-9D3A-09A4E8FD4F46}"/>
              </a:ext>
            </a:extLst>
          </p:cNvPr>
          <p:cNvSpPr/>
          <p:nvPr/>
        </p:nvSpPr>
        <p:spPr>
          <a:xfrm>
            <a:off x="836586" y="2765335"/>
            <a:ext cx="1073356" cy="41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소리센서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919DC1F-DB6E-4415-85C7-DE7676ACE888}"/>
              </a:ext>
            </a:extLst>
          </p:cNvPr>
          <p:cNvCxnSpPr>
            <a:cxnSpLocks/>
          </p:cNvCxnSpPr>
          <p:nvPr/>
        </p:nvCxnSpPr>
        <p:spPr>
          <a:xfrm flipH="1">
            <a:off x="1896504" y="970566"/>
            <a:ext cx="1955416" cy="6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A1656B7-56A7-49E5-B2B3-9142C8113EAF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2276196" y="1659124"/>
            <a:ext cx="1244968" cy="62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CAF7CB7-D6B1-4B40-A956-AF49D63BD2E8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2191938" y="1086582"/>
            <a:ext cx="1379540" cy="112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7552287-48D0-4CB7-ACEF-C87DC0EF4575}"/>
              </a:ext>
            </a:extLst>
          </p:cNvPr>
          <p:cNvCxnSpPr/>
          <p:nvPr/>
        </p:nvCxnSpPr>
        <p:spPr>
          <a:xfrm flipH="1" flipV="1">
            <a:off x="1863298" y="1617556"/>
            <a:ext cx="2060630" cy="2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F0C2B4-C5C7-41A1-9215-BA0558C864C6}"/>
              </a:ext>
            </a:extLst>
          </p:cNvPr>
          <p:cNvCxnSpPr/>
          <p:nvPr/>
        </p:nvCxnSpPr>
        <p:spPr>
          <a:xfrm flipV="1">
            <a:off x="5220072" y="332656"/>
            <a:ext cx="1368152" cy="1874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49163F9-0742-4AD9-96E3-02A1DAD04CF4}"/>
              </a:ext>
            </a:extLst>
          </p:cNvPr>
          <p:cNvCxnSpPr>
            <a:endCxn id="25" idx="1"/>
          </p:cNvCxnSpPr>
          <p:nvPr/>
        </p:nvCxnSpPr>
        <p:spPr>
          <a:xfrm flipV="1">
            <a:off x="5589708" y="512676"/>
            <a:ext cx="998516" cy="168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46921CA-FBC5-496F-ADF3-5F0CA82CB1CA}"/>
              </a:ext>
            </a:extLst>
          </p:cNvPr>
          <p:cNvCxnSpPr/>
          <p:nvPr/>
        </p:nvCxnSpPr>
        <p:spPr>
          <a:xfrm flipV="1">
            <a:off x="5868144" y="332656"/>
            <a:ext cx="72008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11C68A9B-43C9-4C05-A3EA-3A3A34FDCE11}"/>
              </a:ext>
            </a:extLst>
          </p:cNvPr>
          <p:cNvSpPr/>
          <p:nvPr/>
        </p:nvSpPr>
        <p:spPr>
          <a:xfrm>
            <a:off x="3116075" y="3077080"/>
            <a:ext cx="1357510" cy="51751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초음파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00B405-1134-4400-90CA-7BDB960ABAA4}"/>
              </a:ext>
            </a:extLst>
          </p:cNvPr>
          <p:cNvSpPr/>
          <p:nvPr/>
        </p:nvSpPr>
        <p:spPr>
          <a:xfrm>
            <a:off x="4575131" y="3129979"/>
            <a:ext cx="1357510" cy="517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초음파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2C82069-7A18-4AAF-8681-3F10C77C640E}"/>
              </a:ext>
            </a:extLst>
          </p:cNvPr>
          <p:cNvSpPr/>
          <p:nvPr/>
        </p:nvSpPr>
        <p:spPr>
          <a:xfrm>
            <a:off x="2300557" y="580546"/>
            <a:ext cx="1800200" cy="35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장비실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B80B160-3F6D-40FD-ABFB-1AAFF1F7592A}"/>
              </a:ext>
            </a:extLst>
          </p:cNvPr>
          <p:cNvSpPr/>
          <p:nvPr/>
        </p:nvSpPr>
        <p:spPr>
          <a:xfrm>
            <a:off x="6804248" y="887908"/>
            <a:ext cx="285424" cy="264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201445D-DF7F-42C7-B40C-41970B9EE79A}"/>
              </a:ext>
            </a:extLst>
          </p:cNvPr>
          <p:cNvSpPr/>
          <p:nvPr/>
        </p:nvSpPr>
        <p:spPr>
          <a:xfrm>
            <a:off x="6804248" y="1196752"/>
            <a:ext cx="299361" cy="32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85FAE3E-C024-4C8C-BEAA-3D696FB84CB7}"/>
              </a:ext>
            </a:extLst>
          </p:cNvPr>
          <p:cNvCxnSpPr>
            <a:cxnSpLocks/>
          </p:cNvCxnSpPr>
          <p:nvPr/>
        </p:nvCxnSpPr>
        <p:spPr>
          <a:xfrm>
            <a:off x="6408205" y="1564759"/>
            <a:ext cx="316445" cy="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B2D5A00-47A4-4569-858A-941B10F71684}"/>
              </a:ext>
            </a:extLst>
          </p:cNvPr>
          <p:cNvCxnSpPr/>
          <p:nvPr/>
        </p:nvCxnSpPr>
        <p:spPr>
          <a:xfrm flipV="1">
            <a:off x="6408205" y="1662381"/>
            <a:ext cx="316445" cy="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3A781A00-53B7-44FE-A322-61835D770072}"/>
              </a:ext>
            </a:extLst>
          </p:cNvPr>
          <p:cNvSpPr/>
          <p:nvPr/>
        </p:nvSpPr>
        <p:spPr>
          <a:xfrm>
            <a:off x="6750243" y="1580211"/>
            <a:ext cx="339429" cy="32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1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7A6C1-18A7-4397-8831-AEFFFE6B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F10C3-C2C4-40A2-8F57-67548361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앞에 조도센서를 설치해서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불이들어올</a:t>
            </a:r>
            <a:r>
              <a:rPr lang="ko-KR" altLang="en-US" dirty="0"/>
              <a:t> 때마다 그 데이터를 저장해서 소리</a:t>
            </a:r>
            <a:r>
              <a:rPr lang="en-US" altLang="ko-KR" dirty="0"/>
              <a:t>,</a:t>
            </a:r>
            <a:r>
              <a:rPr lang="ko-KR" altLang="en-US" dirty="0"/>
              <a:t>온도</a:t>
            </a:r>
            <a:r>
              <a:rPr lang="en-US" altLang="ko-KR" dirty="0"/>
              <a:t>,</a:t>
            </a:r>
            <a:r>
              <a:rPr lang="ko-KR" altLang="en-US" dirty="0"/>
              <a:t>습도에 대한 </a:t>
            </a:r>
            <a:r>
              <a:rPr lang="ko-KR" altLang="en-US"/>
              <a:t>것을 컴퓨터로 한눈에 </a:t>
            </a:r>
            <a:r>
              <a:rPr lang="ko-KR" altLang="en-US" dirty="0"/>
              <a:t>볼 수 있도록 하는 것을 구현하고 싶었는데 그 부분을 </a:t>
            </a:r>
            <a:r>
              <a:rPr lang="ko-KR" altLang="en-US" dirty="0" err="1"/>
              <a:t>못한게</a:t>
            </a:r>
            <a:r>
              <a:rPr lang="ko-KR" altLang="en-US" dirty="0"/>
              <a:t> 너무 아쉽다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57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14356"/>
            <a:ext cx="3643338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0" cap="none" spc="0" dirty="0">
                <a:ln w="381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기대 효과</a:t>
            </a:r>
            <a:endParaRPr lang="en-US" altLang="ko-KR" sz="4400" b="0" cap="none" spc="0" dirty="0"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471462" y="1978677"/>
            <a:ext cx="92199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     1. </a:t>
            </a:r>
            <a:r>
              <a:rPr lang="ko-KR" altLang="en-US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취침시간 중 누워있는</a:t>
            </a:r>
            <a:endParaRPr lang="en-US" altLang="ko-KR" sz="3600" dirty="0">
              <a:solidFill>
                <a:schemeClr val="bg1"/>
              </a:solidFill>
              <a:latin typeface="Segoe UI Symbol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 인원파악 가능 및 사고 방지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(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자살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,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탈영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)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ymbol" pitchFamily="34" charset="0"/>
              <a:ea typeface="+mj-ea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42942" y="3143248"/>
            <a:ext cx="7858148" cy="307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ko-KR" altLang="en-US" sz="2000" dirty="0">
              <a:solidFill>
                <a:schemeClr val="bg1"/>
              </a:solidFill>
              <a:latin typeface="Segoe UI Symbol" pitchFamily="34" charset="0"/>
            </a:endParaRPr>
          </a:p>
          <a:p>
            <a:pPr>
              <a:spcBef>
                <a:spcPct val="0"/>
              </a:spcBef>
            </a:pPr>
            <a:endParaRPr lang="ko-KR" altLang="en-US" sz="2000" dirty="0">
              <a:solidFill>
                <a:schemeClr val="bg1"/>
              </a:solidFill>
              <a:latin typeface="Segoe UI Symbol" pitchFamily="34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-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ymbol" pitchFamily="34" charset="0"/>
              <a:ea typeface="+mj-ea"/>
              <a:cs typeface="+mj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C645BE-019E-486C-B4A7-905575975A6B}"/>
              </a:ext>
            </a:extLst>
          </p:cNvPr>
          <p:cNvSpPr txBox="1">
            <a:spLocks/>
          </p:cNvSpPr>
          <p:nvPr/>
        </p:nvSpPr>
        <p:spPr>
          <a:xfrm>
            <a:off x="-471462" y="5299292"/>
            <a:ext cx="92199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     4. </a:t>
            </a:r>
            <a:r>
              <a:rPr lang="ko-KR" altLang="en-US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환절기 병사 건강관리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ymbol" pitchFamily="34" charset="0"/>
              <a:ea typeface="+mj-ea"/>
              <a:cs typeface="+mj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368070C-4482-4B9D-832D-4788D23AEC4F}"/>
              </a:ext>
            </a:extLst>
          </p:cNvPr>
          <p:cNvSpPr txBox="1">
            <a:spLocks/>
          </p:cNvSpPr>
          <p:nvPr/>
        </p:nvSpPr>
        <p:spPr>
          <a:xfrm>
            <a:off x="-183430" y="4383510"/>
            <a:ext cx="92199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    3. </a:t>
            </a:r>
            <a:r>
              <a:rPr lang="ko-KR" altLang="en-US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소음감지로 병사 </a:t>
            </a:r>
            <a:r>
              <a:rPr lang="ko-KR" altLang="en-US" sz="3600" dirty="0" err="1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수면권</a:t>
            </a:r>
            <a:r>
              <a:rPr lang="ko-KR" altLang="en-US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 보장 및 </a:t>
            </a:r>
            <a:endParaRPr lang="en-US" altLang="ko-KR" sz="3600" dirty="0">
              <a:solidFill>
                <a:schemeClr val="bg1"/>
              </a:solidFill>
              <a:latin typeface="Segoe UI Symbol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돌발상황 대처 용이</a:t>
            </a:r>
            <a:endParaRPr lang="en-US" altLang="ko-KR" sz="3600" dirty="0">
              <a:solidFill>
                <a:schemeClr val="bg1"/>
              </a:solidFill>
              <a:latin typeface="Segoe UI Symbol" pitchFamily="34" charset="0"/>
              <a:ea typeface="+mj-ea"/>
              <a:cs typeface="+mj-cs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CC0E555-D5C9-40D0-B4B1-30AC08AD601A}"/>
              </a:ext>
            </a:extLst>
          </p:cNvPr>
          <p:cNvSpPr/>
          <p:nvPr/>
        </p:nvSpPr>
        <p:spPr>
          <a:xfrm>
            <a:off x="3850469" y="749120"/>
            <a:ext cx="576064" cy="636749"/>
          </a:xfrm>
          <a:prstGeom prst="rightArrow">
            <a:avLst>
              <a:gd name="adj1" fmla="val 50000"/>
              <a:gd name="adj2" fmla="val 53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A8179F5-545F-4335-B011-5A1A146002FA}"/>
              </a:ext>
            </a:extLst>
          </p:cNvPr>
          <p:cNvSpPr txBox="1">
            <a:spLocks/>
          </p:cNvSpPr>
          <p:nvPr/>
        </p:nvSpPr>
        <p:spPr>
          <a:xfrm>
            <a:off x="2555776" y="527576"/>
            <a:ext cx="67642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     </a:t>
            </a:r>
            <a:r>
              <a:rPr lang="ko-KR" altLang="en-US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병사관리 용이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ymbol" pitchFamily="34" charset="0"/>
              <a:ea typeface="+mj-ea"/>
              <a:cs typeface="+mj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53C6DBB-A2CC-44AC-BA17-AB5E876D42F0}"/>
              </a:ext>
            </a:extLst>
          </p:cNvPr>
          <p:cNvSpPr txBox="1">
            <a:spLocks/>
          </p:cNvSpPr>
          <p:nvPr/>
        </p:nvSpPr>
        <p:spPr>
          <a:xfrm>
            <a:off x="-91935" y="3269890"/>
            <a:ext cx="9219926" cy="767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    </a:t>
            </a:r>
            <a:r>
              <a:rPr lang="en-US" altLang="ko-KR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2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. </a:t>
            </a:r>
            <a:r>
              <a:rPr lang="ko-KR" altLang="en-US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침대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ymbol" pitchFamily="34" charset="0"/>
                <a:ea typeface="+mj-ea"/>
                <a:cs typeface="+mj-cs"/>
              </a:rPr>
              <a:t>에 </a:t>
            </a:r>
            <a:r>
              <a:rPr lang="ko-KR" altLang="en-US" sz="3600" dirty="0">
                <a:solidFill>
                  <a:schemeClr val="bg1"/>
                </a:solidFill>
                <a:latin typeface="Segoe UI Symbol" pitchFamily="34" charset="0"/>
                <a:ea typeface="+mj-ea"/>
                <a:cs typeface="+mj-cs"/>
              </a:rPr>
              <a:t>앉아서 받는 점호 문화</a:t>
            </a:r>
            <a:endParaRPr lang="en-US" altLang="ko-KR" sz="3600" dirty="0">
              <a:solidFill>
                <a:schemeClr val="bg1"/>
              </a:solidFill>
              <a:latin typeface="Segoe UI Symbo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8662" y="2928934"/>
            <a:ext cx="721523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en-US" sz="16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852" y="2928934"/>
            <a:ext cx="650085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381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Thank</a:t>
            </a:r>
            <a:r>
              <a:rPr lang="en-US" altLang="ko-KR" sz="2800" dirty="0">
                <a:ln w="381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 </a:t>
            </a:r>
            <a:r>
              <a:rPr lang="en-US" altLang="ko-KR" sz="5400" dirty="0">
                <a:ln w="38100" cmpd="sng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riam Fixed" pitchFamily="49" charset="-79"/>
                <a:ea typeface="Segoe UI Symbol" pitchFamily="34" charset="0"/>
                <a:cs typeface="Miriam Fixed" pitchFamily="49" charset="-79"/>
              </a:rPr>
              <a:t>you</a:t>
            </a:r>
            <a:endParaRPr lang="en-US" altLang="ko-KR" sz="5400" b="0" cap="none" spc="0" dirty="0">
              <a:ln w="38100" cmpd="sng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riam Fixed" pitchFamily="49" charset="-79"/>
              <a:ea typeface="Segoe UI Symbol" pitchFamily="34" charset="0"/>
              <a:cs typeface="Miriam Fixed" pitchFamily="49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319</Words>
  <Application>Microsoft Office PowerPoint</Application>
  <PresentationFormat>화면 슬라이드 쇼(4:3)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Miriam Fixed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아쉬운 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</dc:creator>
  <cp:lastModifiedBy>Administrator</cp:lastModifiedBy>
  <cp:revision>49</cp:revision>
  <dcterms:created xsi:type="dcterms:W3CDTF">2014-02-01T17:00:23Z</dcterms:created>
  <dcterms:modified xsi:type="dcterms:W3CDTF">2017-10-20T01:00:31Z</dcterms:modified>
</cp:coreProperties>
</file>