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png" ContentType="image/png"/>
  <Default Extension="gif" ContentType="image/gif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03" r:id="rId5"/>
  </p:sldMasterIdLst>
  <p:notesMasterIdLst>
    <p:notesMasterId r:id="rId7"/>
  </p:notesMasterIdLst>
  <p:sldIdLst>
    <p:sldId id="256" r:id="rId9"/>
    <p:sldId id="257" r:id="rId10"/>
    <p:sldId id="258" r:id="rId11"/>
    <p:sldId id="259" r:id="rId12"/>
    <p:sldId id="263" r:id="rId13"/>
    <p:sldId id="274" r:id="rId14"/>
    <p:sldId id="275" r:id="rId15"/>
    <p:sldId id="276" r:id="rId16"/>
    <p:sldId id="264" r:id="rId17"/>
    <p:sldId id="278" r:id="rId18"/>
    <p:sldId id="265" r:id="rId19"/>
    <p:sldId id="266" r:id="rId20"/>
    <p:sldId id="280" r:id="rId21"/>
    <p:sldId id="261" r:id="rId22"/>
  </p:sldIdLst>
  <p:sldSz cx="9144000" cy="51435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8">
          <p15:clr>
            <a:srgbClr val="A4A3A4"/>
          </p15:clr>
        </p15:guide>
        <p15:guide id="4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15247"/>
    <a:srgbClr val="A1968B"/>
    <a:srgbClr val="BDAB9D"/>
    <a:srgbClr val="C5B7AB"/>
    <a:srgbClr val="009ED6"/>
    <a:srgbClr val="0094C8"/>
    <a:srgbClr val="00ADEA"/>
    <a:srgbClr val="0DC0FF"/>
    <a:srgbClr val="00B0EE"/>
    <a:srgbClr val="CBCBC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vertBarState="maximized">
    <p:restoredLeft sz="34559" autoAdjust="0"/>
    <p:restoredTop sz="94637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102" y="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-3792" y="-84"/>
      </p:cViewPr>
      <p:guideLst/>
    </p:cSldViewPr>
  </p:notesViewPr>
  <p:gridSpacing cx="36004" cy="36004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notesMaster" Target="notesMasters/notesMaster1.xml"></Relationship><Relationship Id="rId9" Type="http://schemas.openxmlformats.org/officeDocument/2006/relationships/slide" Target="slides/slide1.xml"></Relationship><Relationship Id="rId10" Type="http://schemas.openxmlformats.org/officeDocument/2006/relationships/slide" Target="slides/slide2.xml"></Relationship><Relationship Id="rId11" Type="http://schemas.openxmlformats.org/officeDocument/2006/relationships/slide" Target="slides/slide3.xml"></Relationship><Relationship Id="rId12" Type="http://schemas.openxmlformats.org/officeDocument/2006/relationships/slide" Target="slides/slide4.xml"></Relationship><Relationship Id="rId13" Type="http://schemas.openxmlformats.org/officeDocument/2006/relationships/slide" Target="slides/slide5.xml"></Relationship><Relationship Id="rId14" Type="http://schemas.openxmlformats.org/officeDocument/2006/relationships/slide" Target="slides/slide6.xml"></Relationship><Relationship Id="rId15" Type="http://schemas.openxmlformats.org/officeDocument/2006/relationships/slide" Target="slides/slide7.xml"></Relationship><Relationship Id="rId16" Type="http://schemas.openxmlformats.org/officeDocument/2006/relationships/slide" Target="slides/slide8.xml"></Relationship><Relationship Id="rId17" Type="http://schemas.openxmlformats.org/officeDocument/2006/relationships/slide" Target="slides/slide9.xml"></Relationship><Relationship Id="rId18" Type="http://schemas.openxmlformats.org/officeDocument/2006/relationships/slide" Target="slides/slide10.xml"></Relationship><Relationship Id="rId19" Type="http://schemas.openxmlformats.org/officeDocument/2006/relationships/slide" Target="slides/slide11.xml"></Relationship><Relationship Id="rId20" Type="http://schemas.openxmlformats.org/officeDocument/2006/relationships/slide" Target="slides/slide12.xml"></Relationship><Relationship Id="rId21" Type="http://schemas.openxmlformats.org/officeDocument/2006/relationships/slide" Target="slides/slide13.xml"></Relationship><Relationship Id="rId22" Type="http://schemas.openxmlformats.org/officeDocument/2006/relationships/slide" Target="slides/slide14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 txBox="1">
            <a:spLocks noGrp="1" noChangeArrowheads="1"/>
          </p:cNvSpPr>
          <p:nvPr>
            <p:ph type="ctrTitle"/>
          </p:nvPr>
        </p:nvSpPr>
        <p:spPr>
          <a:xfrm>
            <a:off x="638810" y="1442085"/>
            <a:ext cx="778383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3" name="부제목 2"/>
          <p:cNvSpPr txBox="1">
            <a:spLocks noGrp="1" noChangeArrowheads="1"/>
          </p:cNvSpPr>
          <p:nvPr>
            <p:ph type="subTitle"/>
          </p:nvPr>
        </p:nvSpPr>
        <p:spPr>
          <a:xfrm>
            <a:off x="641350" y="2228850"/>
            <a:ext cx="5056505" cy="2870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 lnSpcReduction="20000"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rgbClr val="0070C0"/>
                </a:solidFill>
                <a:latin typeface="Arial" charset="0"/>
                <a:ea typeface="Arial" charset="0"/>
              </a:rPr>
              <a:t>마스터 부제목 스타일 편집</a:t>
            </a:r>
          </a:p>
        </p:txBody>
      </p:sp>
      <p:cxnSp>
        <p:nvCxnSpPr>
          <p:cNvPr id="15" name="직선 연결선 18"/>
          <p:cNvCxnSpPr>
            <a:cxnSpLocks noChangeShapeType="1"/>
          </p:cNvCxnSpPr>
          <p:nvPr userDrawn="1"/>
        </p:nvCxnSpPr>
        <p:spPr bwMode="auto">
          <a:xfrm flipH="1">
            <a:off x="639764" y="1111197"/>
            <a:ext cx="139382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36"/>
          <p:cNvCxnSpPr>
            <a:cxnSpLocks noChangeShapeType="1"/>
          </p:cNvCxnSpPr>
          <p:nvPr userDrawn="1"/>
        </p:nvCxnSpPr>
        <p:spPr bwMode="auto">
          <a:xfrm>
            <a:off x="639763" y="2811953"/>
            <a:ext cx="6032884" cy="0"/>
          </a:xfrm>
          <a:prstGeom prst="line">
            <a:avLst/>
          </a:prstGeom>
          <a:noFill/>
          <a:ln w="19050" algn="ctr">
            <a:solidFill>
              <a:srgbClr val="05BE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날짜 개체 틀 1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바닥글 개체 틀 1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>
              <a:defRPr/>
            </a:lvl1pPr>
          </a:lstStyle>
          <a:p>
            <a:pPr algn="ctr" eaLnBrk="0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9" name="슬라이드 번호 개체 틀 1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5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/>
          </p:cNvSpPr>
          <p:nvPr userDrawn="1"/>
        </p:nvSpPr>
        <p:spPr>
          <a:xfrm>
            <a:off x="1006676" y="125188"/>
            <a:ext cx="1666824" cy="39375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endParaRPr lang="ko-KR" altLang="en-US" sz="1400" b="1" dirty="0">
              <a:solidFill>
                <a:srgbClr val="27354D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19371" y="162447"/>
            <a:ext cx="5340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19371" y="511383"/>
            <a:ext cx="534066" cy="0"/>
          </a:xfrm>
          <a:prstGeom prst="line">
            <a:avLst/>
          </a:prstGeom>
          <a:ln w="19050">
            <a:solidFill>
              <a:srgbClr val="4C3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3"/>
          <p:cNvSpPr>
            <a:spLocks noGrp="1"/>
          </p:cNvSpPr>
          <p:nvPr>
            <p:ph type="title" idx="4294967295"/>
          </p:nvPr>
        </p:nvSpPr>
        <p:spPr>
          <a:xfrm>
            <a:off x="930275" y="69850"/>
            <a:ext cx="7632700" cy="5200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dirty="0" smtClean="0">
                <a:solidFill>
                  <a:srgbClr val="4C3C2E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8" name="날짜 개체 틀 18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바닥글 개체 틀 19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" name="슬라이드 번호 개체 틀 2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5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8" r:id="rId2"/>
    <p:sldLayoutId id="214748374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3830019996827.gif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39911779961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3991286491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image" Target="../media/fImage33998641.png"></Relationship><Relationship Id="rId4" Type="http://schemas.openxmlformats.org/officeDocument/2006/relationships/image" Target="../media/fImage4764318467.jpeg"></Relationship><Relationship Id="rId5" Type="http://schemas.openxmlformats.org/officeDocument/2006/relationships/image" Target="../media/fImage13286826334.jpeg"></Relationship><Relationship Id="rId6" Type="http://schemas.openxmlformats.org/officeDocument/2006/relationships/image" Target="../media/fImage30578036500.jpeg"></Relationship><Relationship Id="rId7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3999859169.png"></Relationship><Relationship Id="rId3" Type="http://schemas.openxmlformats.org/officeDocument/2006/relationships/image" Target="../media/fImage342410205724.png"></Relationship><Relationship Id="rId4" Type="http://schemas.openxmlformats.org/officeDocument/2006/relationships/image" Target="../media/fImage339901478.png"></Relationship><Relationship Id="rId5" Type="http://schemas.openxmlformats.org/officeDocument/2006/relationships/image" Target="../media/fImage339909358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39910566962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3999274464.png"></Relationship><Relationship Id="rId3" Type="http://schemas.openxmlformats.org/officeDocument/2006/relationships/image" Target="../media/fImage106969555705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5271519798145.gif"></Relationship><Relationship Id="rId3" Type="http://schemas.openxmlformats.org/officeDocument/2006/relationships/image" Target="../media/fImage22627319803281.gif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 bwMode="auto">
          <a:xfrm rot="0" flipV="1">
            <a:off x="480060" y="4700270"/>
            <a:ext cx="2606675" cy="4445"/>
          </a:xfrm>
          <a:prstGeom prst="line"/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 bwMode="auto">
          <a:xfrm rot="0" flipV="1">
            <a:off x="480060" y="3665220"/>
            <a:ext cx="2587625" cy="13970"/>
          </a:xfrm>
          <a:prstGeom prst="line"/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0"/>
          <p:cNvSpPr txBox="1">
            <a:spLocks noGrp="1" noChangeArrowheads="1"/>
          </p:cNvSpPr>
          <p:nvPr/>
        </p:nvSpPr>
        <p:spPr bwMode="auto">
          <a:xfrm>
            <a:off x="505460" y="3690620"/>
            <a:ext cx="1024255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>
                <a:solidFill>
                  <a:srgbClr val="413327"/>
                </a:solidFill>
                <a:latin typeface="Arial" charset="0"/>
                <a:ea typeface="Arial" charset="0"/>
              </a:rPr>
              <a:t>특급전사로 가는길</a:t>
            </a:r>
            <a:endParaRPr lang="ko-KR" altLang="en-US" sz="800" cap="none" dirty="0" smtClean="0" b="1">
              <a:solidFill>
                <a:srgbClr val="413327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Text Box 20"/>
          <p:cNvSpPr txBox="1">
            <a:spLocks noGrp="1" noChangeArrowheads="1"/>
          </p:cNvSpPr>
          <p:nvPr/>
        </p:nvSpPr>
        <p:spPr bwMode="auto">
          <a:xfrm>
            <a:off x="505460" y="3892550"/>
            <a:ext cx="2627630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>
                <a:solidFill>
                  <a:srgbClr val="8F7C71"/>
                </a:solidFill>
                <a:latin typeface="돋움" charset="0"/>
                <a:ea typeface="돋움" charset="0"/>
              </a:rPr>
              <a:t> 군장병 공개 SW 역량강화 DEV CAMP IoT프로그래밍</a:t>
            </a:r>
            <a:endParaRPr lang="ko-KR" altLang="en-US" sz="800" cap="none" dirty="0" smtClean="0" b="1">
              <a:solidFill>
                <a:srgbClr val="8F7C71"/>
              </a:solidFill>
              <a:latin typeface="돋움" charset="0"/>
              <a:ea typeface="돋움" charset="0"/>
            </a:endParaRPr>
          </a:p>
        </p:txBody>
      </p:sp>
      <p:sp>
        <p:nvSpPr>
          <p:cNvPr id="25" name="Text Box 20"/>
          <p:cNvSpPr txBox="1">
            <a:spLocks noGrp="1" noChangeArrowheads="1"/>
          </p:cNvSpPr>
          <p:nvPr/>
        </p:nvSpPr>
        <p:spPr bwMode="auto">
          <a:xfrm>
            <a:off x="505460" y="4089400"/>
            <a:ext cx="69278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5B4837"/>
                </a:solidFill>
                <a:latin typeface="Arial" charset="0"/>
                <a:ea typeface="Arial" charset="0"/>
              </a:rPr>
              <a:t>Email    </a:t>
            </a:r>
            <a:endParaRPr lang="ko-KR" altLang="en-US" sz="800" b="1" dirty="0" smtClean="0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Text Box 20"/>
          <p:cNvSpPr txBox="1">
            <a:spLocks noGrp="1" noChangeArrowheads="1"/>
          </p:cNvSpPr>
          <p:nvPr/>
        </p:nvSpPr>
        <p:spPr bwMode="auto">
          <a:xfrm>
            <a:off x="505460" y="4291965"/>
            <a:ext cx="65976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5B4837"/>
                </a:solidFill>
                <a:latin typeface="Arial" charset="0"/>
                <a:ea typeface="Arial" charset="0"/>
              </a:rPr>
              <a:t>Mobile </a:t>
            </a:r>
            <a:endParaRPr lang="ko-KR" altLang="en-US" sz="800" b="1" dirty="0" smtClean="0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Text Box 20"/>
          <p:cNvSpPr txBox="1">
            <a:spLocks noGrp="1" noChangeArrowheads="1"/>
          </p:cNvSpPr>
          <p:nvPr/>
        </p:nvSpPr>
        <p:spPr bwMode="auto">
          <a:xfrm>
            <a:off x="505460" y="4494530"/>
            <a:ext cx="62547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5B4837"/>
                </a:solidFill>
                <a:latin typeface="Arial" charset="0"/>
                <a:ea typeface="Arial" charset="0"/>
              </a:rPr>
              <a:t>Office </a:t>
            </a:r>
            <a:endParaRPr lang="ko-KR" altLang="en-US" sz="800" b="1" dirty="0" smtClean="0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Text Box 20"/>
          <p:cNvSpPr txBox="1">
            <a:spLocks noGrp="1" noChangeArrowheads="1"/>
          </p:cNvSpPr>
          <p:nvPr/>
        </p:nvSpPr>
        <p:spPr bwMode="auto">
          <a:xfrm>
            <a:off x="964565" y="4093845"/>
            <a:ext cx="1841500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>
                <a:solidFill>
                  <a:srgbClr val="8F7C71"/>
                </a:solidFill>
                <a:latin typeface="굴림" charset="0"/>
                <a:ea typeface="굴림" charset="0"/>
              </a:rPr>
              <a:t>우인원 최종윤 이수호 김상환 한진탁</a:t>
            </a:r>
            <a:endParaRPr lang="ko-KR" altLang="en-US" sz="800" cap="none" dirty="0" smtClean="0" b="1">
              <a:solidFill>
                <a:srgbClr val="8F7C71"/>
              </a:solidFill>
              <a:latin typeface="굴림" charset="0"/>
              <a:ea typeface="굴림" charset="0"/>
            </a:endParaRPr>
          </a:p>
        </p:txBody>
      </p:sp>
      <p:sp>
        <p:nvSpPr>
          <p:cNvPr id="29" name="Text Box 20"/>
          <p:cNvSpPr txBox="1">
            <a:spLocks noGrp="1" noChangeArrowheads="1"/>
          </p:cNvSpPr>
          <p:nvPr/>
        </p:nvSpPr>
        <p:spPr bwMode="auto">
          <a:xfrm>
            <a:off x="964565" y="4290695"/>
            <a:ext cx="885190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>
                <a:solidFill>
                  <a:srgbClr val="8F7C71"/>
                </a:solidFill>
                <a:latin typeface="굴림" charset="0"/>
                <a:ea typeface="굴림" charset="0"/>
              </a:rPr>
              <a:t>010 3070 8401</a:t>
            </a:r>
            <a:endParaRPr lang="ko-KR" altLang="en-US" sz="800" cap="none" dirty="0" smtClean="0" b="1">
              <a:solidFill>
                <a:srgbClr val="8F7C71"/>
              </a:solidFill>
              <a:latin typeface="굴림" charset="0"/>
              <a:ea typeface="굴림" charset="0"/>
            </a:endParaRPr>
          </a:p>
        </p:txBody>
      </p:sp>
      <p:sp>
        <p:nvSpPr>
          <p:cNvPr id="30" name="Text Box 20"/>
          <p:cNvSpPr txBox="1">
            <a:spLocks noGrp="1" noChangeArrowheads="1"/>
          </p:cNvSpPr>
          <p:nvPr/>
        </p:nvSpPr>
        <p:spPr bwMode="auto">
          <a:xfrm>
            <a:off x="964565" y="4498340"/>
            <a:ext cx="1576705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>
                <a:solidFill>
                  <a:srgbClr val="8F7C71"/>
                </a:solidFill>
                <a:latin typeface="돋움" charset="0"/>
                <a:ea typeface="돋움" charset="0"/>
              </a:rPr>
              <a:t>횃불관 남416호 가장 구석진곳</a:t>
            </a:r>
            <a:endParaRPr lang="ko-KR" altLang="en-US" sz="800" cap="none" dirty="0" smtClean="0" b="1">
              <a:solidFill>
                <a:srgbClr val="8F7C71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rot="0">
            <a:off x="481330" y="3895725"/>
            <a:ext cx="2586355" cy="7620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0">
            <a:off x="481330" y="4095750"/>
            <a:ext cx="2611755" cy="19685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0" flipV="1">
            <a:off x="481330" y="4282440"/>
            <a:ext cx="2605405" cy="14605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0" flipV="1">
            <a:off x="481330" y="4488180"/>
            <a:ext cx="2592705" cy="8890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>
            <a:spLocks/>
          </p:cNvSpPr>
          <p:nvPr/>
        </p:nvSpPr>
        <p:spPr>
          <a:xfrm rot="0">
            <a:off x="480695" y="579120"/>
            <a:ext cx="8189595" cy="2374265"/>
          </a:xfrm>
          <a:prstGeom prst="rect"/>
          <a:noFill/>
          <a:ln w="571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 rot="0">
            <a:off x="738505" y="1058545"/>
            <a:ext cx="5113020" cy="98679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chemeClr val="tx1"/>
                </a:solidFill>
                <a:latin typeface="서울남산체 L" charset="0"/>
                <a:ea typeface="서울남산체 L" charset="0"/>
              </a:rPr>
              <a:t>자동화 체력측정 통합 시스템</a:t>
            </a:r>
            <a:endParaRPr lang="ko-KR" altLang="en-US" sz="3200" cap="none" dirty="0" smtClean="0" b="1">
              <a:solidFill>
                <a:srgbClr val="0070C0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 bwMode="auto">
          <a:xfrm rot="0">
            <a:off x="604520" y="2374265"/>
            <a:ext cx="4107180" cy="2705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10922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/>
                </a:solidFill>
                <a:latin typeface="서울남산체 L" charset="0"/>
                <a:ea typeface="서울남산체 L" charset="0"/>
              </a:rPr>
              <a:t>특급전사</a:t>
            </a:r>
            <a:endParaRPr lang="ko-KR" altLang="en-US" sz="1600" cap="none" dirty="0" smtClean="0" b="1">
              <a:solidFill>
                <a:schemeClr val="tx1"/>
              </a:solidFill>
              <a:latin typeface="서울남산체 L" charset="0"/>
              <a:ea typeface="서울남산체 L" charset="0"/>
            </a:endParaRPr>
          </a:p>
        </p:txBody>
      </p:sp>
      <p:cxnSp>
        <p:nvCxnSpPr>
          <p:cNvPr id="50" name="직선 연결선 18"/>
          <p:cNvCxnSpPr/>
          <p:nvPr/>
        </p:nvCxnSpPr>
        <p:spPr bwMode="auto">
          <a:xfrm rot="0" flipH="1">
            <a:off x="214630" y="271780"/>
            <a:ext cx="596900" cy="635"/>
          </a:xfrm>
          <a:prstGeom prst="line"/>
          <a:noFill/>
          <a:ln w="571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26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개발과정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내용 개체 틀 44"/>
          <p:cNvSpPr txBox="1">
            <a:spLocks/>
          </p:cNvSpPr>
          <p:nvPr/>
        </p:nvSpPr>
        <p:spPr bwMode="auto">
          <a:xfrm rot="0">
            <a:off x="457835" y="892175"/>
            <a:ext cx="323532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623570" indent="-514350" algn="l" fontAlgn="base" defTabSz="914400" ea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회로도</a:t>
            </a:r>
            <a:endParaRPr lang="ko-KR" altLang="en-US" sz="1400" cap="none" dirty="0" smtClean="0" b="1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6" name="타원 25"/>
          <p:cNvSpPr>
            <a:spLocks/>
          </p:cNvSpPr>
          <p:nvPr/>
        </p:nvSpPr>
        <p:spPr>
          <a:xfrm rot="0">
            <a:off x="544830" y="1089025"/>
            <a:ext cx="74930" cy="74930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rgbClr val="F5F1E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제목 45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4C3C2E"/>
                </a:solidFill>
                <a:latin typeface="Arial" charset="0"/>
                <a:ea typeface="Arial" charset="0"/>
              </a:rPr>
              <a:t>02</a:t>
            </a:r>
            <a:endParaRPr lang="ko-KR" altLang="en-US" sz="1600" cap="none" dirty="0" smtClean="0" b="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645160" y="1329055"/>
          <a:ext cx="8052435" cy="350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265"/>
                <a:gridCol w="4027170"/>
              </a:tblGrid>
              <a:tr h="315658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cap="none" dirty="0" smtClean="0" b="0">
                          <a:solidFill>
                            <a:srgbClr val="FFFFFF"/>
                          </a:solidFill>
                          <a:latin typeface="서울남산체 B" charset="0"/>
                          <a:ea typeface="서울남산체 B" charset="0"/>
                        </a:rPr>
                        <a:t>뜀걸음</a:t>
                      </a:r>
                      <a:endParaRPr lang="ko-KR" altLang="en-US" sz="1300" kern="1200" dirty="0" smtClean="0" cap="none" b="0">
                        <a:solidFill>
                          <a:srgbClr val="FFFFFF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dirty="0" smtClean="0" cap="none" b="0">
                        <a:solidFill>
                          <a:srgbClr val="FFFFFF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개발과정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내용 개체 틀 44"/>
          <p:cNvSpPr txBox="1">
            <a:spLocks/>
          </p:cNvSpPr>
          <p:nvPr/>
        </p:nvSpPr>
        <p:spPr bwMode="auto">
          <a:xfrm rot="0">
            <a:off x="443230" y="584200"/>
            <a:ext cx="323532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623570" indent="-514350" algn="l" fontAlgn="base" defTabSz="914400" ea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순서도</a:t>
            </a:r>
            <a:endParaRPr lang="ko-KR" altLang="en-US" sz="1400" cap="none" dirty="0" smtClean="0" b="1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6" name="타원 25"/>
          <p:cNvSpPr>
            <a:spLocks/>
          </p:cNvSpPr>
          <p:nvPr/>
        </p:nvSpPr>
        <p:spPr>
          <a:xfrm rot="0">
            <a:off x="530225" y="781050"/>
            <a:ext cx="74930" cy="74930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rgbClr val="F5F1E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제목 45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4C3C2E"/>
                </a:solidFill>
                <a:latin typeface="Arial" charset="0"/>
                <a:ea typeface="Arial" charset="0"/>
              </a:rPr>
              <a:t>02</a:t>
            </a:r>
            <a:endParaRPr lang="ko-KR" altLang="en-US" sz="1600" cap="none" dirty="0" smtClean="0" b="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2115820" y="1002030"/>
            <a:ext cx="955040" cy="38608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RFID카드 입력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2038985" y="1650365"/>
            <a:ext cx="1115060" cy="684530"/>
          </a:xfrm>
          <a:prstGeom prst="diamond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latin typeface="맑은 고딕" charset="0"/>
                <a:ea typeface="맑은 고딕" charset="0"/>
              </a:rPr>
              <a:t>30cm&lt;=팔을 편 상태&lt;=50cm</a:t>
            </a:r>
            <a:endParaRPr lang="ko-KR" altLang="en-US" sz="5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2098675" y="2586355"/>
            <a:ext cx="955040" cy="38608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측정시작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타이머 시작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2028190" y="3239135"/>
            <a:ext cx="1115060" cy="684530"/>
          </a:xfrm>
          <a:prstGeom prst="diamond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latin typeface="맑은 고딕" charset="0"/>
                <a:ea typeface="맑은 고딕" charset="0"/>
              </a:rPr>
              <a:t>120초 경과</a:t>
            </a:r>
            <a:endParaRPr lang="ko-KR" altLang="en-US" sz="7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3345180" y="3388360"/>
            <a:ext cx="955040" cy="38608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측정종료&amp;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      결과 출력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3345180" y="4129405"/>
            <a:ext cx="955040" cy="38608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서버등록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724535" y="3239135"/>
            <a:ext cx="1115060" cy="684530"/>
          </a:xfrm>
          <a:prstGeom prst="diamond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latin typeface="맑은 고딕" charset="0"/>
                <a:ea typeface="맑은 고딕" charset="0"/>
              </a:rPr>
              <a:t>팔을 완전히 피거나 굽혔는가</a:t>
            </a:r>
            <a:endParaRPr lang="ko-KR" altLang="en-US" sz="5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811530" y="4112895"/>
            <a:ext cx="955040" cy="38608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Count 증가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54"/>
          <p:cNvCxnSpPr>
            <a:stCxn id="47" idx="2"/>
          </p:cNvCxnSpPr>
          <p:nvPr/>
        </p:nvCxnSpPr>
        <p:spPr>
          <a:xfrm rot="0">
            <a:off x="2592705" y="1387475"/>
            <a:ext cx="3810" cy="26352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55"/>
          <p:cNvCxnSpPr/>
          <p:nvPr/>
        </p:nvCxnSpPr>
        <p:spPr>
          <a:xfrm rot="0">
            <a:off x="2593975" y="2323465"/>
            <a:ext cx="3810" cy="26352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56"/>
          <p:cNvCxnSpPr/>
          <p:nvPr/>
        </p:nvCxnSpPr>
        <p:spPr>
          <a:xfrm rot="0" flipV="1">
            <a:off x="3099435" y="3580765"/>
            <a:ext cx="246380" cy="317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/>
          <p:nvPr/>
        </p:nvCxnSpPr>
        <p:spPr>
          <a:xfrm rot="0" flipH="1">
            <a:off x="1838960" y="3580765"/>
            <a:ext cx="189865" cy="63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49" idx="2"/>
            <a:endCxn id="50" idx="0"/>
          </p:cNvCxnSpPr>
          <p:nvPr/>
        </p:nvCxnSpPr>
        <p:spPr>
          <a:xfrm rot="0">
            <a:off x="2575560" y="2971800"/>
            <a:ext cx="10160" cy="26797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53" idx="2"/>
            <a:endCxn id="54" idx="0"/>
          </p:cNvCxnSpPr>
          <p:nvPr/>
        </p:nvCxnSpPr>
        <p:spPr>
          <a:xfrm rot="0">
            <a:off x="1281430" y="3923030"/>
            <a:ext cx="7620" cy="19050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>
            <a:stCxn id="51" idx="2"/>
            <a:endCxn id="52" idx="0"/>
          </p:cNvCxnSpPr>
          <p:nvPr/>
        </p:nvCxnSpPr>
        <p:spPr>
          <a:xfrm rot="0">
            <a:off x="3822065" y="3773805"/>
            <a:ext cx="635" cy="35623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텍스트 상자 61"/>
          <p:cNvSpPr txBox="1">
            <a:spLocks/>
          </p:cNvSpPr>
          <p:nvPr/>
        </p:nvSpPr>
        <p:spPr>
          <a:xfrm rot="0">
            <a:off x="2593340" y="2286635"/>
            <a:ext cx="374650" cy="24701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Yes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 rot="0">
            <a:off x="2960370" y="3546475"/>
            <a:ext cx="38100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Yes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 rot="0">
            <a:off x="1736725" y="3568700"/>
            <a:ext cx="35306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No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 rot="0">
            <a:off x="1267460" y="3861435"/>
            <a:ext cx="38100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Yes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 rot="0" flipV="1">
            <a:off x="1765935" y="3923030"/>
            <a:ext cx="819785" cy="382905"/>
          </a:xfrm>
          <a:prstGeom prst="bentConnector2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 rot="0">
            <a:off x="2849880" y="1802765"/>
            <a:ext cx="304165" cy="189865"/>
          </a:xfrm>
          <a:prstGeom prst="curvedConnector5">
            <a:avLst>
              <a:gd name="adj1" fmla="val 83694"/>
              <a:gd name="adj2" fmla="val -134463"/>
              <a:gd name="adj3" fmla="val 183704"/>
            </a:avLst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 rot="0">
            <a:off x="3348355" y="1363345"/>
            <a:ext cx="35306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No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/>
          <p:nvPr/>
        </p:nvCxnSpPr>
        <p:spPr>
          <a:xfrm rot="10800000" flipV="1">
            <a:off x="660400" y="3253105"/>
            <a:ext cx="424815" cy="381635"/>
          </a:xfrm>
          <a:prstGeom prst="curvedConnector3">
            <a:avLst>
              <a:gd name="adj1" fmla="val 157213"/>
            </a:avLst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상자 69"/>
          <p:cNvSpPr txBox="1">
            <a:spLocks/>
          </p:cNvSpPr>
          <p:nvPr/>
        </p:nvSpPr>
        <p:spPr>
          <a:xfrm rot="0">
            <a:off x="271145" y="3136265"/>
            <a:ext cx="35941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No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 rot="0">
            <a:off x="6242685" y="337820"/>
            <a:ext cx="955040" cy="38608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RFID카드 입력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 rot="0">
            <a:off x="7620000" y="2052320"/>
            <a:ext cx="1115060" cy="684530"/>
          </a:xfrm>
          <a:prstGeom prst="diamond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dirty="0" smtClean="0" b="0">
                <a:latin typeface="맑은 고딕" charset="0"/>
                <a:ea typeface="맑은 고딕" charset="0"/>
              </a:rPr>
              <a:t>Front=true</a:t>
            </a:r>
            <a:endParaRPr lang="ko-KR" altLang="en-US" sz="6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dirty="0" smtClean="0" b="0">
                <a:latin typeface="맑은 고딕" charset="0"/>
                <a:ea typeface="맑은 고딕" charset="0"/>
              </a:rPr>
              <a:t>&amp;&amp;</a:t>
            </a:r>
            <a:endParaRPr lang="ko-KR" altLang="en-US" sz="6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dirty="0" smtClean="0" b="0">
                <a:latin typeface="맑은 고딕" charset="0"/>
                <a:ea typeface="맑은 고딕" charset="0"/>
              </a:rPr>
              <a:t>Back=</a:t>
            </a:r>
            <a:r>
              <a:rPr lang="en-US" altLang="ko-KR" sz="600" cap="none" spc="-150" dirty="0" smtClean="0" b="0">
                <a:latin typeface="맑은 고딕" charset="0"/>
                <a:ea typeface="맑은 고딕" charset="0"/>
              </a:rPr>
              <a:t>False</a:t>
            </a:r>
            <a:endParaRPr lang="ko-KR" altLang="en-US" sz="6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 rot="0">
            <a:off x="7180580" y="3209925"/>
            <a:ext cx="955040" cy="38608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Back=true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79" name="도형 78"/>
          <p:cNvCxnSpPr/>
          <p:nvPr/>
        </p:nvCxnSpPr>
        <p:spPr>
          <a:xfrm rot="0">
            <a:off x="6718935" y="718820"/>
            <a:ext cx="3810" cy="26352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79"/>
          <p:cNvCxnSpPr/>
          <p:nvPr/>
        </p:nvCxnSpPr>
        <p:spPr>
          <a:xfrm rot="0">
            <a:off x="6704330" y="2146935"/>
            <a:ext cx="3810" cy="26352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도형 80"/>
          <p:cNvCxnSpPr/>
          <p:nvPr/>
        </p:nvCxnSpPr>
        <p:spPr>
          <a:xfrm rot="0">
            <a:off x="7268845" y="2393315"/>
            <a:ext cx="351790" cy="127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도형 81"/>
          <p:cNvCxnSpPr/>
          <p:nvPr/>
        </p:nvCxnSpPr>
        <p:spPr>
          <a:xfrm rot="0" flipH="1">
            <a:off x="5796915" y="2393315"/>
            <a:ext cx="358140" cy="127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텍스트 상자 85"/>
          <p:cNvSpPr txBox="1">
            <a:spLocks/>
          </p:cNvSpPr>
          <p:nvPr/>
        </p:nvSpPr>
        <p:spPr>
          <a:xfrm rot="0">
            <a:off x="6704330" y="2110740"/>
            <a:ext cx="37465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Yes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텍스트 상자 86"/>
          <p:cNvSpPr txBox="1">
            <a:spLocks/>
          </p:cNvSpPr>
          <p:nvPr/>
        </p:nvSpPr>
        <p:spPr>
          <a:xfrm rot="0">
            <a:off x="5773420" y="2176145"/>
            <a:ext cx="38100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Yes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87"/>
          <p:cNvSpPr txBox="1">
            <a:spLocks/>
          </p:cNvSpPr>
          <p:nvPr/>
        </p:nvSpPr>
        <p:spPr>
          <a:xfrm rot="0">
            <a:off x="7268210" y="2176145"/>
            <a:ext cx="35306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No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 rot="0">
            <a:off x="7502525" y="565150"/>
            <a:ext cx="1319530" cy="3397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Front=무릎이 닿았는가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Back=등이 닿았는가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4" name="텍스트 상자 93"/>
          <p:cNvSpPr txBox="1">
            <a:spLocks/>
          </p:cNvSpPr>
          <p:nvPr/>
        </p:nvSpPr>
        <p:spPr>
          <a:xfrm rot="0">
            <a:off x="1934210" y="4608830"/>
            <a:ext cx="13227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팔굽혀펴기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 rot="0">
            <a:off x="7444105" y="4608830"/>
            <a:ext cx="15513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윗몸일으키기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 rot="0">
            <a:off x="6242050" y="981710"/>
            <a:ext cx="955040" cy="38608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latin typeface="맑은 고딕" charset="0"/>
                <a:ea typeface="맑은 고딕" charset="0"/>
              </a:rPr>
              <a:t>타이머 시작</a:t>
            </a:r>
            <a:endParaRPr lang="ko-KR" altLang="en-US" sz="7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latin typeface="맑은 고딕" charset="0"/>
                <a:ea typeface="맑은 고딕" charset="0"/>
              </a:rPr>
              <a:t>Front=false</a:t>
            </a:r>
            <a:endParaRPr lang="ko-KR" altLang="en-US" sz="7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latin typeface="맑은 고딕" charset="0"/>
                <a:ea typeface="맑은 고딕" charset="0"/>
              </a:rPr>
              <a:t>Back=false</a:t>
            </a:r>
            <a:endParaRPr lang="ko-KR" altLang="en-US" sz="7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7" name="도형 96"/>
          <p:cNvSpPr>
            <a:spLocks/>
          </p:cNvSpPr>
          <p:nvPr/>
        </p:nvSpPr>
        <p:spPr>
          <a:xfrm rot="0">
            <a:off x="6154420" y="2051685"/>
            <a:ext cx="1115060" cy="684530"/>
          </a:xfrm>
          <a:prstGeom prst="diamond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50" cap="none" dirty="0" smtClean="0" b="0">
                <a:latin typeface="맑은 고딕" charset="0"/>
                <a:ea typeface="맑은 고딕" charset="0"/>
              </a:rPr>
              <a:t>Front&amp;Back </a:t>
            </a:r>
            <a:endParaRPr lang="ko-KR" altLang="en-US" sz="55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50" cap="none" dirty="0" smtClean="0" b="0">
                <a:latin typeface="맑은 고딕" charset="0"/>
                <a:ea typeface="맑은 고딕" charset="0"/>
              </a:rPr>
              <a:t>= False?</a:t>
            </a:r>
            <a:endParaRPr lang="ko-KR" altLang="en-US" sz="55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98" name="도형 97"/>
          <p:cNvCxnSpPr/>
          <p:nvPr/>
        </p:nvCxnSpPr>
        <p:spPr>
          <a:xfrm rot="0">
            <a:off x="6696710" y="1751330"/>
            <a:ext cx="11430" cy="33655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도형 99"/>
          <p:cNvCxnSpPr/>
          <p:nvPr/>
        </p:nvCxnSpPr>
        <p:spPr>
          <a:xfrm rot="5400000">
            <a:off x="7680325" y="2713355"/>
            <a:ext cx="474345" cy="520065"/>
          </a:xfrm>
          <a:prstGeom prst="bentConnector3">
            <a:avLst>
              <a:gd name="adj1" fmla="val 50125"/>
            </a:avLst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도형 100"/>
          <p:cNvSpPr>
            <a:spLocks/>
          </p:cNvSpPr>
          <p:nvPr/>
        </p:nvSpPr>
        <p:spPr>
          <a:xfrm rot="0">
            <a:off x="6140450" y="3677920"/>
            <a:ext cx="1115060" cy="684530"/>
          </a:xfrm>
          <a:prstGeom prst="diamond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50" cap="none" dirty="0" smtClean="0" b="0">
                <a:latin typeface="맑은 고딕" charset="0"/>
                <a:ea typeface="맑은 고딕" charset="0"/>
              </a:rPr>
              <a:t>Front&amp;Back </a:t>
            </a:r>
            <a:endParaRPr lang="ko-KR" altLang="en-US" sz="55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50" cap="none" dirty="0" smtClean="0" b="0">
                <a:latin typeface="맑은 고딕" charset="0"/>
                <a:ea typeface="맑은 고딕" charset="0"/>
              </a:rPr>
              <a:t>= True?</a:t>
            </a:r>
            <a:endParaRPr lang="ko-KR" altLang="en-US" sz="55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2" name="텍스트 상자 101"/>
          <p:cNvSpPr txBox="1">
            <a:spLocks/>
          </p:cNvSpPr>
          <p:nvPr/>
        </p:nvSpPr>
        <p:spPr>
          <a:xfrm rot="0">
            <a:off x="7620000" y="2776855"/>
            <a:ext cx="38100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Yes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" name="도형 102"/>
          <p:cNvSpPr>
            <a:spLocks/>
          </p:cNvSpPr>
          <p:nvPr/>
        </p:nvSpPr>
        <p:spPr>
          <a:xfrm rot="10800000" flipV="1">
            <a:off x="6697345" y="3402330"/>
            <a:ext cx="483870" cy="276225"/>
          </a:xfrm>
          <a:prstGeom prst="bentConnector2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04" name="도형 103"/>
          <p:cNvCxnSpPr/>
          <p:nvPr/>
        </p:nvCxnSpPr>
        <p:spPr>
          <a:xfrm rot="0" flipH="1">
            <a:off x="7254875" y="2393950"/>
            <a:ext cx="1480185" cy="1626235"/>
          </a:xfrm>
          <a:prstGeom prst="bentConnector3">
            <a:avLst>
              <a:gd name="adj1" fmla="val -7375"/>
            </a:avLst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텍스트 상자 104"/>
          <p:cNvSpPr txBox="1">
            <a:spLocks/>
          </p:cNvSpPr>
          <p:nvPr/>
        </p:nvSpPr>
        <p:spPr>
          <a:xfrm rot="0">
            <a:off x="8652510" y="2139315"/>
            <a:ext cx="35941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No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" name="도형 105"/>
          <p:cNvSpPr>
            <a:spLocks/>
          </p:cNvSpPr>
          <p:nvPr/>
        </p:nvSpPr>
        <p:spPr>
          <a:xfrm rot="0">
            <a:off x="4820920" y="2198370"/>
            <a:ext cx="955040" cy="38608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Back=true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07" name="도형 106"/>
          <p:cNvCxnSpPr/>
          <p:nvPr/>
        </p:nvCxnSpPr>
        <p:spPr>
          <a:xfrm rot="16200000" flipH="1">
            <a:off x="5270500" y="2611120"/>
            <a:ext cx="1234440" cy="1179830"/>
          </a:xfrm>
          <a:prstGeom prst="bentConnector3">
            <a:avLst>
              <a:gd name="adj1" fmla="val 49921"/>
            </a:avLst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도형 107"/>
          <p:cNvSpPr>
            <a:spLocks/>
          </p:cNvSpPr>
          <p:nvPr/>
        </p:nvSpPr>
        <p:spPr>
          <a:xfrm rot="0">
            <a:off x="6228080" y="4689475"/>
            <a:ext cx="955040" cy="38608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Count 증가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09" name="도형 108"/>
          <p:cNvCxnSpPr/>
          <p:nvPr/>
        </p:nvCxnSpPr>
        <p:spPr>
          <a:xfrm rot="0">
            <a:off x="6697345" y="4361815"/>
            <a:ext cx="8255" cy="32829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텍스트 상자 109"/>
          <p:cNvSpPr txBox="1">
            <a:spLocks/>
          </p:cNvSpPr>
          <p:nvPr/>
        </p:nvSpPr>
        <p:spPr>
          <a:xfrm rot="0">
            <a:off x="6711315" y="4374515"/>
            <a:ext cx="38100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Yes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 rot="0">
            <a:off x="6147435" y="1465580"/>
            <a:ext cx="1115060" cy="414020"/>
          </a:xfrm>
          <a:prstGeom prst="diamond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50" cap="none" dirty="0" smtClean="0" b="0">
                <a:latin typeface="맑은 고딕" charset="0"/>
                <a:ea typeface="맑은 고딕" charset="0"/>
              </a:rPr>
              <a:t>시간&lt;120초</a:t>
            </a:r>
            <a:endParaRPr lang="ko-KR" altLang="en-US" sz="55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12" name="도형 111"/>
          <p:cNvCxnSpPr>
            <a:stCxn id="96" idx="2"/>
            <a:endCxn id="111" idx="0"/>
          </p:cNvCxnSpPr>
          <p:nvPr/>
        </p:nvCxnSpPr>
        <p:spPr>
          <a:xfrm rot="0" flipH="1">
            <a:off x="6704330" y="1367155"/>
            <a:ext cx="15240" cy="9906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텍스트 상자 112"/>
          <p:cNvSpPr txBox="1">
            <a:spLocks/>
          </p:cNvSpPr>
          <p:nvPr/>
        </p:nvSpPr>
        <p:spPr>
          <a:xfrm rot="0">
            <a:off x="6638290" y="1802765"/>
            <a:ext cx="38100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Yes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4" name="도형 113"/>
          <p:cNvCxnSpPr>
            <a:stCxn id="111" idx="3"/>
          </p:cNvCxnSpPr>
          <p:nvPr/>
        </p:nvCxnSpPr>
        <p:spPr>
          <a:xfrm rot="0">
            <a:off x="7261860" y="1671955"/>
            <a:ext cx="439420" cy="698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도형 114"/>
          <p:cNvSpPr>
            <a:spLocks/>
          </p:cNvSpPr>
          <p:nvPr/>
        </p:nvSpPr>
        <p:spPr>
          <a:xfrm rot="0">
            <a:off x="7715250" y="1487805"/>
            <a:ext cx="955040" cy="38608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측정종료&amp;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      결과출력&amp;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 서버등록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6" name="텍스트 상자 115"/>
          <p:cNvSpPr txBox="1">
            <a:spLocks/>
          </p:cNvSpPr>
          <p:nvPr/>
        </p:nvSpPr>
        <p:spPr>
          <a:xfrm rot="0">
            <a:off x="7260590" y="1443990"/>
            <a:ext cx="35941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No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7" name="도형 116"/>
          <p:cNvCxnSpPr/>
          <p:nvPr/>
        </p:nvCxnSpPr>
        <p:spPr>
          <a:xfrm rot="0" flipH="1">
            <a:off x="4615815" y="1641475"/>
            <a:ext cx="8255" cy="3253740"/>
          </a:xfrm>
          <a:prstGeom prst="line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117"/>
          <p:cNvCxnSpPr>
            <a:endCxn id="111" idx="1"/>
          </p:cNvCxnSpPr>
          <p:nvPr/>
        </p:nvCxnSpPr>
        <p:spPr>
          <a:xfrm rot="0">
            <a:off x="4630420" y="1656080"/>
            <a:ext cx="1517650" cy="1651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도형 118"/>
          <p:cNvCxnSpPr>
            <a:endCxn id="108" idx="1"/>
          </p:cNvCxnSpPr>
          <p:nvPr/>
        </p:nvCxnSpPr>
        <p:spPr>
          <a:xfrm rot="0" flipV="1">
            <a:off x="4630420" y="4881880"/>
            <a:ext cx="1598295" cy="13335"/>
          </a:xfrm>
          <a:prstGeom prst="line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19760" y="1836420"/>
            <a:ext cx="6054090" cy="583565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>
                <a:solidFill>
                  <a:srgbClr val="000000"/>
                </a:solidFill>
                <a:latin typeface="Arial" charset="0"/>
                <a:ea typeface="Arial" charset="0"/>
              </a:rPr>
              <a:t>3.</a:t>
            </a:r>
            <a:r>
              <a:rPr lang="en-US" altLang="ko-KR" sz="3600" cap="none" dirty="0" smtClean="0" b="1">
                <a:solidFill>
                  <a:srgbClr val="000000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3600" cap="none" dirty="0" smtClean="0" b="1">
                <a:solidFill>
                  <a:srgbClr val="000000"/>
                </a:solidFill>
                <a:latin typeface="Arial" charset="0"/>
                <a:ea typeface="Arial" charset="0"/>
              </a:rPr>
            </a:br>
            <a:r>
              <a:rPr lang="en-US" altLang="ko-KR" sz="3600" cap="none" dirty="0" smtClean="0" b="1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시연</a:t>
            </a:r>
            <a:endParaRPr lang="ko-KR" altLang="en-US" sz="3600" cap="none" dirty="0" smtClean="0" b="1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4294967295"/>
          </p:nvPr>
        </p:nvSpPr>
        <p:spPr>
          <a:xfrm rot="0">
            <a:off x="959484" y="77470"/>
            <a:ext cx="7633335" cy="52070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차 별 성</a:t>
            </a:r>
            <a:endParaRPr lang="ko-KR" altLang="en-US" sz="1800" cap="none" dirty="0" smtClean="0" b="1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570230" y="750570"/>
            <a:ext cx="2750820" cy="161544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FFFFFF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405505" y="750570"/>
            <a:ext cx="2750820" cy="161544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FFFFFF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570230" y="2450465"/>
            <a:ext cx="2750820" cy="161544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63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FFFFFF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5521325" y="3286760"/>
            <a:ext cx="2750820" cy="161544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rgbClr val="FFFFFF"/>
              </a:solidFill>
              <a:latin typeface="서울남산체 B" charset="0"/>
              <a:ea typeface="서울남산체 B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570230" y="750570"/>
            <a:ext cx="544195" cy="544195"/>
          </a:xfrm>
          <a:prstGeom prst="line"/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텍스트 상자 7"/>
          <p:cNvSpPr txBox="1">
            <a:spLocks/>
          </p:cNvSpPr>
          <p:nvPr/>
        </p:nvSpPr>
        <p:spPr>
          <a:xfrm rot="0">
            <a:off x="568325" y="750570"/>
            <a:ext cx="311785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FFFFFF"/>
                </a:solidFill>
                <a:latin typeface="서울남산체 B" charset="0"/>
                <a:ea typeface="서울남산체 B" charset="0"/>
              </a:rPr>
              <a:t>A</a:t>
            </a:r>
            <a:endParaRPr lang="ko-KR" altLang="en-US" sz="1600" cap="none" dirty="0" smtClean="0" b="1">
              <a:solidFill>
                <a:srgbClr val="FFFFFF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5844540" y="750570"/>
            <a:ext cx="311785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FFFFFF"/>
                </a:solidFill>
                <a:latin typeface="서울남산체 B" charset="0"/>
                <a:ea typeface="서울남산체 B" charset="0"/>
              </a:rPr>
              <a:t>B</a:t>
            </a:r>
            <a:endParaRPr lang="ko-KR" altLang="en-US" sz="1600" cap="none" dirty="0" smtClean="0" b="1">
              <a:solidFill>
                <a:srgbClr val="FFFFFF"/>
              </a:solidFill>
              <a:latin typeface="서울남산체 B" charset="0"/>
              <a:ea typeface="서울남산체 B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7728585" y="4358005"/>
            <a:ext cx="544195" cy="544195"/>
          </a:xfrm>
          <a:prstGeom prst="line"/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 rot="0">
            <a:off x="568325" y="3776980"/>
            <a:ext cx="311785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FFFFFF"/>
                </a:solidFill>
                <a:latin typeface="서울남산체 B" charset="0"/>
                <a:ea typeface="서울남산체 B" charset="0"/>
              </a:rPr>
              <a:t>C</a:t>
            </a:r>
            <a:endParaRPr lang="ko-KR" altLang="en-US" sz="1600" cap="none" dirty="0" smtClean="0" b="1">
              <a:solidFill>
                <a:srgbClr val="FFFFFF"/>
              </a:solidFill>
              <a:latin typeface="서울남산체 B" charset="0"/>
              <a:ea typeface="서울남산체 B" charset="0"/>
            </a:endParaRPr>
          </a:p>
        </p:txBody>
      </p:sp>
      <p:cxnSp>
        <p:nvCxnSpPr>
          <p:cNvPr id="12" name="도형 11"/>
          <p:cNvCxnSpPr/>
          <p:nvPr/>
        </p:nvCxnSpPr>
        <p:spPr>
          <a:xfrm rot="0">
            <a:off x="5643245" y="750570"/>
            <a:ext cx="513080" cy="537845"/>
          </a:xfrm>
          <a:prstGeom prst="line"/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7960360" y="4613275"/>
            <a:ext cx="311785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FFFFFF"/>
                </a:solidFill>
                <a:latin typeface="서울남산체 B" charset="0"/>
                <a:ea typeface="서울남산체 B" charset="0"/>
              </a:rPr>
              <a:t>D</a:t>
            </a:r>
            <a:endParaRPr lang="ko-KR" altLang="en-US" sz="1600" cap="none" dirty="0" smtClean="0" b="1">
              <a:solidFill>
                <a:srgbClr val="FFFFFF"/>
              </a:solidFill>
              <a:latin typeface="서울남산체 B" charset="0"/>
              <a:ea typeface="서울남산체 B" charset="0"/>
            </a:endParaRPr>
          </a:p>
        </p:txBody>
      </p:sp>
      <p:cxnSp>
        <p:nvCxnSpPr>
          <p:cNvPr id="14" name="도형 13"/>
          <p:cNvCxnSpPr/>
          <p:nvPr/>
        </p:nvCxnSpPr>
        <p:spPr>
          <a:xfrm rot="0">
            <a:off x="570230" y="3528060"/>
            <a:ext cx="513080" cy="534035"/>
          </a:xfrm>
          <a:prstGeom prst="line"/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2849245" y="1903095"/>
            <a:ext cx="1027430" cy="1027430"/>
          </a:xfrm>
          <a:prstGeom prst="ellipse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cap="none" dirty="0" smtClean="0" b="0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+</a:t>
            </a:r>
            <a:endParaRPr lang="ko-KR" altLang="en-US" sz="6600" cap="none" dirty="0" smtClean="0" b="0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1085850" y="888365"/>
            <a:ext cx="1714500" cy="3073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FFFFFF"/>
                </a:solidFill>
                <a:latin typeface="서울남산체 B" charset="0"/>
                <a:ea typeface="서울남산체 B" charset="0"/>
              </a:rPr>
              <a:t>팔굽혀펴기</a:t>
            </a:r>
            <a:endParaRPr lang="ko-KR" altLang="en-US" sz="1400" cap="none" dirty="0" smtClean="0" b="1">
              <a:solidFill>
                <a:srgbClr val="FFFFFF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571500" y="1245235"/>
            <a:ext cx="2682240" cy="908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-초음파센서 이용 확인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-</a:t>
            </a:r>
            <a:r>
              <a:rPr lang="en-US" altLang="ko-KR" sz="1200" cap="none" spc="-150" dirty="0" smtClean="0" b="0">
                <a:solidFill>
                  <a:srgbClr val="FF0000"/>
                </a:solidFill>
                <a:latin typeface="서울남산체 B" charset="0"/>
                <a:ea typeface="서울남산체 B" charset="0"/>
              </a:rPr>
              <a:t>가까워진 거리 측정</a:t>
            </a:r>
            <a:r>
              <a:rPr lang="en-US" altLang="ko-KR" sz="1200" cap="none" spc="-150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으로 카운트하는 방식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→</a:t>
            </a:r>
            <a:r>
              <a:rPr lang="en-US" altLang="ko-KR" sz="1200" cap="none" dirty="0" smtClean="0" b="0">
                <a:solidFill>
                  <a:srgbClr val="FF0000"/>
                </a:solidFill>
                <a:latin typeface="서울남산체 B" charset="0"/>
                <a:ea typeface="서울남산체 B" charset="0"/>
              </a:rPr>
              <a:t>충분히 멀어졌는가</a:t>
            </a: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를 측정하여 카운트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-시중 제품 약 3,200,000원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4258310" y="917575"/>
            <a:ext cx="1146175" cy="3073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FFFFFF"/>
                </a:solidFill>
                <a:latin typeface="서울남산체 B" charset="0"/>
                <a:ea typeface="서울남산체 B" charset="0"/>
              </a:rPr>
              <a:t>윗몸일으키기</a:t>
            </a:r>
            <a:endParaRPr lang="ko-KR" altLang="en-US" sz="1400" cap="none" dirty="0" smtClean="0" b="1">
              <a:solidFill>
                <a:srgbClr val="FFFFFF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3512820" y="1237615"/>
            <a:ext cx="2642870" cy="10160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FFFFFF"/>
                </a:solidFill>
                <a:latin typeface="서울남산체 B" charset="0"/>
                <a:ea typeface="서울남산체 B" charset="0"/>
              </a:rPr>
              <a:t>-</a:t>
            </a:r>
            <a:r>
              <a:rPr lang="en-US" altLang="ko-KR" sz="1200" cap="none" dirty="0" smtClean="0" b="0">
                <a:solidFill>
                  <a:srgbClr val="FF0000"/>
                </a:solidFill>
                <a:latin typeface="서울남산체 B" charset="0"/>
                <a:ea typeface="서울남산체 B" charset="0"/>
              </a:rPr>
              <a:t>자체 제작 모듈</a:t>
            </a:r>
            <a:r>
              <a:rPr lang="en-US" altLang="ko-KR" sz="1100" cap="none" dirty="0" smtClean="0" b="0">
                <a:solidFill>
                  <a:srgbClr val="FF0000"/>
                </a:solidFill>
                <a:latin typeface="서울남산체 B" charset="0"/>
                <a:ea typeface="서울남산체 B" charset="0"/>
              </a:rPr>
              <a:t>(Welchs, Redbull)</a:t>
            </a: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을 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                             이용한 갯수측정 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-등에서 한번, 무릎에서 한번 규정을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             준수하는 </a:t>
            </a:r>
            <a:r>
              <a:rPr lang="en-US" altLang="ko-KR" sz="1200" cap="none" dirty="0" smtClean="0" b="0">
                <a:solidFill>
                  <a:srgbClr val="FF0000"/>
                </a:solidFill>
                <a:latin typeface="서울남산체 B" charset="0"/>
                <a:ea typeface="서울남산체 B" charset="0"/>
              </a:rPr>
              <a:t>두번</a:t>
            </a: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의 정확한 측정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       - 시중 제품 약 2,300,000원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1085850" y="2529205"/>
            <a:ext cx="1714500" cy="3073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FFFFFF"/>
                </a:solidFill>
                <a:latin typeface="서울남산체 B" charset="0"/>
                <a:ea typeface="서울남산체 B" charset="0"/>
              </a:rPr>
              <a:t>3km 달리기</a:t>
            </a:r>
            <a:endParaRPr lang="ko-KR" altLang="en-US" sz="1400" cap="none" dirty="0" smtClean="0" b="1">
              <a:solidFill>
                <a:srgbClr val="FFFFFF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659765" y="2840355"/>
            <a:ext cx="2358390" cy="908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-RFID의 이용으로 감독관이 아닌 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         </a:t>
            </a:r>
            <a:r>
              <a:rPr lang="en-US" altLang="ko-KR" sz="1200" cap="none" dirty="0" smtClean="0" b="0">
                <a:solidFill>
                  <a:srgbClr val="FF0000"/>
                </a:solidFill>
                <a:latin typeface="서울남산체 B" charset="0"/>
                <a:ea typeface="서울남산체 B" charset="0"/>
              </a:rPr>
              <a:t>본인이 직접 완료</a:t>
            </a: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하는 방식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-</a:t>
            </a: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수동측정이 아닌 </a:t>
            </a:r>
            <a:r>
              <a:rPr lang="en-US" altLang="ko-KR" sz="1200" cap="none" dirty="0" smtClean="0" b="0">
                <a:solidFill>
                  <a:srgbClr val="FF0000"/>
                </a:solidFill>
                <a:latin typeface="서울남산체 B" charset="0"/>
                <a:ea typeface="서울남산체 B" charset="0"/>
              </a:rPr>
              <a:t>자동측정</a:t>
            </a: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으로 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                     불만 제로화 가능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6303645" y="3364865"/>
            <a:ext cx="1191895" cy="3073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FFFFFF"/>
                </a:solidFill>
                <a:latin typeface="서울남산체 B" charset="0"/>
                <a:ea typeface="서울남산체 B" charset="0"/>
              </a:rPr>
              <a:t>자료 통합서버</a:t>
            </a:r>
            <a:endParaRPr lang="ko-KR" altLang="en-US" sz="1400" cap="none" dirty="0" smtClean="0" b="1">
              <a:solidFill>
                <a:srgbClr val="FFFFFF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5590540" y="3684270"/>
            <a:ext cx="2616200" cy="107696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-서버를 이용한 </a:t>
            </a:r>
            <a:r>
              <a:rPr lang="en-US" altLang="ko-KR" sz="1200" cap="none" dirty="0" smtClean="0" b="0">
                <a:solidFill>
                  <a:srgbClr val="FF0000"/>
                </a:solidFill>
                <a:latin typeface="서울남산체 B" charset="0"/>
                <a:ea typeface="서울남산체 B" charset="0"/>
              </a:rPr>
              <a:t>일괄적</a:t>
            </a: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인 정보 처리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FFFFFF"/>
                </a:solidFill>
                <a:latin typeface="서울남산체 B" charset="0"/>
                <a:ea typeface="서울남산체 B" charset="0"/>
              </a:rPr>
              <a:t>-</a:t>
            </a:r>
            <a:r>
              <a:rPr lang="en-US" altLang="ko-KR" sz="1200" cap="none" dirty="0" smtClean="0" b="0">
                <a:solidFill>
                  <a:srgbClr val="FF0000"/>
                </a:solidFill>
                <a:latin typeface="서울남산체 B" charset="0"/>
                <a:ea typeface="서울남산체 B" charset="0"/>
              </a:rPr>
              <a:t>실시간 </a:t>
            </a: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업데이트 방식으로 확인가능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" cap="none" dirty="0" smtClean="0" b="0">
              <a:solidFill>
                <a:srgbClr val="FF0000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FFFFFF"/>
                </a:solidFill>
                <a:latin typeface="서울남산체 B" charset="0"/>
                <a:ea typeface="서울남산체 B" charset="0"/>
              </a:rPr>
              <a:t>-</a:t>
            </a:r>
            <a:r>
              <a:rPr lang="en-US" altLang="ko-KR" sz="1200" cap="none" dirty="0" smtClean="0" b="0">
                <a:solidFill>
                  <a:srgbClr val="FF0000"/>
                </a:solidFill>
                <a:latin typeface="서울남산체 B" charset="0"/>
                <a:ea typeface="서울남산체 B" charset="0"/>
              </a:rPr>
              <a:t>누적결과</a:t>
            </a: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 확인의 용이성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-기존 서버 </a:t>
            </a:r>
            <a:r>
              <a:rPr lang="en-US" altLang="ko-KR" sz="1200" cap="none" dirty="0" smtClean="0" b="0">
                <a:solidFill>
                  <a:srgbClr val="FF0000"/>
                </a:solidFill>
                <a:latin typeface="서울남산체 B" charset="0"/>
                <a:ea typeface="서울남산체 B" charset="0"/>
              </a:rPr>
              <a:t>이식성</a:t>
            </a: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이 높음(국인체,연통)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-자동 업데이트로 입력 </a:t>
            </a:r>
            <a:r>
              <a:rPr lang="en-US" altLang="ko-KR" sz="1200" cap="none" dirty="0" smtClean="0" b="0">
                <a:solidFill>
                  <a:srgbClr val="FF0000"/>
                </a:solidFill>
                <a:latin typeface="서울남산체 B" charset="0"/>
                <a:ea typeface="서울남산체 B" charset="0"/>
              </a:rPr>
              <a:t>오류 최소화</a:t>
            </a:r>
            <a:r>
              <a:rPr lang="en-US" altLang="ko-KR" sz="1200" cap="none" dirty="0" smtClean="0" b="0">
                <a:solidFill>
                  <a:srgbClr val="D9D9D9"/>
                </a:solidFill>
                <a:latin typeface="서울남산체 B" charset="0"/>
                <a:ea typeface="서울남산체 B" charset="0"/>
              </a:rPr>
              <a:t> </a:t>
            </a:r>
            <a:endParaRPr lang="ko-KR" altLang="en-US" sz="1200" cap="none" dirty="0" smtClean="0" b="0">
              <a:solidFill>
                <a:srgbClr val="D9D9D9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59" name="제목 58"/>
          <p:cNvSpPr txBox="1">
            <a:spLocks/>
          </p:cNvSpPr>
          <p:nvPr/>
        </p:nvSpPr>
        <p:spPr>
          <a:xfrm rot="0">
            <a:off x="245110" y="69850"/>
            <a:ext cx="627380" cy="52070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4C3C2E"/>
                </a:solidFill>
                <a:latin typeface="서울남산체 B" charset="0"/>
                <a:ea typeface="서울남산체 B" charset="0"/>
              </a:rPr>
              <a:t>부록</a:t>
            </a:r>
            <a:endParaRPr lang="ko-KR" altLang="en-US" sz="1600" cap="none" dirty="0" smtClean="0" b="0">
              <a:solidFill>
                <a:srgbClr val="4C3C2E"/>
              </a:solidFill>
              <a:latin typeface="서울남산체 B" charset="0"/>
              <a:ea typeface="서울남산체 B" charset="0"/>
            </a:endParaRPr>
          </a:p>
        </p:txBody>
      </p:sp>
      <p:cxnSp>
        <p:nvCxnSpPr>
          <p:cNvPr id="60" name="도형 59"/>
          <p:cNvCxnSpPr/>
          <p:nvPr/>
        </p:nvCxnSpPr>
        <p:spPr>
          <a:xfrm rot="0">
            <a:off x="3793490" y="2790825"/>
            <a:ext cx="1228725" cy="810260"/>
          </a:xfrm>
          <a:prstGeom prst="straightConnector1"/>
          <a:ln w="3810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8"/>
          <p:cNvSpPr>
            <a:spLocks noChangeArrowheads="1"/>
          </p:cNvSpPr>
          <p:nvPr/>
        </p:nvSpPr>
        <p:spPr bwMode="auto">
          <a:xfrm>
            <a:off x="712470" y="481965"/>
            <a:ext cx="2713990" cy="271399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endParaRPr lang="ko-KR" altLang="en-US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166495" y="1608455"/>
            <a:ext cx="180721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 smtClean="0">
                <a:solidFill>
                  <a:srgbClr val="A1968B"/>
                </a:solidFill>
                <a:latin typeface="Arial" pitchFamily="34" charset="0"/>
                <a:ea typeface="+mn-ea"/>
                <a:cs typeface="Arial" pitchFamily="34" charset="0"/>
              </a:rPr>
              <a:t>Thank you.</a:t>
            </a:r>
            <a:endParaRPr lang="en-US" altLang="en-US" sz="2400" b="1" dirty="0">
              <a:solidFill>
                <a:srgbClr val="A1968B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 bwMode="auto">
          <a:xfrm rot="0" flipV="1">
            <a:off x="6019165" y="4824730"/>
            <a:ext cx="2606675" cy="4445"/>
          </a:xfrm>
          <a:prstGeom prst="line"/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 bwMode="auto">
          <a:xfrm rot="0" flipV="1">
            <a:off x="6019165" y="3789680"/>
            <a:ext cx="2587625" cy="13970"/>
          </a:xfrm>
          <a:prstGeom prst="line"/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>
            <a:spLocks/>
          </p:cNvSpPr>
          <p:nvPr/>
        </p:nvSpPr>
        <p:spPr bwMode="auto">
          <a:xfrm rot="0">
            <a:off x="6044565" y="3815080"/>
            <a:ext cx="589280" cy="2152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>
                <a:solidFill>
                  <a:srgbClr val="413327"/>
                </a:solidFill>
                <a:latin typeface="Arial" charset="0"/>
                <a:ea typeface="Arial" charset="0"/>
              </a:rPr>
              <a:t>특급전사</a:t>
            </a:r>
            <a:endParaRPr lang="ko-KR" altLang="en-US" sz="800" cap="none" dirty="0" smtClean="0" b="1">
              <a:solidFill>
                <a:srgbClr val="413327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Text Box 27"/>
          <p:cNvSpPr txBox="1">
            <a:spLocks/>
          </p:cNvSpPr>
          <p:nvPr/>
        </p:nvSpPr>
        <p:spPr bwMode="auto">
          <a:xfrm rot="0">
            <a:off x="6044565" y="4017010"/>
            <a:ext cx="2627630" cy="2152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>
                <a:solidFill>
                  <a:srgbClr val="8F7C71"/>
                </a:solidFill>
                <a:latin typeface="돋움" charset="0"/>
                <a:ea typeface="돋움" charset="0"/>
              </a:rPr>
              <a:t> 군장병 공개 SW 역량강화 DEV CAMP IoT프로그래밍</a:t>
            </a:r>
            <a:endParaRPr lang="ko-KR" altLang="en-US" sz="800" cap="none" dirty="0" smtClean="0" b="1">
              <a:solidFill>
                <a:srgbClr val="8F7C71"/>
              </a:solidFill>
              <a:latin typeface="돋움" charset="0"/>
              <a:ea typeface="돋움" charset="0"/>
            </a:endParaRPr>
          </a:p>
        </p:txBody>
      </p:sp>
      <p:sp>
        <p:nvSpPr>
          <p:cNvPr id="29" name="Text Box 28"/>
          <p:cNvSpPr txBox="1">
            <a:spLocks/>
          </p:cNvSpPr>
          <p:nvPr/>
        </p:nvSpPr>
        <p:spPr bwMode="auto">
          <a:xfrm rot="0">
            <a:off x="6044565" y="4213860"/>
            <a:ext cx="693420" cy="23622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>
                <a:solidFill>
                  <a:srgbClr val="5B4837"/>
                </a:solidFill>
                <a:latin typeface="Arial" charset="0"/>
                <a:ea typeface="Arial" charset="0"/>
              </a:rPr>
              <a:t>Email    </a:t>
            </a:r>
            <a:endParaRPr lang="ko-KR" altLang="en-US" sz="800" cap="none" dirty="0" smtClean="0" b="1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Text Box 29"/>
          <p:cNvSpPr txBox="1">
            <a:spLocks/>
          </p:cNvSpPr>
          <p:nvPr/>
        </p:nvSpPr>
        <p:spPr bwMode="auto">
          <a:xfrm rot="0">
            <a:off x="6044565" y="4416425"/>
            <a:ext cx="660400" cy="23622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>
                <a:solidFill>
                  <a:srgbClr val="5B4837"/>
                </a:solidFill>
                <a:latin typeface="Arial" charset="0"/>
                <a:ea typeface="Arial" charset="0"/>
              </a:rPr>
              <a:t>Mobile </a:t>
            </a:r>
            <a:endParaRPr lang="ko-KR" altLang="en-US" sz="800" cap="none" dirty="0" smtClean="0" b="1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Text Box 30"/>
          <p:cNvSpPr txBox="1">
            <a:spLocks/>
          </p:cNvSpPr>
          <p:nvPr/>
        </p:nvSpPr>
        <p:spPr bwMode="auto">
          <a:xfrm rot="0">
            <a:off x="6044565" y="4618990"/>
            <a:ext cx="626110" cy="23622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>
                <a:solidFill>
                  <a:srgbClr val="5B4837"/>
                </a:solidFill>
                <a:latin typeface="Arial" charset="0"/>
                <a:ea typeface="Arial" charset="0"/>
              </a:rPr>
              <a:t>Office </a:t>
            </a:r>
            <a:endParaRPr lang="ko-KR" altLang="en-US" sz="800" cap="none" dirty="0" smtClean="0" b="1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32" name="Text Box 31"/>
          <p:cNvSpPr txBox="1">
            <a:spLocks/>
          </p:cNvSpPr>
          <p:nvPr/>
        </p:nvSpPr>
        <p:spPr bwMode="auto">
          <a:xfrm rot="0">
            <a:off x="6503670" y="4218305"/>
            <a:ext cx="1841500" cy="2152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>
                <a:solidFill>
                  <a:srgbClr val="8F7C71"/>
                </a:solidFill>
                <a:latin typeface="굴림" charset="0"/>
                <a:ea typeface="굴림" charset="0"/>
              </a:rPr>
              <a:t>우인원 최종윤 이수호 김상환 한진탁</a:t>
            </a:r>
            <a:endParaRPr lang="ko-KR" altLang="en-US" sz="800" cap="none" dirty="0" smtClean="0" b="1">
              <a:solidFill>
                <a:srgbClr val="8F7C71"/>
              </a:solidFill>
              <a:latin typeface="굴림" charset="0"/>
              <a:ea typeface="굴림" charset="0"/>
            </a:endParaRPr>
          </a:p>
        </p:txBody>
      </p:sp>
      <p:sp>
        <p:nvSpPr>
          <p:cNvPr id="33" name="Text Box 32"/>
          <p:cNvSpPr txBox="1">
            <a:spLocks/>
          </p:cNvSpPr>
          <p:nvPr/>
        </p:nvSpPr>
        <p:spPr bwMode="auto">
          <a:xfrm rot="0">
            <a:off x="6503670" y="4415155"/>
            <a:ext cx="885190" cy="2152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>
                <a:solidFill>
                  <a:srgbClr val="8F7C71"/>
                </a:solidFill>
                <a:latin typeface="굴림" charset="0"/>
                <a:ea typeface="굴림" charset="0"/>
              </a:rPr>
              <a:t>010 3070 8401</a:t>
            </a:r>
            <a:endParaRPr lang="ko-KR" altLang="en-US" sz="800" cap="none" dirty="0" smtClean="0" b="1">
              <a:solidFill>
                <a:srgbClr val="8F7C71"/>
              </a:solidFill>
              <a:latin typeface="굴림" charset="0"/>
              <a:ea typeface="굴림" charset="0"/>
            </a:endParaRPr>
          </a:p>
        </p:txBody>
      </p:sp>
      <p:sp>
        <p:nvSpPr>
          <p:cNvPr id="34" name="Text Box 33"/>
          <p:cNvSpPr txBox="1">
            <a:spLocks/>
          </p:cNvSpPr>
          <p:nvPr/>
        </p:nvSpPr>
        <p:spPr bwMode="auto">
          <a:xfrm rot="0">
            <a:off x="6503670" y="4622800"/>
            <a:ext cx="1576705" cy="2152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1">
                <a:solidFill>
                  <a:srgbClr val="8F7C71"/>
                </a:solidFill>
                <a:latin typeface="돋움" charset="0"/>
                <a:ea typeface="돋움" charset="0"/>
              </a:rPr>
              <a:t>횃불관 남416호 가장 구석진곳</a:t>
            </a:r>
            <a:endParaRPr lang="ko-KR" altLang="en-US" sz="800" cap="none" dirty="0" smtClean="0" b="1">
              <a:solidFill>
                <a:srgbClr val="8F7C71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rot="0">
            <a:off x="6020435" y="4020185"/>
            <a:ext cx="2586355" cy="7620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0">
            <a:off x="6020435" y="4220210"/>
            <a:ext cx="2611755" cy="19685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0" flipV="1">
            <a:off x="6020435" y="4406900"/>
            <a:ext cx="2605405" cy="14605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0" flipV="1">
            <a:off x="6020435" y="4612640"/>
            <a:ext cx="2592705" cy="8890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0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 bwMode="auto">
          <a:xfrm rot="0" flipV="1">
            <a:off x="313690" y="1440180"/>
            <a:ext cx="5525135" cy="13335"/>
          </a:xfrm>
          <a:prstGeom prst="line"/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 rot="0">
            <a:off x="4519295" y="1401445"/>
            <a:ext cx="2045335" cy="5829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chemeClr val="tx1"/>
                </a:solidFill>
                <a:latin typeface="Arial" charset="0"/>
                <a:ea typeface="Arial" charset="0"/>
              </a:rPr>
              <a:t>INDEX</a:t>
            </a:r>
            <a:endParaRPr lang="ko-KR" altLang="en-US" sz="3200" cap="none" dirty="0" smtClean="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 rot="0">
            <a:off x="5408930" y="2221230"/>
            <a:ext cx="3296285" cy="27432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tx1"/>
                </a:solidFill>
                <a:latin typeface="Arial" charset="0"/>
                <a:ea typeface="Arial" charset="0"/>
              </a:rPr>
              <a:t>01 /  </a:t>
            </a:r>
            <a:r>
              <a:rPr lang="en-US" altLang="ko-KR" sz="1400" cap="none" dirty="0" smtClean="0" b="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개요</a:t>
            </a:r>
            <a:endParaRPr lang="ko-KR" altLang="en-US" sz="14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 rot="0">
            <a:off x="5408930" y="2487295"/>
            <a:ext cx="3296285" cy="27432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02 /  설계과정</a:t>
            </a:r>
            <a:endParaRPr lang="ko-KR" altLang="en-US" sz="1400" cap="none" dirty="0" smtClean="0" b="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 rot="0">
            <a:off x="5408930" y="2745740"/>
            <a:ext cx="3296285" cy="27432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tx1"/>
                </a:solidFill>
                <a:latin typeface="Arial" charset="0"/>
                <a:ea typeface="Arial" charset="0"/>
              </a:rPr>
              <a:t>03 /  </a:t>
            </a:r>
            <a:r>
              <a:rPr lang="en-US" altLang="ko-KR" sz="1400" cap="none" dirty="0" smtClean="0" b="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시연</a:t>
            </a:r>
            <a:endParaRPr lang="ko-KR" altLang="en-US" sz="1400" cap="none" dirty="0" smtClean="0" b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 rot="0">
            <a:off x="5408930" y="3019425"/>
            <a:ext cx="3296285" cy="27432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04 /  Q&amp;A</a:t>
            </a:r>
            <a:endParaRPr lang="ko-KR" altLang="en-US" sz="1400" cap="none" dirty="0" smtClean="0" b="0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cxnSp>
        <p:nvCxnSpPr>
          <p:cNvPr id="24" name="직선 연결선 18"/>
          <p:cNvCxnSpPr/>
          <p:nvPr/>
        </p:nvCxnSpPr>
        <p:spPr bwMode="auto">
          <a:xfrm rot="0" flipH="1">
            <a:off x="214630" y="271780"/>
            <a:ext cx="596900" cy="635"/>
          </a:xfrm>
          <a:prstGeom prst="line"/>
          <a:noFill/>
          <a:ln w="571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0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619760" y="1836420"/>
            <a:ext cx="6054090" cy="58356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>
                <a:latin typeface="Arial" charset="0"/>
                <a:ea typeface="Arial" charset="0"/>
              </a:rPr>
              <a:t>1.</a:t>
            </a:r>
            <a:r>
              <a:rPr lang="en-US" altLang="ko-KR" sz="3600" cap="none" dirty="0" smtClean="0" b="1">
                <a:latin typeface="Arial" charset="0"/>
                <a:ea typeface="Arial" charset="0"/>
              </a:rPr>
              <a:t/>
            </a:r>
            <a:br>
              <a:rPr lang="en-US" altLang="ko-KR" sz="3600" cap="none" dirty="0" smtClean="0" b="1">
                <a:latin typeface="Arial" charset="0"/>
                <a:ea typeface="Arial" charset="0"/>
              </a:rPr>
            </a:br>
            <a:r>
              <a:rPr lang="en-US" altLang="ko-KR" sz="3600" cap="none" dirty="0" smtClean="0" b="1">
                <a:latin typeface="HY헤드라인M" charset="0"/>
                <a:ea typeface="HY헤드라인M" charset="0"/>
              </a:rPr>
              <a:t>개요</a:t>
            </a:r>
            <a:endParaRPr lang="ko-KR" altLang="en-US" sz="3600" cap="none" dirty="0" smtClean="0" b="1">
              <a:latin typeface="HY헤드라인M" charset="0"/>
              <a:ea typeface="HY헤드라인M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2515870" y="3497580"/>
            <a:ext cx="62420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그들은 대체 왜 체력측정시스템에 IoT를 도입하게 되었는가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3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 rot="0">
            <a:off x="565150" y="1410335"/>
            <a:ext cx="2917825" cy="3239770"/>
          </a:xfrm>
          <a:prstGeom prst="roundRect">
            <a:avLst>
              <a:gd name="adj" fmla="val 2528"/>
            </a:avLst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numCol="1" vert="horz" anchor="ctr">
            <a:noAutofit/>
          </a:bodyPr>
          <a:lstStyle/>
          <a:p>
            <a:pPr marL="0" indent="0" algn="dist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군내 체력의 중요성 부각</a:t>
            </a:r>
            <a:endParaRPr lang="ko-KR" altLang="en-US" sz="1200" cap="none" dirty="0" smtClean="0" b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  <a:p>
            <a:pPr marL="0" indent="0" algn="dist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  <a:p>
            <a:pPr marL="0" indent="0" algn="dist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spc="-100" dirty="0" smtClean="0" b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측정관에 따라 달라지는 형평성 없는 측정기준</a:t>
            </a:r>
            <a:endParaRPr lang="ko-KR" altLang="en-US" sz="1050" cap="none" dirty="0" smtClean="0" b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  <a:p>
            <a:pPr marL="0" indent="0" algn="dist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  <a:p>
            <a:pPr marL="0" indent="0" algn="dist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일괄적인 데이터 관리의 불편함</a:t>
            </a:r>
            <a:endParaRPr lang="ko-KR" altLang="en-US" sz="1200" cap="none" dirty="0" smtClean="0" b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  <a:p>
            <a:pPr marL="0" indent="0" algn="dist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  <a:p>
            <a:pPr marL="0" indent="0" algn="dist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수동 측정으로 인한 측정시간 과다소요</a:t>
            </a:r>
            <a:endParaRPr lang="ko-KR" altLang="en-US" sz="1200" cap="none" dirty="0" smtClean="0" b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  <a:p>
            <a:pPr marL="0" indent="0" algn="dist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  <a:p>
            <a:pPr marL="0" indent="0" algn="dist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잦은 체력측정</a:t>
            </a:r>
            <a:endParaRPr lang="ko-KR" altLang="en-US" sz="1200" cap="none" dirty="0" smtClean="0" b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  <a:p>
            <a:pPr marL="0" indent="0" algn="dist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(간부 : 연1회, 용사 : 매 진급시)</a:t>
            </a:r>
            <a:endParaRPr lang="ko-KR" altLang="en-US" sz="12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dist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01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fontAlgn="base" defTabSz="914400" ea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tx1"/>
                </a:solidFill>
                <a:latin typeface="서울남산체 B" charset="0"/>
                <a:ea typeface="서울남산체 B" charset="0"/>
              </a:rPr>
              <a:t>군내 체력측정시스템의 필요성</a:t>
            </a:r>
            <a:endParaRPr lang="ko-KR" altLang="en-US" sz="1400" cap="none" dirty="0" smtClean="0" b="1">
              <a:solidFill>
                <a:schemeClr val="tx1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개     요</a:t>
            </a:r>
            <a:endParaRPr lang="ko-KR" altLang="en-US" sz="18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5" name="Picture 2" descr="C:/Users/Administrator/AppData/Roaming/PolarisOffice/ETemp/7080_7708416/image2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625850" y="1410970"/>
            <a:ext cx="4877435" cy="3239770"/>
          </a:xfrm>
          <a:prstGeom prst="roundRect">
            <a:avLst>
              <a:gd name="adj" fmla="val 1869"/>
            </a:avLst>
          </a:prstGeom>
          <a:solidFill>
            <a:srgbClr val="FFFFFF">
              <a:shade val="85000"/>
            </a:srgbClr>
          </a:solidFill>
          <a:ln w="0">
            <a:noFill/>
            <a:prstDash/>
          </a:ln>
        </p:spPr>
      </p:pic>
      <p:sp>
        <p:nvSpPr>
          <p:cNvPr id="10" name="타원 9"/>
          <p:cNvSpPr>
            <a:spLocks/>
          </p:cNvSpPr>
          <p:nvPr/>
        </p:nvSpPr>
        <p:spPr>
          <a:xfrm rot="0">
            <a:off x="544830" y="1089025"/>
            <a:ext cx="74930" cy="74930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620135" y="1407795"/>
          <a:ext cx="4873625" cy="3279140"/>
        </p:xfrm>
        <a:graphic>
          <a:graphicData uri="http://schemas.openxmlformats.org/drawingml/2006/table">
            <a:tbl>
              <a:tblPr firstRow="1" bandRow="1">
                <a:effectLst>
                  <a:outerShdw sx="100000" sy="100000" blurRad="0" dist="0" dir="0" rotWithShape="0" algn="ctr">
                    <a:schemeClr val="bg1">
                      <a:alpha val="100000"/>
                    </a:schemeClr>
                  </a:outerShdw>
                </a:effectLst>
                <a:tableStyleId>{5C22544A-7EE6-4342-B048-85BDC9FD1C3A}</a:tableStyleId>
              </a:tblPr>
              <a:tblGrid>
                <a:gridCol w="2436495"/>
                <a:gridCol w="2437130"/>
              </a:tblGrid>
              <a:tr h="163957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 l="0" t="0" r="0" b="0"/>
                      </a:stretch>
                    </a:blipFill>
                  </a:tcPr>
                </a:tc>
              </a:tr>
              <a:tr h="163957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53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19760" y="1836420"/>
            <a:ext cx="6054090" cy="583565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>
                <a:solidFill>
                  <a:srgbClr val="000000"/>
                </a:solidFill>
                <a:latin typeface="Arial" charset="0"/>
                <a:ea typeface="Arial" charset="0"/>
              </a:rPr>
              <a:t>2.</a:t>
            </a:r>
            <a:r>
              <a:rPr lang="en-US" altLang="ko-KR" sz="3600" cap="none" dirty="0" smtClean="0" b="1">
                <a:solidFill>
                  <a:srgbClr val="000000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3600" cap="none" dirty="0" smtClean="0" b="1">
                <a:solidFill>
                  <a:srgbClr val="000000"/>
                </a:solidFill>
                <a:latin typeface="Arial" charset="0"/>
                <a:ea typeface="Arial" charset="0"/>
              </a:rPr>
            </a:br>
            <a:r>
              <a:rPr lang="en-US" altLang="ko-KR" sz="3600" cap="none" dirty="0" smtClean="0" b="1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개발과정</a:t>
            </a:r>
            <a:endParaRPr lang="ko-KR" altLang="en-US" sz="3600" cap="none" dirty="0" smtClean="0" b="1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개발과정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내용 개체 틀 44"/>
          <p:cNvSpPr txBox="1">
            <a:spLocks/>
          </p:cNvSpPr>
          <p:nvPr/>
        </p:nvSpPr>
        <p:spPr bwMode="auto">
          <a:xfrm rot="0">
            <a:off x="457835" y="892175"/>
            <a:ext cx="323532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623570" indent="-514350" algn="l" fontAlgn="base" defTabSz="914400" ea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Block Diagram ( 팔굽혀펴기 )</a:t>
            </a:r>
            <a:endParaRPr lang="ko-KR" altLang="en-US" sz="1400" cap="none" dirty="0" smtClean="0" b="1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6" name="타원 25"/>
          <p:cNvSpPr>
            <a:spLocks/>
          </p:cNvSpPr>
          <p:nvPr/>
        </p:nvSpPr>
        <p:spPr>
          <a:xfrm rot="0">
            <a:off x="544830" y="1089025"/>
            <a:ext cx="74930" cy="74930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rgbClr val="F5F1E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제목 45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4C3C2E"/>
                </a:solidFill>
                <a:latin typeface="Arial" charset="0"/>
                <a:ea typeface="Arial" charset="0"/>
              </a:rPr>
              <a:t>02</a:t>
            </a:r>
            <a:endParaRPr lang="ko-KR" altLang="en-US" sz="1600" cap="none" dirty="0" smtClean="0" b="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3340735" y="1485900"/>
            <a:ext cx="1517650" cy="281051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Ardoino</a:t>
            </a:r>
            <a:endParaRPr lang="ko-KR" altLang="en-US" sz="15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1857375" y="1614170"/>
            <a:ext cx="758825" cy="108712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latin typeface="맑은 고딕" charset="0"/>
                <a:ea typeface="맑은 고딕" charset="0"/>
              </a:rPr>
              <a:t>RFID 13.56</a:t>
            </a:r>
            <a:endParaRPr lang="ko-KR" altLang="en-US" sz="105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latin typeface="맑은 고딕" charset="0"/>
                <a:ea typeface="맑은 고딕" charset="0"/>
              </a:rPr>
              <a:t>리더모듈</a:t>
            </a:r>
            <a:endParaRPr lang="ko-KR" altLang="en-US" sz="105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1018540" y="1381125"/>
            <a:ext cx="478790" cy="66294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latin typeface="맑은 고딕" charset="0"/>
                <a:ea typeface="맑은 고딕" charset="0"/>
              </a:rPr>
              <a:t>승인된</a:t>
            </a:r>
            <a:r>
              <a:rPr lang="en-US" altLang="ko-KR" sz="500" cap="none" dirty="0" smtClean="0" b="0">
                <a:latin typeface="맑은 고딕" charset="0"/>
                <a:ea typeface="맑은 고딕" charset="0"/>
              </a:rPr>
              <a:t> </a:t>
            </a:r>
            <a:r>
              <a:rPr lang="en-US" altLang="ko-KR" sz="700" cap="none" dirty="0" smtClean="0" b="0">
                <a:latin typeface="맑은 고딕" charset="0"/>
                <a:ea typeface="맑은 고딕" charset="0"/>
              </a:rPr>
              <a:t>RF카드</a:t>
            </a:r>
            <a:endParaRPr lang="ko-KR" altLang="en-US" sz="7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50" name="도형 49"/>
          <p:cNvCxnSpPr/>
          <p:nvPr/>
        </p:nvCxnSpPr>
        <p:spPr>
          <a:xfrm rot="0">
            <a:off x="2628900" y="2557780"/>
            <a:ext cx="710565" cy="508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51"/>
          <p:cNvCxnSpPr/>
          <p:nvPr/>
        </p:nvCxnSpPr>
        <p:spPr>
          <a:xfrm rot="0">
            <a:off x="4875530" y="1928495"/>
            <a:ext cx="792480" cy="5715"/>
          </a:xfrm>
          <a:prstGeom prst="straightConnector1"/>
          <a:ln w="9525" cap="flat" cmpd="sng">
            <a:solidFill>
              <a:srgbClr val="0611F2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상자 52"/>
          <p:cNvSpPr txBox="1">
            <a:spLocks/>
          </p:cNvSpPr>
          <p:nvPr/>
        </p:nvSpPr>
        <p:spPr>
          <a:xfrm rot="0">
            <a:off x="5054600" y="1928495"/>
            <a:ext cx="412750" cy="24701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USB</a:t>
            </a:r>
            <a:endParaRPr lang="ko-KR" altLang="en-US" sz="1000" cap="none" dirty="0" smtClean="0" b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5883910" y="1381125"/>
            <a:ext cx="841375" cy="55880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latin typeface="맑은 고딕" charset="0"/>
                <a:ea typeface="맑은 고딕" charset="0"/>
              </a:rPr>
              <a:t>노트북</a:t>
            </a:r>
            <a:endParaRPr lang="ko-KR" altLang="en-US" sz="105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latin typeface="맑은 고딕" charset="0"/>
                <a:ea typeface="맑은 고딕" charset="0"/>
              </a:rPr>
              <a:t>단말기</a:t>
            </a:r>
            <a:endParaRPr lang="ko-KR" altLang="en-US" sz="105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6659880" y="2204720"/>
            <a:ext cx="2077085" cy="981710"/>
          </a:xfrm>
          <a:prstGeom prst="cloud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0" r="0" b="0"/>
            </a:stretch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55"/>
          <p:cNvSpPr txBox="1">
            <a:spLocks/>
          </p:cNvSpPr>
          <p:nvPr/>
        </p:nvSpPr>
        <p:spPr>
          <a:xfrm rot="0">
            <a:off x="6767830" y="2578735"/>
            <a:ext cx="195961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우분투서버→DB→PHP→웹서버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/>
          <p:nvPr/>
        </p:nvCxnSpPr>
        <p:spPr>
          <a:xfrm rot="0">
            <a:off x="6886575" y="1952625"/>
            <a:ext cx="526415" cy="161925"/>
          </a:xfrm>
          <a:prstGeom prst="straightConnector1"/>
          <a:ln w="9525" cap="flat" cmpd="sng">
            <a:solidFill>
              <a:srgbClr val="0611F2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57"/>
          <p:cNvSpPr txBox="1">
            <a:spLocks/>
          </p:cNvSpPr>
          <p:nvPr/>
        </p:nvSpPr>
        <p:spPr>
          <a:xfrm rot="0">
            <a:off x="7009130" y="1802765"/>
            <a:ext cx="61150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이더넷</a:t>
            </a:r>
            <a:endParaRPr lang="ko-KR" altLang="en-US" sz="1000" cap="none" dirty="0" smtClean="0" b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 rot="0">
            <a:off x="5626735" y="3438525"/>
            <a:ext cx="1393825" cy="37211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47625" cap="flat" cmpd="dbl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latin typeface="맑은 고딕" charset="0"/>
                <a:ea typeface="맑은 고딕" charset="0"/>
              </a:rPr>
              <a:t>16X2 LCD IIC 모듈</a:t>
            </a:r>
            <a:endParaRPr lang="ko-KR" altLang="en-US" sz="105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60" name="도형 59"/>
          <p:cNvCxnSpPr/>
          <p:nvPr/>
        </p:nvCxnSpPr>
        <p:spPr>
          <a:xfrm rot="0" flipV="1">
            <a:off x="4886960" y="3623945"/>
            <a:ext cx="714375" cy="5080"/>
          </a:xfrm>
          <a:prstGeom prst="straightConnector1"/>
          <a:ln w="9525" cap="flat" cmpd="sng">
            <a:solidFill>
              <a:srgbClr val="0611F2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텍스트 상자 60"/>
          <p:cNvSpPr txBox="1">
            <a:spLocks/>
          </p:cNvSpPr>
          <p:nvPr/>
        </p:nvSpPr>
        <p:spPr>
          <a:xfrm rot="0">
            <a:off x="5626100" y="3813175"/>
            <a:ext cx="1561465" cy="8324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000000"/>
                </a:solidFill>
                <a:latin typeface="서울남산체 L" charset="0"/>
                <a:ea typeface="서울남산체 L" charset="0"/>
              </a:rPr>
              <a:t>최초 거리값</a:t>
            </a:r>
            <a:endParaRPr lang="ko-KR" altLang="en-US" sz="1200" cap="none" dirty="0" smtClean="0" b="0">
              <a:solidFill>
                <a:srgbClr val="000000"/>
              </a:solidFill>
              <a:latin typeface="서울남산체 L" charset="0"/>
              <a:ea typeface="서울남산체 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000000"/>
                </a:solidFill>
                <a:latin typeface="서울남산체 L" charset="0"/>
                <a:ea typeface="서울남산체 L" charset="0"/>
              </a:rPr>
              <a:t>현재 상태(UP/DOWN)</a:t>
            </a:r>
            <a:endParaRPr lang="ko-KR" altLang="en-US" sz="1200" cap="none" dirty="0" smtClean="0" b="0">
              <a:solidFill>
                <a:srgbClr val="000000"/>
              </a:solidFill>
              <a:latin typeface="서울남산체 L" charset="0"/>
              <a:ea typeface="서울남산체 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000000"/>
                </a:solidFill>
                <a:latin typeface="서울남산체 L" charset="0"/>
                <a:ea typeface="서울남산체 L" charset="0"/>
              </a:rPr>
              <a:t>현재 카운트 갯수</a:t>
            </a:r>
            <a:endParaRPr lang="ko-KR" altLang="en-US" sz="1200" cap="none" dirty="0" smtClean="0" b="0">
              <a:solidFill>
                <a:srgbClr val="000000"/>
              </a:solidFill>
              <a:latin typeface="서울남산체 L" charset="0"/>
              <a:ea typeface="서울남산체 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000000"/>
                </a:solidFill>
                <a:latin typeface="서울남산체 L" charset="0"/>
                <a:ea typeface="서울남산체 L" charset="0"/>
              </a:rPr>
              <a:t>경과시간</a:t>
            </a:r>
            <a:endParaRPr lang="ko-KR" altLang="en-US" sz="1200" cap="none" dirty="0" smtClean="0" b="0">
              <a:solidFill>
                <a:srgbClr val="000000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 rot="0">
            <a:off x="5023485" y="1713230"/>
            <a:ext cx="55499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KEY값</a:t>
            </a: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 rot="0">
            <a:off x="2698115" y="2345055"/>
            <a:ext cx="55499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KEY값</a:t>
            </a: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/>
          <p:nvPr/>
        </p:nvCxnSpPr>
        <p:spPr>
          <a:xfrm rot="0">
            <a:off x="2637790" y="1861185"/>
            <a:ext cx="681355" cy="635"/>
          </a:xfrm>
          <a:prstGeom prst="line"/>
          <a:ln w="127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텍스트 상자 65"/>
          <p:cNvSpPr txBox="1">
            <a:spLocks/>
          </p:cNvSpPr>
          <p:nvPr/>
        </p:nvSpPr>
        <p:spPr>
          <a:xfrm rot="0">
            <a:off x="2774315" y="1610360"/>
            <a:ext cx="47307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3.3V </a:t>
            </a:r>
            <a:endParaRPr lang="ko-KR" altLang="en-US" sz="1000" cap="none" dirty="0" smtClean="0" b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 rot="0">
            <a:off x="5543550" y="1951990"/>
            <a:ext cx="1172210" cy="420370"/>
          </a:xfrm>
          <a:prstGeom prst="parallelogram">
            <a:avLst>
              <a:gd name="adj" fmla="val 81705"/>
            </a:avLst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 rot="0">
            <a:off x="723900" y="3305175"/>
            <a:ext cx="1882775" cy="705485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초음파 센서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latin typeface="맑은 고딕" charset="0"/>
                <a:ea typeface="맑은 고딕" charset="0"/>
              </a:rPr>
              <a:t>(HC-SR1)</a:t>
            </a:r>
            <a:endParaRPr lang="ko-KR" altLang="en-US" sz="9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70" name="도형 69"/>
          <p:cNvCxnSpPr/>
          <p:nvPr/>
        </p:nvCxnSpPr>
        <p:spPr>
          <a:xfrm rot="0" flipV="1">
            <a:off x="2619375" y="3870960"/>
            <a:ext cx="703580" cy="254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상자 70"/>
          <p:cNvSpPr txBox="1">
            <a:spLocks/>
          </p:cNvSpPr>
          <p:nvPr/>
        </p:nvSpPr>
        <p:spPr>
          <a:xfrm rot="0">
            <a:off x="840105" y="4009389"/>
            <a:ext cx="1654810" cy="4629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000000"/>
                </a:solidFill>
                <a:latin typeface="서울남산체 L" charset="0"/>
                <a:ea typeface="서울남산체 L" charset="0"/>
              </a:rPr>
              <a:t>최초 자세 거리값</a:t>
            </a:r>
            <a:endParaRPr lang="ko-KR" altLang="en-US" sz="1200" cap="none" dirty="0" smtClean="0" b="0">
              <a:solidFill>
                <a:srgbClr val="000000"/>
              </a:solidFill>
              <a:latin typeface="서울남산체 L" charset="0"/>
              <a:ea typeface="서울남산체 L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000000"/>
                </a:solidFill>
                <a:latin typeface="서울남산체 L" charset="0"/>
                <a:ea typeface="서울남산체 L" charset="0"/>
              </a:rPr>
              <a:t>실시간 자세 거리값 입력</a:t>
            </a:r>
            <a:endParaRPr lang="ko-KR" altLang="en-US" sz="1200" cap="none" dirty="0" smtClean="0" b="0">
              <a:solidFill>
                <a:srgbClr val="000000"/>
              </a:solidFill>
              <a:latin typeface="서울남산체 L" charset="0"/>
              <a:ea typeface="서울남산체 L" charset="0"/>
            </a:endParaRPr>
          </a:p>
        </p:txBody>
      </p:sp>
      <p:cxnSp>
        <p:nvCxnSpPr>
          <p:cNvPr id="72" name="도형 71"/>
          <p:cNvCxnSpPr/>
          <p:nvPr/>
        </p:nvCxnSpPr>
        <p:spPr>
          <a:xfrm rot="0">
            <a:off x="2616200" y="3455035"/>
            <a:ext cx="681355" cy="635"/>
          </a:xfrm>
          <a:prstGeom prst="line"/>
          <a:ln w="127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텍스트 상자 72"/>
          <p:cNvSpPr txBox="1">
            <a:spLocks/>
          </p:cNvSpPr>
          <p:nvPr/>
        </p:nvSpPr>
        <p:spPr>
          <a:xfrm rot="0">
            <a:off x="2764155" y="3197225"/>
            <a:ext cx="37528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5V </a:t>
            </a:r>
            <a:endParaRPr lang="ko-KR" altLang="en-US" sz="1000" cap="none" dirty="0" smtClean="0" b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 rot="0">
            <a:off x="857250" y="3438525"/>
            <a:ext cx="438785" cy="438785"/>
          </a:xfrm>
          <a:prstGeom prst="ellipse"/>
          <a:blipFill rotWithShape="1">
            <a:blip r:embed="rId3">
              <a:alphaModFix amt="3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0" ty="0" sx="100000" sy="100000" flip="none" algn="tl"/>
              </a:blipFill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 rot="0">
            <a:off x="2066925" y="3438525"/>
            <a:ext cx="438785" cy="438785"/>
          </a:xfrm>
          <a:prstGeom prst="ellipse"/>
          <a:blipFill rotWithShape="1">
            <a:blip r:embed="rId3">
              <a:alphaModFix amt="3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0" ty="0" sx="100000" sy="100000" flip="none" algn="tl"/>
              </a:blip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개발과정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제목 45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4C3C2E"/>
                </a:solidFill>
                <a:latin typeface="Arial" charset="0"/>
                <a:ea typeface="Arial" charset="0"/>
              </a:rPr>
              <a:t>02</a:t>
            </a:r>
            <a:endParaRPr lang="ko-KR" altLang="en-US" sz="1600" cap="none" dirty="0" smtClean="0" b="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내용 개체 틀 46"/>
          <p:cNvSpPr txBox="1">
            <a:spLocks/>
          </p:cNvSpPr>
          <p:nvPr/>
        </p:nvSpPr>
        <p:spPr bwMode="auto">
          <a:xfrm rot="0">
            <a:off x="457835" y="892175"/>
            <a:ext cx="323532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623570" indent="-514350" algn="l" fontAlgn="base" defTabSz="914400" ea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Block Diagram ( 윗몸일으키기 )</a:t>
            </a:r>
            <a:endParaRPr lang="ko-KR" altLang="en-US" sz="1400" cap="none" dirty="0" smtClean="0" b="1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48" name="타원 47"/>
          <p:cNvSpPr>
            <a:spLocks/>
          </p:cNvSpPr>
          <p:nvPr/>
        </p:nvSpPr>
        <p:spPr>
          <a:xfrm rot="0">
            <a:off x="544830" y="1089025"/>
            <a:ext cx="74930" cy="74930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rgbClr val="F5F1E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3340735" y="1485900"/>
            <a:ext cx="1517650" cy="281051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Ardoino</a:t>
            </a:r>
            <a:endParaRPr lang="ko-KR" altLang="en-US" sz="15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1857375" y="1614170"/>
            <a:ext cx="758825" cy="108712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latin typeface="맑은 고딕" charset="0"/>
                <a:ea typeface="맑은 고딕" charset="0"/>
              </a:rPr>
              <a:t>RFID 13.56</a:t>
            </a:r>
            <a:endParaRPr lang="ko-KR" altLang="en-US" sz="105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latin typeface="맑은 고딕" charset="0"/>
                <a:ea typeface="맑은 고딕" charset="0"/>
              </a:rPr>
              <a:t>리더모듈</a:t>
            </a:r>
            <a:endParaRPr lang="ko-KR" altLang="en-US" sz="105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1018540" y="1381125"/>
            <a:ext cx="478790" cy="66294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latin typeface="맑은 고딕" charset="0"/>
                <a:ea typeface="맑은 고딕" charset="0"/>
              </a:rPr>
              <a:t>승인된</a:t>
            </a:r>
            <a:r>
              <a:rPr lang="en-US" altLang="ko-KR" sz="500" cap="none" dirty="0" smtClean="0" b="0">
                <a:latin typeface="맑은 고딕" charset="0"/>
                <a:ea typeface="맑은 고딕" charset="0"/>
              </a:rPr>
              <a:t> </a:t>
            </a:r>
            <a:r>
              <a:rPr lang="en-US" altLang="ko-KR" sz="700" cap="none" dirty="0" smtClean="0" b="0">
                <a:latin typeface="맑은 고딕" charset="0"/>
                <a:ea typeface="맑은 고딕" charset="0"/>
              </a:rPr>
              <a:t>RF카드</a:t>
            </a:r>
            <a:endParaRPr lang="ko-KR" altLang="en-US" sz="7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52" name="도형 51"/>
          <p:cNvCxnSpPr/>
          <p:nvPr/>
        </p:nvCxnSpPr>
        <p:spPr>
          <a:xfrm rot="0">
            <a:off x="2628900" y="2557780"/>
            <a:ext cx="710565" cy="508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53"/>
          <p:cNvCxnSpPr/>
          <p:nvPr/>
        </p:nvCxnSpPr>
        <p:spPr>
          <a:xfrm rot="0">
            <a:off x="4875530" y="1928495"/>
            <a:ext cx="792480" cy="5715"/>
          </a:xfrm>
          <a:prstGeom prst="straightConnector1"/>
          <a:ln w="9525" cap="flat" cmpd="sng">
            <a:solidFill>
              <a:srgbClr val="0611F2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텍스트 상자 54"/>
          <p:cNvSpPr txBox="1">
            <a:spLocks/>
          </p:cNvSpPr>
          <p:nvPr/>
        </p:nvSpPr>
        <p:spPr>
          <a:xfrm rot="0">
            <a:off x="5054600" y="1928495"/>
            <a:ext cx="412750" cy="24701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USB</a:t>
            </a:r>
            <a:endParaRPr lang="ko-KR" altLang="en-US" sz="1000" cap="none" dirty="0" smtClean="0" b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5883910" y="1381125"/>
            <a:ext cx="841375" cy="55880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latin typeface="맑은 고딕" charset="0"/>
                <a:ea typeface="맑은 고딕" charset="0"/>
              </a:rPr>
              <a:t>노트북</a:t>
            </a:r>
            <a:endParaRPr lang="ko-KR" altLang="en-US" sz="105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latin typeface="맑은 고딕" charset="0"/>
                <a:ea typeface="맑은 고딕" charset="0"/>
              </a:rPr>
              <a:t>단말기</a:t>
            </a:r>
            <a:endParaRPr lang="ko-KR" altLang="en-US" sz="105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6659880" y="2204720"/>
            <a:ext cx="2077085" cy="981710"/>
          </a:xfrm>
          <a:prstGeom prst="cloud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0" r="0" b="0"/>
            </a:stretch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57"/>
          <p:cNvSpPr txBox="1">
            <a:spLocks/>
          </p:cNvSpPr>
          <p:nvPr/>
        </p:nvSpPr>
        <p:spPr>
          <a:xfrm rot="0">
            <a:off x="6767830" y="2578735"/>
            <a:ext cx="195961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우분투서버→DB→PHP→웹서버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9" name="도형 58"/>
          <p:cNvCxnSpPr/>
          <p:nvPr/>
        </p:nvCxnSpPr>
        <p:spPr>
          <a:xfrm rot="0">
            <a:off x="6886575" y="1952625"/>
            <a:ext cx="526415" cy="161925"/>
          </a:xfrm>
          <a:prstGeom prst="straightConnector1"/>
          <a:ln w="9525" cap="flat" cmpd="sng">
            <a:solidFill>
              <a:srgbClr val="0611F2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상자 59"/>
          <p:cNvSpPr txBox="1">
            <a:spLocks/>
          </p:cNvSpPr>
          <p:nvPr/>
        </p:nvSpPr>
        <p:spPr>
          <a:xfrm rot="0">
            <a:off x="7009130" y="1802765"/>
            <a:ext cx="61150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이더넷</a:t>
            </a:r>
            <a:endParaRPr lang="ko-KR" altLang="en-US" sz="1000" cap="none" dirty="0" smtClean="0" b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0">
            <a:off x="5626735" y="3438525"/>
            <a:ext cx="1393825" cy="37211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47625" cap="flat" cmpd="dbl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latin typeface="맑은 고딕" charset="0"/>
                <a:ea typeface="맑은 고딕" charset="0"/>
              </a:rPr>
              <a:t>16X2 LCD IIC 모듈</a:t>
            </a:r>
            <a:endParaRPr lang="ko-KR" altLang="en-US" sz="105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62" name="도형 61"/>
          <p:cNvCxnSpPr/>
          <p:nvPr/>
        </p:nvCxnSpPr>
        <p:spPr>
          <a:xfrm rot="0" flipV="1">
            <a:off x="4886960" y="3623945"/>
            <a:ext cx="714375" cy="5080"/>
          </a:xfrm>
          <a:prstGeom prst="straightConnector1"/>
          <a:ln w="9525" cap="flat" cmpd="sng">
            <a:solidFill>
              <a:srgbClr val="0611F2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>
            <a:spLocks/>
          </p:cNvSpPr>
          <p:nvPr/>
        </p:nvSpPr>
        <p:spPr>
          <a:xfrm rot="0">
            <a:off x="5626100" y="3813175"/>
            <a:ext cx="123063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000000"/>
                </a:solidFill>
                <a:latin typeface="서울남산체 L" charset="0"/>
                <a:ea typeface="서울남산체 L" charset="0"/>
              </a:rPr>
              <a:t>현재 카운트 갯수</a:t>
            </a:r>
            <a:endParaRPr lang="ko-KR" altLang="en-US" sz="1200" cap="none" dirty="0" smtClean="0" b="0">
              <a:solidFill>
                <a:srgbClr val="000000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 rot="0">
            <a:off x="5023485" y="1713230"/>
            <a:ext cx="55499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KEY값</a:t>
            </a: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 rot="0">
            <a:off x="4914265" y="2073910"/>
            <a:ext cx="687705" cy="2165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카운트갯수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 rot="0">
            <a:off x="2698115" y="2345055"/>
            <a:ext cx="55499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KEY값</a:t>
            </a: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7" name="도형 66"/>
          <p:cNvCxnSpPr/>
          <p:nvPr/>
        </p:nvCxnSpPr>
        <p:spPr>
          <a:xfrm rot="0">
            <a:off x="2637790" y="1861185"/>
            <a:ext cx="681355" cy="635"/>
          </a:xfrm>
          <a:prstGeom prst="line"/>
          <a:ln w="127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텍스트 상자 67"/>
          <p:cNvSpPr txBox="1">
            <a:spLocks/>
          </p:cNvSpPr>
          <p:nvPr/>
        </p:nvSpPr>
        <p:spPr>
          <a:xfrm rot="0">
            <a:off x="2774315" y="1610360"/>
            <a:ext cx="47307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3.3V </a:t>
            </a:r>
            <a:endParaRPr lang="ko-KR" altLang="en-US" sz="1000" cap="none" dirty="0" smtClean="0" b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 rot="0">
            <a:off x="5543550" y="1951990"/>
            <a:ext cx="1172210" cy="420370"/>
          </a:xfrm>
          <a:prstGeom prst="parallelogram">
            <a:avLst>
              <a:gd name="adj" fmla="val 81705"/>
            </a:avLst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 rot="0">
            <a:off x="954405" y="3128010"/>
            <a:ext cx="1448435" cy="314960"/>
          </a:xfrm>
          <a:prstGeom prst="parallelogram">
            <a:avLst>
              <a:gd name="adj" fmla="val 168861"/>
            </a:avLst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74" name="도형 73"/>
          <p:cNvCxnSpPr/>
          <p:nvPr/>
        </p:nvCxnSpPr>
        <p:spPr>
          <a:xfrm rot="0" flipV="1">
            <a:off x="2118995" y="3038475"/>
            <a:ext cx="1186815" cy="10795"/>
          </a:xfrm>
          <a:prstGeom prst="line"/>
          <a:ln w="127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상자 74"/>
          <p:cNvSpPr txBox="1">
            <a:spLocks/>
          </p:cNvSpPr>
          <p:nvPr/>
        </p:nvSpPr>
        <p:spPr>
          <a:xfrm rot="0">
            <a:off x="2362200" y="2809875"/>
            <a:ext cx="676910" cy="4006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5V(High) </a:t>
            </a:r>
            <a:endParaRPr lang="ko-KR" altLang="en-US" sz="1000" cap="none" dirty="0" smtClean="0" b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6" name="도형 75"/>
          <p:cNvCxnSpPr/>
          <p:nvPr/>
        </p:nvCxnSpPr>
        <p:spPr>
          <a:xfrm rot="0" flipV="1">
            <a:off x="2029460" y="3352165"/>
            <a:ext cx="1276350" cy="4445"/>
          </a:xfrm>
          <a:prstGeom prst="line"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텍스트 상자 76"/>
          <p:cNvSpPr txBox="1">
            <a:spLocks/>
          </p:cNvSpPr>
          <p:nvPr/>
        </p:nvSpPr>
        <p:spPr>
          <a:xfrm rot="0">
            <a:off x="2486025" y="3094990"/>
            <a:ext cx="429260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Low 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도형 83"/>
          <p:cNvSpPr>
            <a:spLocks/>
          </p:cNvSpPr>
          <p:nvPr/>
        </p:nvSpPr>
        <p:spPr>
          <a:xfrm rot="0">
            <a:off x="952500" y="2869565"/>
            <a:ext cx="1448435" cy="314960"/>
          </a:xfrm>
          <a:prstGeom prst="parallelogram">
            <a:avLst>
              <a:gd name="adj" fmla="val 168861"/>
            </a:avLst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5" name="도형 84"/>
          <p:cNvSpPr>
            <a:spLocks/>
          </p:cNvSpPr>
          <p:nvPr/>
        </p:nvSpPr>
        <p:spPr>
          <a:xfrm rot="0">
            <a:off x="967740" y="3846830"/>
            <a:ext cx="1448435" cy="314960"/>
          </a:xfrm>
          <a:prstGeom prst="parallelogram">
            <a:avLst>
              <a:gd name="adj" fmla="val 168861"/>
            </a:avLst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86" name="도형 85"/>
          <p:cNvCxnSpPr/>
          <p:nvPr/>
        </p:nvCxnSpPr>
        <p:spPr>
          <a:xfrm rot="0" flipV="1">
            <a:off x="2125345" y="3736975"/>
            <a:ext cx="1186815" cy="10795"/>
          </a:xfrm>
          <a:prstGeom prst="line"/>
          <a:ln w="127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텍스트 상자 86"/>
          <p:cNvSpPr txBox="1">
            <a:spLocks/>
          </p:cNvSpPr>
          <p:nvPr/>
        </p:nvSpPr>
        <p:spPr>
          <a:xfrm rot="0">
            <a:off x="2367280" y="3509645"/>
            <a:ext cx="676910" cy="4006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5V(High) </a:t>
            </a:r>
            <a:endParaRPr lang="ko-KR" altLang="en-US" sz="1000" cap="none" dirty="0" smtClean="0" b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8" name="도형 87"/>
          <p:cNvCxnSpPr/>
          <p:nvPr/>
        </p:nvCxnSpPr>
        <p:spPr>
          <a:xfrm rot="0" flipV="1">
            <a:off x="2052320" y="4066539"/>
            <a:ext cx="1268730" cy="22860"/>
          </a:xfrm>
          <a:prstGeom prst="line"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88"/>
          <p:cNvSpPr txBox="1">
            <a:spLocks/>
          </p:cNvSpPr>
          <p:nvPr/>
        </p:nvSpPr>
        <p:spPr>
          <a:xfrm rot="0">
            <a:off x="2499360" y="3810000"/>
            <a:ext cx="429260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Low 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 rot="0">
            <a:off x="960120" y="3568065"/>
            <a:ext cx="1448435" cy="314960"/>
          </a:xfrm>
          <a:prstGeom prst="parallelogram">
            <a:avLst>
              <a:gd name="adj" fmla="val 168861"/>
            </a:avLst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 rot="0">
            <a:off x="1333500" y="2938145"/>
            <a:ext cx="664210" cy="24701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Red-Bull</a:t>
            </a:r>
            <a:endParaRPr lang="ko-KR" altLang="en-US" sz="10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 rot="0">
            <a:off x="1296670" y="3620135"/>
            <a:ext cx="58928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Welchs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개발과정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내용 개체 틀 44"/>
          <p:cNvSpPr txBox="1">
            <a:spLocks/>
          </p:cNvSpPr>
          <p:nvPr/>
        </p:nvSpPr>
        <p:spPr bwMode="auto">
          <a:xfrm rot="0">
            <a:off x="457835" y="892175"/>
            <a:ext cx="323532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623570" indent="-514350" algn="l" fontAlgn="base" defTabSz="914400" ea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Block Diagram ( 뜀걸음 )</a:t>
            </a:r>
            <a:endParaRPr lang="ko-KR" altLang="en-US" sz="1400" cap="none" dirty="0" smtClean="0" b="1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6" name="타원 25"/>
          <p:cNvSpPr>
            <a:spLocks/>
          </p:cNvSpPr>
          <p:nvPr/>
        </p:nvSpPr>
        <p:spPr>
          <a:xfrm rot="0">
            <a:off x="544830" y="1089025"/>
            <a:ext cx="74930" cy="74930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rgbClr val="F5F1E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제목 45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4C3C2E"/>
                </a:solidFill>
                <a:latin typeface="Arial" charset="0"/>
                <a:ea typeface="Arial" charset="0"/>
              </a:rPr>
              <a:t>02</a:t>
            </a:r>
            <a:endParaRPr lang="ko-KR" altLang="en-US" sz="1600" cap="none" dirty="0" smtClean="0" b="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3340735" y="1485900"/>
            <a:ext cx="1517650" cy="281051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latin typeface="맑은 고딕" charset="0"/>
                <a:ea typeface="맑은 고딕" charset="0"/>
              </a:rPr>
              <a:t>Ardoino</a:t>
            </a:r>
            <a:endParaRPr lang="ko-KR" altLang="en-US" sz="15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1857375" y="1614170"/>
            <a:ext cx="758825" cy="108712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latin typeface="맑은 고딕" charset="0"/>
                <a:ea typeface="맑은 고딕" charset="0"/>
              </a:rPr>
              <a:t>RFID 13.56</a:t>
            </a:r>
            <a:endParaRPr lang="ko-KR" altLang="en-US" sz="105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latin typeface="맑은 고딕" charset="0"/>
                <a:ea typeface="맑은 고딕" charset="0"/>
              </a:rPr>
              <a:t>리더모듈</a:t>
            </a:r>
            <a:endParaRPr lang="ko-KR" altLang="en-US" sz="105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1018540" y="1381125"/>
            <a:ext cx="478790" cy="66294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latin typeface="맑은 고딕" charset="0"/>
                <a:ea typeface="맑은 고딕" charset="0"/>
              </a:rPr>
              <a:t>승인된</a:t>
            </a:r>
            <a:r>
              <a:rPr lang="en-US" altLang="ko-KR" sz="500" cap="none" dirty="0" smtClean="0" b="0">
                <a:latin typeface="맑은 고딕" charset="0"/>
                <a:ea typeface="맑은 고딕" charset="0"/>
              </a:rPr>
              <a:t> </a:t>
            </a:r>
            <a:r>
              <a:rPr lang="en-US" altLang="ko-KR" sz="700" cap="none" dirty="0" smtClean="0" b="0">
                <a:latin typeface="맑은 고딕" charset="0"/>
                <a:ea typeface="맑은 고딕" charset="0"/>
              </a:rPr>
              <a:t>RF카드</a:t>
            </a:r>
            <a:endParaRPr lang="ko-KR" altLang="en-US" sz="7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50"/>
          <p:cNvCxnSpPr/>
          <p:nvPr/>
        </p:nvCxnSpPr>
        <p:spPr>
          <a:xfrm rot="0">
            <a:off x="2628900" y="2557780"/>
            <a:ext cx="710565" cy="508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51"/>
          <p:cNvCxnSpPr/>
          <p:nvPr/>
        </p:nvCxnSpPr>
        <p:spPr>
          <a:xfrm rot="0" flipV="1">
            <a:off x="2599690" y="3795395"/>
            <a:ext cx="734695" cy="381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52"/>
          <p:cNvCxnSpPr/>
          <p:nvPr/>
        </p:nvCxnSpPr>
        <p:spPr>
          <a:xfrm rot="0">
            <a:off x="4875530" y="1928495"/>
            <a:ext cx="792480" cy="5715"/>
          </a:xfrm>
          <a:prstGeom prst="straightConnector1"/>
          <a:ln w="9525" cap="flat" cmpd="sng">
            <a:solidFill>
              <a:srgbClr val="0611F2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텍스트 상자 53"/>
          <p:cNvSpPr txBox="1">
            <a:spLocks/>
          </p:cNvSpPr>
          <p:nvPr/>
        </p:nvSpPr>
        <p:spPr>
          <a:xfrm rot="0">
            <a:off x="5054600" y="1928495"/>
            <a:ext cx="412750" cy="24701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USB</a:t>
            </a:r>
            <a:endParaRPr lang="ko-KR" altLang="en-US" sz="1000" cap="none" dirty="0" smtClean="0" b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5883910" y="1381125"/>
            <a:ext cx="841375" cy="55880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latin typeface="맑은 고딕" charset="0"/>
                <a:ea typeface="맑은 고딕" charset="0"/>
              </a:rPr>
              <a:t>노트북</a:t>
            </a:r>
            <a:endParaRPr lang="ko-KR" altLang="en-US" sz="105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latin typeface="맑은 고딕" charset="0"/>
                <a:ea typeface="맑은 고딕" charset="0"/>
              </a:rPr>
              <a:t>단말기</a:t>
            </a:r>
            <a:endParaRPr lang="ko-KR" altLang="en-US" sz="105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6659880" y="2204720"/>
            <a:ext cx="2077085" cy="981710"/>
          </a:xfrm>
          <a:prstGeom prst="cloud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0" r="0" b="0"/>
            </a:stretch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6"/>
          <p:cNvSpPr txBox="1">
            <a:spLocks/>
          </p:cNvSpPr>
          <p:nvPr/>
        </p:nvSpPr>
        <p:spPr>
          <a:xfrm rot="0">
            <a:off x="6767830" y="2578735"/>
            <a:ext cx="195961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우분투서버→DB→PHP→웹서버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8" name="도형 57"/>
          <p:cNvCxnSpPr/>
          <p:nvPr/>
        </p:nvCxnSpPr>
        <p:spPr>
          <a:xfrm rot="0">
            <a:off x="6886575" y="1952625"/>
            <a:ext cx="526415" cy="161925"/>
          </a:xfrm>
          <a:prstGeom prst="straightConnector1"/>
          <a:ln w="9525" cap="flat" cmpd="sng">
            <a:solidFill>
              <a:srgbClr val="0611F2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상자 58"/>
          <p:cNvSpPr txBox="1">
            <a:spLocks/>
          </p:cNvSpPr>
          <p:nvPr/>
        </p:nvSpPr>
        <p:spPr>
          <a:xfrm rot="0">
            <a:off x="7009130" y="1802765"/>
            <a:ext cx="61150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이더넷</a:t>
            </a:r>
            <a:endParaRPr lang="ko-KR" altLang="en-US" sz="1000" cap="none" dirty="0" smtClean="0" b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 rot="0">
            <a:off x="5023485" y="1713230"/>
            <a:ext cx="55499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KEY값</a:t>
            </a: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 rot="0">
            <a:off x="4951095" y="2154555"/>
            <a:ext cx="586105" cy="2165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도착여부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 rot="0">
            <a:off x="2698115" y="2345055"/>
            <a:ext cx="55499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KEY값</a:t>
            </a: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7" name="도형 66"/>
          <p:cNvCxnSpPr/>
          <p:nvPr/>
        </p:nvCxnSpPr>
        <p:spPr>
          <a:xfrm rot="0">
            <a:off x="2637790" y="1861185"/>
            <a:ext cx="681355" cy="635"/>
          </a:xfrm>
          <a:prstGeom prst="line"/>
          <a:ln w="127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텍스트 상자 68"/>
          <p:cNvSpPr txBox="1">
            <a:spLocks/>
          </p:cNvSpPr>
          <p:nvPr/>
        </p:nvSpPr>
        <p:spPr>
          <a:xfrm rot="0">
            <a:off x="2774315" y="1610360"/>
            <a:ext cx="47307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3.3V </a:t>
            </a:r>
            <a:endParaRPr lang="ko-KR" altLang="en-US" sz="1000" cap="none" dirty="0" smtClean="0" b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 rot="0">
            <a:off x="5543550" y="1951990"/>
            <a:ext cx="1172210" cy="420370"/>
          </a:xfrm>
          <a:prstGeom prst="parallelogram">
            <a:avLst>
              <a:gd name="adj" fmla="val 81705"/>
            </a:avLst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73"/>
          <p:cNvSpPr txBox="1">
            <a:spLocks/>
          </p:cNvSpPr>
          <p:nvPr/>
        </p:nvSpPr>
        <p:spPr>
          <a:xfrm rot="0">
            <a:off x="2619375" y="2533650"/>
            <a:ext cx="72326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도착여부</a:t>
            </a: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82" name="그룹 81"/>
          <p:cNvGrpSpPr/>
          <p:nvPr/>
        </p:nvGrpSpPr>
        <p:grpSpPr>
          <a:xfrm rot="0">
            <a:off x="2209165" y="3237865"/>
            <a:ext cx="314960" cy="1134110"/>
            <a:chOff x="2209165" y="3237865"/>
            <a:chExt cx="314960" cy="1134110"/>
          </a:xfrm>
        </p:grpSpPr>
        <p:sp>
          <p:nvSpPr>
            <p:cNvPr id="75" name="도형 74"/>
            <p:cNvSpPr>
              <a:spLocks/>
            </p:cNvSpPr>
            <p:nvPr/>
          </p:nvSpPr>
          <p:spPr>
            <a:xfrm rot="0">
              <a:off x="2216785" y="3237865"/>
              <a:ext cx="307340" cy="372110"/>
            </a:xfrm>
            <a:prstGeom prst="roundRect"/>
            <a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tile tx="0" ty="0" sx="100000" sy="100000" flip="none" algn="tl"/>
            </a:blipFill>
            <a:ln w="25400" cap="flat" cmpd="sng">
              <a:solidFill>
                <a:schemeClr val="bg1">
                  <a:lumMod val="50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6" name="도형 75"/>
            <p:cNvSpPr>
              <a:spLocks/>
            </p:cNvSpPr>
            <p:nvPr/>
          </p:nvSpPr>
          <p:spPr>
            <a:xfrm rot="0">
              <a:off x="2258060" y="3307080"/>
              <a:ext cx="210185" cy="233680"/>
            </a:xfrm>
            <a:prstGeom prst="pentagon"/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tile tx="0" ty="0" sx="100000" sy="100000" flip="none" algn="tl"/>
            </a:blipFill>
            <a:ln w="254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7" name="도형 76"/>
            <p:cNvCxnSpPr/>
            <p:nvPr/>
          </p:nvCxnSpPr>
          <p:spPr>
            <a:xfrm rot="0">
              <a:off x="2209165" y="3237865"/>
              <a:ext cx="298450" cy="372110"/>
            </a:xfrm>
            <a:prstGeom prst="line"/>
            <a:ln w="41275" cap="flat" cmpd="sng">
              <a:solidFill>
                <a:schemeClr val="bg1">
                  <a:lumMod val="50000"/>
                  <a:lumOff val="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도형 77"/>
            <p:cNvCxnSpPr/>
            <p:nvPr/>
          </p:nvCxnSpPr>
          <p:spPr>
            <a:xfrm rot="0" flipV="1">
              <a:off x="2249170" y="3263900"/>
              <a:ext cx="250190" cy="346710"/>
            </a:xfrm>
            <a:prstGeom prst="line"/>
            <a:ln w="41275" cap="flat" cmpd="sng">
              <a:solidFill>
                <a:schemeClr val="bg1">
                  <a:lumMod val="50000"/>
                  <a:lumOff val="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도형 78"/>
            <p:cNvCxnSpPr/>
            <p:nvPr/>
          </p:nvCxnSpPr>
          <p:spPr>
            <a:xfrm rot="0">
              <a:off x="2257425" y="3601085"/>
              <a:ext cx="8890" cy="770890"/>
            </a:xfrm>
            <a:prstGeom prst="line"/>
            <a:ln w="317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도형 79"/>
            <p:cNvCxnSpPr/>
            <p:nvPr/>
          </p:nvCxnSpPr>
          <p:spPr>
            <a:xfrm rot="0">
              <a:off x="2362200" y="3583305"/>
              <a:ext cx="8890" cy="770890"/>
            </a:xfrm>
            <a:prstGeom prst="line"/>
            <a:ln w="317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도형 80"/>
            <p:cNvCxnSpPr/>
            <p:nvPr/>
          </p:nvCxnSpPr>
          <p:spPr>
            <a:xfrm rot="0">
              <a:off x="2474595" y="3601085"/>
              <a:ext cx="8890" cy="770890"/>
            </a:xfrm>
            <a:prstGeom prst="line"/>
            <a:ln w="3175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도형 82"/>
          <p:cNvSpPr>
            <a:spLocks/>
          </p:cNvSpPr>
          <p:nvPr/>
        </p:nvSpPr>
        <p:spPr>
          <a:xfrm rot="0">
            <a:off x="619125" y="3286125"/>
            <a:ext cx="478790" cy="662940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latin typeface="맑은 고딕" charset="0"/>
                <a:ea typeface="맑은 고딕" charset="0"/>
              </a:rPr>
              <a:t>적외선 리모콘</a:t>
            </a:r>
            <a:endParaRPr lang="ko-KR" altLang="en-US" sz="7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83"/>
          <p:cNvSpPr txBox="1">
            <a:spLocks/>
          </p:cNvSpPr>
          <p:nvPr/>
        </p:nvSpPr>
        <p:spPr>
          <a:xfrm rot="0">
            <a:off x="2720975" y="3791585"/>
            <a:ext cx="433705" cy="24701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시작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85" name="도형 84"/>
          <p:cNvCxnSpPr/>
          <p:nvPr/>
        </p:nvCxnSpPr>
        <p:spPr>
          <a:xfrm rot="0">
            <a:off x="1200150" y="3524250"/>
            <a:ext cx="876935" cy="635"/>
          </a:xfrm>
          <a:prstGeom prst="straightConnector1"/>
          <a:ln w="9525" cap="flat" cmpd="sng">
            <a:solidFill>
              <a:srgbClr val="FF0066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텍스트 상자 85"/>
          <p:cNvSpPr txBox="1">
            <a:spLocks/>
          </p:cNvSpPr>
          <p:nvPr/>
        </p:nvSpPr>
        <p:spPr>
          <a:xfrm rot="0">
            <a:off x="1371600" y="3314700"/>
            <a:ext cx="560705" cy="24701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적외선</a:t>
            </a:r>
            <a:endParaRPr lang="ko-KR" altLang="en-US" sz="1000" cap="none" dirty="0" smtClean="0" b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7" name="도형 86"/>
          <p:cNvCxnSpPr/>
          <p:nvPr/>
        </p:nvCxnSpPr>
        <p:spPr>
          <a:xfrm rot="0" flipV="1">
            <a:off x="2586355" y="3429000"/>
            <a:ext cx="740410" cy="1270"/>
          </a:xfrm>
          <a:prstGeom prst="line"/>
          <a:ln w="127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상자 87"/>
          <p:cNvSpPr txBox="1">
            <a:spLocks/>
          </p:cNvSpPr>
          <p:nvPr/>
        </p:nvSpPr>
        <p:spPr>
          <a:xfrm rot="0">
            <a:off x="2718435" y="3180080"/>
            <a:ext cx="37528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5V </a:t>
            </a:r>
            <a:endParaRPr lang="ko-KR" altLang="en-US" sz="1000" cap="none" dirty="0" smtClean="0" b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개발과정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내용 개체 틀 44"/>
          <p:cNvSpPr txBox="1">
            <a:spLocks/>
          </p:cNvSpPr>
          <p:nvPr/>
        </p:nvSpPr>
        <p:spPr bwMode="auto">
          <a:xfrm rot="0">
            <a:off x="457835" y="892175"/>
            <a:ext cx="323532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623570" indent="-514350" algn="l" fontAlgn="base" defTabSz="914400" ea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000000"/>
                </a:solidFill>
                <a:latin typeface="서울남산체 B" charset="0"/>
                <a:ea typeface="서울남산체 B" charset="0"/>
              </a:rPr>
              <a:t>회로도</a:t>
            </a:r>
            <a:endParaRPr lang="ko-KR" altLang="en-US" sz="1400" cap="none" dirty="0" smtClean="0" b="1">
              <a:solidFill>
                <a:srgbClr val="000000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6" name="타원 25"/>
          <p:cNvSpPr>
            <a:spLocks/>
          </p:cNvSpPr>
          <p:nvPr/>
        </p:nvSpPr>
        <p:spPr>
          <a:xfrm rot="0">
            <a:off x="544830" y="1089025"/>
            <a:ext cx="74930" cy="74930"/>
          </a:xfrm>
          <a:prstGeom prst="ellipse"/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rgbClr val="F5F1E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제목 45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4C3C2E"/>
                </a:solidFill>
                <a:latin typeface="Arial" charset="0"/>
                <a:ea typeface="Arial" charset="0"/>
              </a:rPr>
              <a:t>02</a:t>
            </a:r>
            <a:endParaRPr lang="ko-KR" altLang="en-US" sz="1600" cap="none" dirty="0" smtClean="0" b="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645160" y="1329055"/>
          <a:ext cx="8052435" cy="350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265"/>
                <a:gridCol w="4027170"/>
              </a:tblGrid>
              <a:tr h="315658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 l="0" t="0" r="0" b="0"/>
                      </a:stretch>
                    </a:blip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cap="none" dirty="0" smtClean="0" b="0">
                          <a:solidFill>
                            <a:schemeClr val="bg1"/>
                          </a:solidFill>
                          <a:latin typeface="서울남산체 B" charset="0"/>
                          <a:ea typeface="서울남산체 B" charset="0"/>
                        </a:rPr>
                        <a:t>팔굽혀펴기</a:t>
                      </a:r>
                      <a:endParaRPr lang="ko-KR" altLang="en-US" sz="1300" kern="1200" dirty="0" smtClean="0" cap="none" b="0">
                        <a:solidFill>
                          <a:schemeClr val="bg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kern="1200" cap="none" dirty="0" smtClean="0" b="0">
                          <a:solidFill>
                            <a:schemeClr val="bg1"/>
                          </a:solidFill>
                          <a:latin typeface="서울남산체 B" charset="0"/>
                          <a:ea typeface="서울남산체 B" charset="0"/>
                        </a:rPr>
                        <a:t>윗몸일으키기</a:t>
                      </a:r>
                      <a:endParaRPr lang="ko-KR" altLang="en-US" sz="1300" kern="1200" dirty="0" smtClean="0" cap="none" b="0">
                        <a:solidFill>
                          <a:schemeClr val="bg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63</Paragraphs>
  <Words>192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Administrator</dc:creator>
  <cp:lastModifiedBy>Administrator</cp:lastModifiedBy>
  <dc:title>제목</dc:title>
  <dcterms:modified xsi:type="dcterms:W3CDTF">2016-10-04T05:08:45Z</dcterms:modified>
</cp:coreProperties>
</file>