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8" r:id="rId6"/>
    <p:sldId id="269" r:id="rId7"/>
    <p:sldId id="261" r:id="rId8"/>
    <p:sldId id="258" r:id="rId9"/>
    <p:sldId id="259" r:id="rId10"/>
    <p:sldId id="263" r:id="rId11"/>
    <p:sldId id="264" r:id="rId12"/>
    <p:sldId id="260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/>
          <a:srcRect l="12977" r="6390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3375" y="2600325"/>
            <a:ext cx="6392863" cy="86980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err="1">
                <a:ea typeface="맑은 고딕"/>
              </a:rPr>
              <a:t>IoT</a:t>
            </a:r>
            <a:r>
              <a:rPr lang="ko-KR" altLang="en-US" sz="5400" b="1">
                <a:ea typeface="맑은 고딕"/>
              </a:rPr>
              <a:t> </a:t>
            </a:r>
            <a:r>
              <a:rPr lang="ko-KR" altLang="en-US" sz="5400" b="1" err="1">
                <a:ea typeface="맑은 고딕"/>
              </a:rPr>
              <a:t>전동블라인드</a:t>
            </a:r>
            <a:endParaRPr lang="ko-KR" altLang="en-US" sz="5400" b="1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3554" y="3629025"/>
            <a:ext cx="6335454" cy="1155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2000">
                <a:ea typeface="맑은 고딕"/>
              </a:rPr>
              <a:t>육군 3야전군사령부 5포병여단 </a:t>
            </a:r>
            <a:endParaRPr lang="ko-KR" altLang="en-US" sz="2000" err="1">
              <a:ea typeface="맑은 고딕"/>
            </a:endParaRPr>
          </a:p>
          <a:p>
            <a:pPr algn="l"/>
            <a:r>
              <a:rPr lang="ko-KR" altLang="en-US" sz="2000">
                <a:ea typeface="맑은 고딕"/>
              </a:rPr>
              <a:t>752포병대대 병장 </a:t>
            </a:r>
            <a:r>
              <a:rPr lang="ko-KR" altLang="en-US" sz="2000" err="1">
                <a:ea typeface="맑은 고딕"/>
              </a:rPr>
              <a:t>조남규</a:t>
            </a:r>
            <a:endParaRPr lang="ko-KR" altLang="en-US" sz="2000">
              <a:ea typeface="맑은 고딕"/>
            </a:endParaRPr>
          </a:p>
        </p:txBody>
      </p:sp>
      <p:pic>
        <p:nvPicPr>
          <p:cNvPr id="6" name="그림 6" descr="curtain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36" y="619125"/>
            <a:ext cx="1219200" cy="1219200"/>
          </a:xfrm>
          <a:prstGeom prst="rect">
            <a:avLst/>
          </a:prstGeom>
        </p:spPr>
      </p:pic>
      <p:pic>
        <p:nvPicPr>
          <p:cNvPr id="12" name="그림 12" descr="mnd_logo_signature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78" y="5815965"/>
            <a:ext cx="2744672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err="1">
                <a:ea typeface="맑은 고딕"/>
              </a:rPr>
              <a:t>CdS</a:t>
            </a:r>
            <a:r>
              <a:rPr lang="ko-KR" altLang="en-US" sz="1800">
                <a:ea typeface="맑은 고딕"/>
              </a:rPr>
              <a:t> 구동시에는 조이스틱 / IR / </a:t>
            </a:r>
            <a:r>
              <a:rPr lang="ko-KR" altLang="en-US" sz="1800" err="1">
                <a:ea typeface="맑은 고딕"/>
              </a:rPr>
              <a:t>RTC의</a:t>
            </a:r>
            <a:r>
              <a:rPr lang="ko-KR" altLang="en-US" sz="1800">
                <a:ea typeface="맑은 고딕"/>
              </a:rPr>
              <a:t> 입력은 받지 않으며, </a:t>
            </a:r>
            <a:r>
              <a:rPr lang="ko-KR" altLang="en-US" sz="1800" err="1">
                <a:ea typeface="맑은 고딕"/>
              </a:rPr>
              <a:t>CdS</a:t>
            </a:r>
            <a:r>
              <a:rPr lang="ko-KR" altLang="en-US" sz="1800">
                <a:ea typeface="맑은 고딕"/>
              </a:rPr>
              <a:t> 값으로만 동작합니다.</a:t>
            </a:r>
          </a:p>
          <a:p>
            <a:r>
              <a:rPr lang="ko-KR" altLang="en-US" sz="1800" err="1">
                <a:ea typeface="맑은 고딕"/>
              </a:rPr>
              <a:t>CdS를</a:t>
            </a:r>
            <a:r>
              <a:rPr lang="ko-KR" altLang="en-US" sz="1800">
                <a:ea typeface="맑은 고딕"/>
              </a:rPr>
              <a:t> 통해 광량을 감지하고, 이를 아날로그 값으로 처리합니다.</a:t>
            </a:r>
          </a:p>
          <a:p>
            <a:r>
              <a:rPr lang="ko-KR" altLang="en-US" sz="1800" err="1">
                <a:ea typeface="맑은 고딕"/>
              </a:rPr>
              <a:t>CdS를</a:t>
            </a:r>
            <a:r>
              <a:rPr lang="ko-KR" altLang="en-US" sz="1800">
                <a:ea typeface="맑은 고딕"/>
              </a:rPr>
              <a:t> 통해 들어온 값이 100보다 작으면 어두운 환경으로 인식하여 블라인드를 100%로 올리고, 37보다 크면 밝은 환경으로 인식하여 블라인드를 0%로 내립니다.</a:t>
            </a:r>
          </a:p>
          <a:p>
            <a:r>
              <a:rPr lang="ko-KR" altLang="en-US" sz="1800">
                <a:ea typeface="맑은 고딕"/>
              </a:rPr>
              <a:t>조도에 따라 다단계 제어도 가능하나, </a:t>
            </a:r>
            <a:r>
              <a:rPr lang="ko-KR" altLang="en-US" sz="1800" err="1">
                <a:ea typeface="맑은 고딕"/>
              </a:rPr>
              <a:t>CdS의</a:t>
            </a:r>
            <a:r>
              <a:rPr lang="ko-KR" altLang="en-US" sz="1800">
                <a:ea typeface="맑은 고딕"/>
              </a:rPr>
              <a:t> 정밀도가 좋지는 않은 관계로 구현하지 않았습니다.</a:t>
            </a:r>
          </a:p>
          <a:p>
            <a:r>
              <a:rPr lang="ko-KR" altLang="en-US" sz="1800">
                <a:ea typeface="맑은 고딕"/>
              </a:rPr>
              <a:t>블라인드의 상승/하강은 </a:t>
            </a:r>
            <a:r>
              <a:rPr lang="ko-KR" altLang="en-US" sz="1800" err="1">
                <a:ea typeface="맑은 고딕"/>
              </a:rPr>
              <a:t>Adjust_IR함수를</a:t>
            </a:r>
            <a:r>
              <a:rPr lang="ko-KR" altLang="en-US" sz="1800">
                <a:ea typeface="맑은 고딕"/>
              </a:rPr>
              <a:t> 통하여 이루어집니다.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b="1">
                <a:ea typeface="맑은 고딕"/>
              </a:rPr>
              <a:t>  구동방식 </a:t>
            </a:r>
            <a:r>
              <a:rPr lang="en-US" altLang="ko-KR" b="1">
                <a:ea typeface="맑은 고딕"/>
              </a:rPr>
              <a:t>(</a:t>
            </a:r>
            <a:r>
              <a:rPr lang="en-US" altLang="ko-KR" b="1" err="1">
                <a:ea typeface="맑은 고딕"/>
              </a:rPr>
              <a:t>CdS</a:t>
            </a:r>
            <a:r>
              <a:rPr lang="en-US" altLang="ko-KR" b="1">
                <a:ea typeface="맑은 고딕"/>
              </a:rPr>
              <a:t>)</a:t>
            </a:r>
            <a:r>
              <a:rPr lang="ko-KR" b="1">
                <a:ea typeface="맑은 고딕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84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RTC 구동시에는 조이스틱 / IR / </a:t>
            </a:r>
            <a:r>
              <a:rPr lang="ko-KR" altLang="en-US" sz="1800" err="1">
                <a:ea typeface="맑은 고딕"/>
              </a:rPr>
              <a:t>CdS의</a:t>
            </a:r>
            <a:r>
              <a:rPr lang="ko-KR" altLang="en-US" sz="1800">
                <a:ea typeface="맑은 고딕"/>
              </a:rPr>
              <a:t> 입력은 받지 않으며, RTC </a:t>
            </a:r>
            <a:r>
              <a:rPr lang="ko-KR" altLang="en-US" sz="1800" err="1">
                <a:ea typeface="맑은 고딕"/>
              </a:rPr>
              <a:t>Module에서</a:t>
            </a:r>
            <a:r>
              <a:rPr lang="ko-KR" altLang="en-US" sz="1800">
                <a:ea typeface="맑은 고딕"/>
              </a:rPr>
              <a:t> 받아오는 시간 값으로만 동작합니다.</a:t>
            </a:r>
          </a:p>
          <a:p>
            <a:r>
              <a:rPr lang="ko-KR" altLang="en-US" sz="1800">
                <a:ea typeface="맑은 고딕"/>
              </a:rPr>
              <a:t>주말/주중을 구분하여 상승/하강 시각을 수동 </a:t>
            </a:r>
            <a:r>
              <a:rPr lang="ko-KR" altLang="en-US" sz="1800" err="1">
                <a:ea typeface="맑은 고딕"/>
              </a:rPr>
              <a:t>설정하는것은</a:t>
            </a:r>
            <a:r>
              <a:rPr lang="ko-KR" altLang="en-US" sz="1800">
                <a:ea typeface="맑은 고딕"/>
              </a:rPr>
              <a:t> 리모컨을 통하여 구현이 가능하나,  </a:t>
            </a:r>
            <a:br>
              <a:rPr lang="en-US">
                <a:latin typeface="+mn-ea"/>
                <a:cs typeface="+mn-ea"/>
              </a:rPr>
            </a:br>
            <a:r>
              <a:rPr lang="ko-KR" altLang="en-US" sz="1800">
                <a:ea typeface="맑은 고딕"/>
              </a:rPr>
              <a:t>현재는 </a:t>
            </a:r>
            <a:r>
              <a:rPr lang="ko-KR" altLang="en-US" sz="1800" err="1">
                <a:ea typeface="맑은 고딕"/>
              </a:rPr>
              <a:t>Sketch에서</a:t>
            </a:r>
            <a:r>
              <a:rPr lang="ko-KR" altLang="en-US" sz="1800">
                <a:ea typeface="맑은 고딕"/>
              </a:rPr>
              <a:t> 기본으로 지정된 시각으로만 사용 가능합니다. 기본 설정된 시각은 06:30 100% 상승, 21:30 0% 하강입니다.</a:t>
            </a:r>
          </a:p>
          <a:p>
            <a:r>
              <a:rPr lang="ko-KR" altLang="en-US" sz="1800">
                <a:ea typeface="맑은 고딕"/>
              </a:rPr>
              <a:t>블라인드의 상승/하강은 </a:t>
            </a:r>
            <a:r>
              <a:rPr lang="ko-KR" altLang="en-US" sz="1800" err="1">
                <a:ea typeface="맑은 고딕"/>
              </a:rPr>
              <a:t>Adjust_IR함수를</a:t>
            </a:r>
            <a:r>
              <a:rPr lang="ko-KR" altLang="en-US" sz="1800">
                <a:ea typeface="맑은 고딕"/>
              </a:rPr>
              <a:t> 통하여 이루어집니다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b="1">
                <a:ea typeface="맑은 고딕"/>
              </a:rPr>
              <a:t>  구동방식 </a:t>
            </a:r>
            <a:r>
              <a:rPr lang="en-US" altLang="ko-KR" b="1">
                <a:ea typeface="맑은 고딕"/>
              </a:rPr>
              <a:t>(RTC Module)</a:t>
            </a:r>
            <a:r>
              <a:rPr lang="ko-KR" b="1">
                <a:ea typeface="맑은 고딕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4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755" y="1114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err="1">
                <a:ea typeface="맑은 고딕"/>
              </a:rPr>
              <a:t>LCD는</a:t>
            </a:r>
            <a:r>
              <a:rPr lang="ko-KR" altLang="en-US" sz="1800">
                <a:ea typeface="맑은 고딕"/>
              </a:rPr>
              <a:t> 현재 블라인드 상태를 표시합니다.</a:t>
            </a:r>
          </a:p>
          <a:p>
            <a:r>
              <a:rPr lang="ko-KR" altLang="en-US" sz="1800" err="1">
                <a:ea typeface="맑은 고딕"/>
              </a:rPr>
              <a:t>Manual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Mode</a:t>
            </a:r>
            <a:r>
              <a:rPr lang="ko-KR" altLang="en-US" sz="1800">
                <a:ea typeface="맑은 고딕"/>
              </a:rPr>
              <a:t> (IR, 조이스틱 모드)</a:t>
            </a: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r>
              <a:rPr lang="ko-KR" altLang="en-US" sz="1800">
                <a:ea typeface="맑은 고딕"/>
              </a:rPr>
              <a:t>Auto </a:t>
            </a:r>
            <a:r>
              <a:rPr lang="ko-KR" altLang="en-US" sz="1800" err="1">
                <a:ea typeface="맑은 고딕"/>
              </a:rPr>
              <a:t>Mode</a:t>
            </a:r>
            <a:r>
              <a:rPr lang="ko-KR" altLang="en-US" sz="1800">
                <a:ea typeface="맑은 고딕"/>
              </a:rPr>
              <a:t> (</a:t>
            </a:r>
            <a:r>
              <a:rPr lang="ko-KR" altLang="en-US" sz="1800" err="1">
                <a:ea typeface="맑은 고딕"/>
              </a:rPr>
              <a:t>CdS</a:t>
            </a:r>
            <a:r>
              <a:rPr lang="ko-KR" altLang="en-US" sz="1800">
                <a:ea typeface="맑은 고딕"/>
              </a:rPr>
              <a:t>, RTC </a:t>
            </a:r>
            <a:r>
              <a:rPr lang="ko-KR" altLang="en-US" sz="1800" err="1">
                <a:ea typeface="맑은 고딕"/>
              </a:rPr>
              <a:t>Module</a:t>
            </a:r>
            <a:r>
              <a:rPr lang="ko-KR" altLang="en-US" sz="1800">
                <a:ea typeface="맑은 고딕"/>
              </a:rPr>
              <a:t> 모드)</a:t>
            </a: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2783"/>
              </p:ext>
            </p:extLst>
          </p:nvPr>
        </p:nvGraphicFramePr>
        <p:xfrm>
          <a:off x="486036" y="1905000"/>
          <a:ext cx="112354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573">
                  <a:extLst>
                    <a:ext uri="{9D8B030D-6E8A-4147-A177-3AD203B41FA5}">
                      <a16:colId xmlns:a16="http://schemas.microsoft.com/office/drawing/2014/main" val="1015619674"/>
                    </a:ext>
                  </a:extLst>
                </a:gridCol>
                <a:gridCol w="1872573">
                  <a:extLst>
                    <a:ext uri="{9D8B030D-6E8A-4147-A177-3AD203B41FA5}">
                      <a16:colId xmlns:a16="http://schemas.microsoft.com/office/drawing/2014/main" val="279900502"/>
                    </a:ext>
                  </a:extLst>
                </a:gridCol>
                <a:gridCol w="1872573">
                  <a:extLst>
                    <a:ext uri="{9D8B030D-6E8A-4147-A177-3AD203B41FA5}">
                      <a16:colId xmlns:a16="http://schemas.microsoft.com/office/drawing/2014/main" val="2338302748"/>
                    </a:ext>
                  </a:extLst>
                </a:gridCol>
                <a:gridCol w="1872573">
                  <a:extLst>
                    <a:ext uri="{9D8B030D-6E8A-4147-A177-3AD203B41FA5}">
                      <a16:colId xmlns:a16="http://schemas.microsoft.com/office/drawing/2014/main" val="2885654634"/>
                    </a:ext>
                  </a:extLst>
                </a:gridCol>
                <a:gridCol w="1872573">
                  <a:extLst>
                    <a:ext uri="{9D8B030D-6E8A-4147-A177-3AD203B41FA5}">
                      <a16:colId xmlns:a16="http://schemas.microsoft.com/office/drawing/2014/main" val="3468148095"/>
                    </a:ext>
                  </a:extLst>
                </a:gridCol>
                <a:gridCol w="1872573">
                  <a:extLst>
                    <a:ext uri="{9D8B030D-6E8A-4147-A177-3AD203B41FA5}">
                      <a16:colId xmlns:a16="http://schemas.microsoft.com/office/drawing/2014/main" val="177752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블라인드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b="1" i="0" u="none" strike="noStrike" noProof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조이스틱 이용 수동 상승</a:t>
                      </a:r>
                      <a:endParaRPr lang="ko-KR" altLang="en-US" sz="1800" b="1" i="0" u="none" strike="noStrike" noProof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조이스틱 이용 수동 하강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리모컨 </a:t>
                      </a:r>
                      <a:r>
                        <a:rPr lang="ko-KR" altLang="en-US" err="1"/>
                        <a:t>설정값으로</a:t>
                      </a:r>
                      <a:r>
                        <a:rPr lang="ko-KR" altLang="en-US"/>
                        <a:t>  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최대치/최소치를 </a:t>
                      </a:r>
                      <a:r>
                        <a:rPr lang="ko-KR" altLang="en-US" err="1"/>
                        <a:t>넘어감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06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LCD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Blind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up</a:t>
                      </a:r>
                      <a:endParaRPr lang="ko-KR" err="1"/>
                    </a:p>
                    <a:p>
                      <a:pPr lvl="0" algn="ctr" latinLnBrk="1">
                        <a:buNone/>
                      </a:pPr>
                      <a:r>
                        <a:rPr lang="ko-KR" altLang="en-US" err="1"/>
                        <a:t>Level</a:t>
                      </a:r>
                      <a:r>
                        <a:rPr lang="ko-KR" altLang="en-US"/>
                        <a:t> : </a:t>
                      </a:r>
                      <a:r>
                        <a:rPr lang="ko-KR" altLang="en-US" err="1"/>
                        <a:t>n</a:t>
                      </a:r>
                      <a:r>
                        <a:rPr lang="ko-KR" altLang="en-U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Blind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down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Level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: </a:t>
                      </a: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Adjust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to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m</a:t>
                      </a:r>
                      <a:r>
                        <a:rPr lang="ko-KR" altLang="en-US"/>
                        <a:t>%…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Level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: </a:t>
                      </a: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err="1"/>
                        <a:t>S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T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O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P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Level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: </a:t>
                      </a: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!WARNING!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!</a:t>
                      </a:r>
                      <a:r>
                        <a:rPr lang="ko-KR" altLang="en-US" err="1"/>
                        <a:t>Over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Capacity</a:t>
                      </a:r>
                      <a:r>
                        <a:rPr lang="ko-KR" altLang="en-US"/>
                        <a:t>!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(1회 점멸)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099011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ea typeface="맑은 고딕"/>
              </a:rPr>
              <a:t>  LCD </a:t>
            </a:r>
            <a:r>
              <a:rPr lang="ko-KR" altLang="en-US" b="1" err="1">
                <a:ea typeface="맑은 고딕"/>
              </a:rPr>
              <a:t>표시부</a:t>
            </a:r>
            <a:endParaRPr lang="ko-KR" err="1"/>
          </a:p>
        </p:txBody>
      </p:sp>
      <p:graphicFrame>
        <p:nvGraphicFramePr>
          <p:cNvPr id="10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50382"/>
              </p:ext>
            </p:extLst>
          </p:nvPr>
        </p:nvGraphicFramePr>
        <p:xfrm>
          <a:off x="466976" y="4086225"/>
          <a:ext cx="74902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572">
                  <a:extLst>
                    <a:ext uri="{9D8B030D-6E8A-4147-A177-3AD203B41FA5}">
                      <a16:colId xmlns:a16="http://schemas.microsoft.com/office/drawing/2014/main" val="1015619674"/>
                    </a:ext>
                  </a:extLst>
                </a:gridCol>
                <a:gridCol w="1872572">
                  <a:extLst>
                    <a:ext uri="{9D8B030D-6E8A-4147-A177-3AD203B41FA5}">
                      <a16:colId xmlns:a16="http://schemas.microsoft.com/office/drawing/2014/main" val="279900502"/>
                    </a:ext>
                  </a:extLst>
                </a:gridCol>
                <a:gridCol w="1872572">
                  <a:extLst>
                    <a:ext uri="{9D8B030D-6E8A-4147-A177-3AD203B41FA5}">
                      <a16:colId xmlns:a16="http://schemas.microsoft.com/office/drawing/2014/main" val="2338302748"/>
                    </a:ext>
                  </a:extLst>
                </a:gridCol>
                <a:gridCol w="1872572">
                  <a:extLst>
                    <a:ext uri="{9D8B030D-6E8A-4147-A177-3AD203B41FA5}">
                      <a16:colId xmlns:a16="http://schemas.microsoft.com/office/drawing/2014/main" val="288565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블라인드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b="1" i="0" u="none" strike="noStrike" noProof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RTC</a:t>
                      </a:r>
                      <a:r>
                        <a:rPr lang="ko-KR" sz="1800" b="1" i="0" u="none" strike="noStrike" noProof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1" i="0" u="none" strike="noStrike" noProof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Mode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 sz="1800" b="1" i="0" u="none" strike="noStrike" noProof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CdS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Mode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자동조정 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06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LCD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tt:mm:ss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 err="1"/>
                        <a:t>Level</a:t>
                      </a:r>
                      <a:r>
                        <a:rPr lang="ko-KR" altLang="en-US"/>
                        <a:t> : </a:t>
                      </a:r>
                      <a:r>
                        <a:rPr lang="ko-KR" altLang="en-US" err="1"/>
                        <a:t>n</a:t>
                      </a:r>
                      <a:r>
                        <a:rPr lang="ko-KR" altLang="en-U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Auto </a:t>
                      </a:r>
                      <a:r>
                        <a:rPr lang="ko-KR" altLang="en-US" err="1"/>
                        <a:t>Mode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Level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: </a:t>
                      </a: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Adjust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to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m</a:t>
                      </a:r>
                      <a:r>
                        <a:rPr lang="ko-KR" altLang="en-US"/>
                        <a:t>%…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Level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: </a:t>
                      </a: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099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33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/>
          <a:srcRect l="12977" r="6390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9484" y="3629025"/>
            <a:ext cx="5617359" cy="869950"/>
          </a:xfrm>
        </p:spPr>
        <p:txBody>
          <a:bodyPr anchor="t">
            <a:normAutofit/>
          </a:bodyPr>
          <a:lstStyle/>
          <a:p>
            <a:r>
              <a:rPr lang="ko-KR" altLang="en-US" sz="5400" b="1">
                <a:ea typeface="맑은 고딕"/>
              </a:rPr>
              <a:t>Q&amp;A</a:t>
            </a:r>
          </a:p>
        </p:txBody>
      </p:sp>
      <p:pic>
        <p:nvPicPr>
          <p:cNvPr id="5" name="그림 6" descr="flag.png">
            <a:extLst>
              <a:ext uri="{FF2B5EF4-FFF2-40B4-BE49-F238E27FC236}">
                <a16:creationId xmlns:a16="http://schemas.microsoft.com/office/drawing/2014/main" id="{EE1E359A-A11F-40B7-A7E6-6F4B5325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41" y="1771650"/>
            <a:ext cx="122031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ea typeface="맑은 고딕"/>
              </a:rPr>
              <a:t>  개요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2"/>
          <a:srcRect l="12874" r="447"/>
          <a:stretch/>
        </p:blipFill>
        <p:spPr>
          <a:xfrm>
            <a:off x="8332140" y="3409950"/>
            <a:ext cx="3814367" cy="330147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err="1">
                <a:ea typeface="맑은 고딕"/>
              </a:rPr>
              <a:t>IoT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전동블라인드는</a:t>
            </a:r>
            <a:r>
              <a:rPr lang="ko-KR" altLang="en-US" sz="1800">
                <a:ea typeface="맑은 고딕"/>
              </a:rPr>
              <a:t> 기존의 손으로 올렸다 내리는 수동식 블라인드와 정해진 스위치로 올렸다 </a:t>
            </a:r>
            <a:r>
              <a:rPr lang="ko-KR" altLang="en-US" sz="1800" err="1">
                <a:ea typeface="맑은 고딕"/>
              </a:rPr>
              <a:t>내리는것만</a:t>
            </a:r>
            <a:r>
              <a:rPr lang="ko-KR" altLang="en-US" sz="1800">
                <a:ea typeface="맑은 고딕"/>
              </a:rPr>
              <a:t> 가능한 기존 </a:t>
            </a:r>
            <a:r>
              <a:rPr lang="ko-KR" altLang="en-US" sz="1800" err="1">
                <a:ea typeface="맑은 고딕"/>
              </a:rPr>
              <a:t>전동블라인드의</a:t>
            </a:r>
            <a:r>
              <a:rPr lang="ko-KR" altLang="en-US" sz="1800">
                <a:ea typeface="맑은 고딕"/>
              </a:rPr>
              <a:t> 단점을 보완한 블라인드입니다.</a:t>
            </a:r>
          </a:p>
          <a:p>
            <a:r>
              <a:rPr lang="ko-KR" altLang="en-US" sz="1800" err="1">
                <a:ea typeface="맑은 고딕"/>
              </a:rPr>
              <a:t>IoT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전동블라인드는</a:t>
            </a:r>
            <a:r>
              <a:rPr lang="ko-KR" altLang="en-US" sz="1800">
                <a:ea typeface="맑은 고딕"/>
              </a:rPr>
              <a:t> 3가지 모드를 제공합니다. </a:t>
            </a:r>
          </a:p>
          <a:p>
            <a:pPr lvl="1"/>
            <a:r>
              <a:rPr lang="ko-KR" altLang="en-US" sz="1400">
                <a:ea typeface="맑은 고딕"/>
              </a:rPr>
              <a:t>조이스틱과 리모컨을 이용해 수동으로 높낮이를 조절하는 </a:t>
            </a:r>
            <a:r>
              <a:rPr lang="ko-KR" altLang="en-US" sz="1400" err="1">
                <a:ea typeface="맑은 고딕"/>
              </a:rPr>
              <a:t>Manual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Mode</a:t>
            </a:r>
          </a:p>
          <a:p>
            <a:pPr lvl="1"/>
            <a:r>
              <a:rPr lang="ko-KR" altLang="en-US" sz="1400">
                <a:ea typeface="맑은 고딕"/>
              </a:rPr>
              <a:t>조도센서를 이용해 자동으로 높낮이를 조절해주는 Auto </a:t>
            </a:r>
            <a:r>
              <a:rPr lang="ko-KR" altLang="en-US" sz="1400" err="1">
                <a:ea typeface="맑은 고딕"/>
              </a:rPr>
              <a:t>Mode</a:t>
            </a:r>
            <a:r>
              <a:rPr lang="ko-KR" altLang="en-US" sz="1400">
                <a:ea typeface="맑은 고딕"/>
              </a:rPr>
              <a:t> (</a:t>
            </a:r>
            <a:r>
              <a:rPr lang="ko-KR" altLang="en-US" sz="1400" err="1">
                <a:ea typeface="맑은 고딕"/>
              </a:rPr>
              <a:t>CdS</a:t>
            </a:r>
            <a:r>
              <a:rPr lang="ko-KR" altLang="en-US" sz="1400">
                <a:ea typeface="맑은 고딕"/>
              </a:rPr>
              <a:t> ONLY)</a:t>
            </a:r>
            <a:endParaRPr lang="ko-KR">
              <a:ea typeface="맑은 고딕"/>
            </a:endParaRPr>
          </a:p>
          <a:p>
            <a:pPr lvl="1"/>
            <a:r>
              <a:rPr lang="ko-KR" altLang="en-US" sz="1400">
                <a:ea typeface="맑은 고딕"/>
              </a:rPr>
              <a:t>RTC (</a:t>
            </a:r>
            <a:r>
              <a:rPr lang="ko-KR" altLang="en-US" sz="1400" err="1">
                <a:ea typeface="맑은 고딕"/>
              </a:rPr>
              <a:t>Real</a:t>
            </a:r>
            <a:r>
              <a:rPr lang="ko-KR" altLang="en-US" sz="1400">
                <a:ea typeface="맑은 고딕"/>
              </a:rPr>
              <a:t>-Time </a:t>
            </a:r>
            <a:r>
              <a:rPr lang="ko-KR" altLang="en-US" sz="1400" err="1">
                <a:ea typeface="맑은 고딕"/>
              </a:rPr>
              <a:t>Clock</a:t>
            </a:r>
            <a:r>
              <a:rPr lang="ko-KR" altLang="en-US" sz="1400">
                <a:ea typeface="맑은 고딕"/>
              </a:rPr>
              <a:t>) </a:t>
            </a:r>
            <a:r>
              <a:rPr lang="ko-KR" altLang="en-US" sz="1400" err="1">
                <a:ea typeface="맑은 고딕"/>
              </a:rPr>
              <a:t>Module을</a:t>
            </a:r>
            <a:r>
              <a:rPr lang="ko-KR" altLang="en-US" sz="1400">
                <a:ea typeface="맑은 고딕"/>
              </a:rPr>
              <a:t> 이용해 특정 시각에 자동으로 블라인드를 설정된 </a:t>
            </a:r>
            <a:br>
              <a:rPr lang="en-US">
                <a:latin typeface="+mn-ea"/>
                <a:cs typeface="+mn-ea"/>
              </a:rPr>
            </a:br>
            <a:r>
              <a:rPr lang="ko-KR" altLang="en-US" sz="1400">
                <a:ea typeface="맑은 고딕"/>
              </a:rPr>
              <a:t>높낮이로 조절해주는 Auto </a:t>
            </a:r>
            <a:r>
              <a:rPr lang="ko-KR" altLang="en-US" sz="1400" err="1">
                <a:ea typeface="맑은 고딕"/>
              </a:rPr>
              <a:t>Mode</a:t>
            </a:r>
            <a:r>
              <a:rPr lang="ko-KR" altLang="en-US" sz="1400">
                <a:ea typeface="맑은 고딕"/>
              </a:rPr>
              <a:t> (RTC ONLY)</a:t>
            </a:r>
            <a:endParaRPr lang="ko-KR">
              <a:ea typeface="맑은 고딕"/>
            </a:endParaRPr>
          </a:p>
          <a:p>
            <a:r>
              <a:rPr lang="ko-KR" altLang="en-US" sz="1800" err="1">
                <a:ea typeface="맑은 고딕"/>
              </a:rPr>
              <a:t>IoT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전동블라인드는</a:t>
            </a:r>
            <a:r>
              <a:rPr lang="ko-KR" altLang="en-US" sz="1800">
                <a:ea typeface="맑은 고딕"/>
              </a:rPr>
              <a:t> 스텝모터를 사용하여 블라인드 높낮이의 보다</a:t>
            </a:r>
            <a:br>
              <a:rPr lang="en-US">
                <a:latin typeface="+mn-ea"/>
                <a:cs typeface="+mn-ea"/>
              </a:rPr>
            </a:br>
            <a:r>
              <a:rPr lang="ko-KR" altLang="en-US" sz="1800">
                <a:ea typeface="맑은 고딕"/>
              </a:rPr>
              <a:t>정확한 제어가 가능합니다.</a:t>
            </a:r>
          </a:p>
          <a:p>
            <a:r>
              <a:rPr lang="ko-KR" altLang="en-US" sz="1800">
                <a:ea typeface="맑은 고딕"/>
              </a:rPr>
              <a:t>IoT 전동블라인드는 리모컨을 이용하여 누워서 블라인드 제어가 가</a:t>
            </a:r>
            <a:br>
              <a:rPr lang="en-US"/>
            </a:br>
            <a:r>
              <a:rPr lang="ko-KR" altLang="en-US" sz="1800">
                <a:ea typeface="맑은 고딕"/>
              </a:rPr>
              <a:t>능함은 물론, </a:t>
            </a:r>
            <a:r>
              <a:rPr lang="ko-KR" altLang="en-US" sz="1800" err="1">
                <a:ea typeface="맑은 고딕"/>
              </a:rPr>
              <a:t>이마저도</a:t>
            </a:r>
            <a:r>
              <a:rPr lang="ko-KR" altLang="en-US" sz="1800">
                <a:ea typeface="맑은 고딕"/>
              </a:rPr>
              <a:t> 귀찮으면 자동 모드로 하면 알아서 높낮이가</a:t>
            </a:r>
            <a:br>
              <a:rPr lang="en-US"/>
            </a:br>
            <a:r>
              <a:rPr lang="ko-KR" altLang="en-US" sz="1800">
                <a:ea typeface="맑은 고딕"/>
              </a:rPr>
              <a:t>조정됩니다.</a:t>
            </a:r>
          </a:p>
          <a:p>
            <a:r>
              <a:rPr lang="ko-KR" altLang="en-US" sz="1800" err="1">
                <a:ea typeface="맑은 고딕"/>
              </a:rPr>
              <a:t>IoT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전동블라인드는</a:t>
            </a:r>
            <a:r>
              <a:rPr lang="ko-KR" altLang="en-US" sz="1800">
                <a:ea typeface="맑은 고딕"/>
              </a:rPr>
              <a:t> 군에서 등화관제시 자동으로 블라인드 하강,</a:t>
            </a:r>
            <a:br>
              <a:rPr lang="en-US">
                <a:latin typeface="+mn-ea"/>
                <a:cs typeface="+mn-ea"/>
              </a:rPr>
            </a:br>
            <a:r>
              <a:rPr lang="ko-KR" altLang="en-US" sz="1800" err="1">
                <a:ea typeface="맑은 고딕"/>
              </a:rPr>
              <a:t>기상시</a:t>
            </a:r>
            <a:r>
              <a:rPr lang="ko-KR" altLang="en-US" sz="1800">
                <a:ea typeface="맑은 고딕"/>
              </a:rPr>
              <a:t> 자동으로 블라인드 상승과 같은 기능으로도 유용합니다.</a:t>
            </a:r>
            <a:br>
              <a:rPr lang="en-US">
                <a:latin typeface="+mn-ea"/>
                <a:cs typeface="+mn-ea"/>
              </a:rPr>
            </a:br>
            <a:r>
              <a:rPr lang="ko-KR" altLang="en-US" sz="1800">
                <a:ea typeface="맑은 고딕"/>
              </a:rPr>
              <a:t>아침에 </a:t>
            </a:r>
            <a:r>
              <a:rPr lang="ko-KR" altLang="en-US" sz="1800" err="1">
                <a:ea typeface="맑은 고딕"/>
              </a:rPr>
              <a:t>비몽사몽할때</a:t>
            </a:r>
            <a:r>
              <a:rPr lang="ko-KR" altLang="en-US" sz="1800">
                <a:ea typeface="맑은 고딕"/>
              </a:rPr>
              <a:t> 블라인드를 올릴 필요 없이 이제는 자동으로</a:t>
            </a:r>
            <a:br>
              <a:rPr lang="en-US">
                <a:latin typeface="+mn-ea"/>
                <a:cs typeface="+mn-ea"/>
              </a:rPr>
            </a:br>
            <a:r>
              <a:rPr lang="ko-KR" altLang="en-US" sz="1800">
                <a:ea typeface="맑은 고딕"/>
              </a:rPr>
              <a:t>가능합니다.</a:t>
            </a:r>
          </a:p>
          <a:p>
            <a:endParaRPr lang="ko-KR" altLang="en-US" sz="1800">
              <a:solidFill>
                <a:srgbClr val="000000"/>
              </a:solidFill>
              <a:ea typeface="맑은 고딕"/>
            </a:endParaRPr>
          </a:p>
          <a:p>
            <a:endParaRPr lang="ko-KR" altLang="en-US" sz="1800">
              <a:solidFill>
                <a:srgbClr val="000000"/>
              </a:solidFill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53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10663" y="873125"/>
            <a:ext cx="3102288" cy="59448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3588" cy="874492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ko-KR" altLang="en-US" b="1">
                <a:ea typeface="맑은 고딕"/>
              </a:rPr>
              <a:t>  Block </a:t>
            </a:r>
            <a:r>
              <a:rPr lang="ko-KR" altLang="en-US" b="1" err="1">
                <a:ea typeface="맑은 고딕"/>
              </a:rPr>
              <a:t>Diagram</a:t>
            </a:r>
            <a:endParaRPr lang="ko-KR" altLang="en-US" b="1" err="1"/>
          </a:p>
        </p:txBody>
      </p:sp>
      <p:sp>
        <p:nvSpPr>
          <p:cNvPr id="9" name="타원 8"/>
          <p:cNvSpPr/>
          <p:nvPr/>
        </p:nvSpPr>
        <p:spPr>
          <a:xfrm>
            <a:off x="5127014" y="5010149"/>
            <a:ext cx="1071018" cy="10709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FFFFFF"/>
                </a:solidFill>
                <a:ea typeface="맑은 고딕"/>
              </a:rPr>
              <a:t>4-way</a:t>
            </a:r>
            <a:endParaRPr lang="ko-KR">
              <a:solidFill>
                <a:srgbClr val="FFFFFF"/>
              </a:solidFill>
              <a:ea typeface="맑은 고딕"/>
            </a:endParaRPr>
          </a:p>
          <a:p>
            <a:pPr algn="ctr"/>
            <a:r>
              <a:rPr lang="ko-KR" altLang="en-US" sz="1100">
                <a:solidFill>
                  <a:srgbClr val="FFFFFF"/>
                </a:solidFill>
                <a:ea typeface="맑은 고딕"/>
              </a:rPr>
              <a:t>조이스틱</a:t>
            </a:r>
            <a:endParaRPr lang="ko-KR" altLang="en-US" sz="1200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812516" y="3437841"/>
            <a:ext cx="1145944" cy="171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 flipH="1" flipV="1">
            <a:off x="1584663" y="3451567"/>
            <a:ext cx="871231" cy="809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 flipV="1">
            <a:off x="5661621" y="3942196"/>
            <a:ext cx="7850" cy="10679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7632" y="4324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Y축</a:t>
            </a:r>
            <a:r>
              <a:rPr lang="ko-KR" altLang="en-US">
                <a:ea typeface="맑은 고딕"/>
              </a:rPr>
              <a:t> 이동 입력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548" y="348692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모터</a:t>
            </a:r>
          </a:p>
          <a:p>
            <a:pPr algn="ctr"/>
            <a:r>
              <a:rPr lang="ko-KR" altLang="en-US">
                <a:ea typeface="맑은 고딕"/>
              </a:rPr>
              <a:t>구동</a:t>
            </a:r>
          </a:p>
        </p:txBody>
      </p:sp>
      <p:sp>
        <p:nvSpPr>
          <p:cNvPr id="12" name="타원 11"/>
          <p:cNvSpPr/>
          <p:nvPr/>
        </p:nvSpPr>
        <p:spPr>
          <a:xfrm>
            <a:off x="7174338" y="5010149"/>
            <a:ext cx="1071018" cy="10709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FFFFFF"/>
                </a:solidFill>
                <a:ea typeface="맑은 고딕"/>
              </a:rPr>
              <a:t>IR </a:t>
            </a:r>
            <a:r>
              <a:rPr lang="ko-KR" altLang="en-US" sz="1400" err="1">
                <a:solidFill>
                  <a:srgbClr val="FFFFFF"/>
                </a:solidFill>
                <a:ea typeface="맑은 고딕"/>
              </a:rPr>
              <a:t>Sensor</a:t>
            </a:r>
            <a:endParaRPr lang="ko-KR" altLang="en-US" sz="1400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6406681" y="3941720"/>
            <a:ext cx="1224433" cy="10287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7581" y="427547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리모컨값</a:t>
            </a:r>
            <a:r>
              <a:rPr lang="ko-KR" altLang="en-US">
                <a:ea typeface="맑은 고딕"/>
              </a:rPr>
              <a:t> 입력</a:t>
            </a:r>
          </a:p>
        </p:txBody>
      </p:sp>
      <p:sp>
        <p:nvSpPr>
          <p:cNvPr id="20" name="타원 19"/>
          <p:cNvSpPr/>
          <p:nvPr/>
        </p:nvSpPr>
        <p:spPr>
          <a:xfrm>
            <a:off x="7708762" y="2898372"/>
            <a:ext cx="1071018" cy="10709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FFFF"/>
                </a:solidFill>
                <a:ea typeface="맑은 고딕"/>
              </a:rPr>
              <a:t>RTC</a:t>
            </a:r>
          </a:p>
          <a:p>
            <a:pPr algn="ctr"/>
            <a:r>
              <a:rPr lang="ko-KR" altLang="en-US" sz="1200" err="1">
                <a:solidFill>
                  <a:srgbClr val="FFFFFF"/>
                </a:solidFill>
                <a:ea typeface="맑은 고딕"/>
              </a:rPr>
              <a:t>Module</a:t>
            </a:r>
          </a:p>
        </p:txBody>
      </p:sp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5671429" y="1990097"/>
            <a:ext cx="7850" cy="10091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127014" y="981075"/>
            <a:ext cx="1071018" cy="10709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err="1">
                <a:solidFill>
                  <a:srgbClr val="FFFFFF"/>
                </a:solidFill>
                <a:ea typeface="맑은 고딕"/>
              </a:rPr>
              <a:t>CdS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93511" y="22574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조도 입력</a:t>
            </a:r>
          </a:p>
        </p:txBody>
      </p: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6351147" y="3415647"/>
            <a:ext cx="1322544" cy="1069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3226" y="2927350"/>
            <a:ext cx="136027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현재시각</a:t>
            </a:r>
          </a:p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입력</a:t>
            </a:r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 flipH="1">
            <a:off x="3109254" y="3912935"/>
            <a:ext cx="1852347" cy="192367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709981" y="5343525"/>
            <a:ext cx="139514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16x2</a:t>
            </a:r>
          </a:p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LCD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59346" y="48749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메시지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65215" y="3000375"/>
            <a:ext cx="1395146" cy="914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solidFill>
                  <a:srgbClr val="000000"/>
                </a:solidFill>
                <a:ea typeface="맑은 고딕"/>
              </a:rPr>
              <a:t>Arduino</a:t>
            </a:r>
          </a:p>
        </p:txBody>
      </p:sp>
      <p:sp>
        <p:nvSpPr>
          <p:cNvPr id="6" name="타원 5"/>
          <p:cNvSpPr/>
          <p:nvPr/>
        </p:nvSpPr>
        <p:spPr>
          <a:xfrm>
            <a:off x="556239" y="2936622"/>
            <a:ext cx="1071018" cy="10709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00"/>
                </a:solidFill>
                <a:ea typeface="맑은 고딕"/>
              </a:rPr>
              <a:t>스텝모터</a:t>
            </a:r>
            <a:endParaRPr lang="ko-KR" sz="2400"/>
          </a:p>
        </p:txBody>
      </p:sp>
      <p:sp>
        <p:nvSpPr>
          <p:cNvPr id="10" name="직사각형 9"/>
          <p:cNvSpPr/>
          <p:nvPr/>
        </p:nvSpPr>
        <p:spPr>
          <a:xfrm>
            <a:off x="2451206" y="3000375"/>
            <a:ext cx="139514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00"/>
                </a:solidFill>
                <a:ea typeface="맑은 고딕"/>
              </a:rPr>
              <a:t>모터</a:t>
            </a:r>
          </a:p>
          <a:p>
            <a:pPr algn="ctr"/>
            <a:r>
              <a:rPr lang="ko-KR" altLang="en-US" sz="2000">
                <a:solidFill>
                  <a:srgbClr val="000000"/>
                </a:solidFill>
                <a:ea typeface="맑은 고딕"/>
              </a:rPr>
              <a:t>드라이브</a:t>
            </a: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 flipH="1" flipV="1">
            <a:off x="3733776" y="1933358"/>
            <a:ext cx="1224433" cy="102873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682052" y="1209675"/>
            <a:ext cx="1071018" cy="10709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00"/>
                </a:solidFill>
                <a:ea typeface="맑은 고딕"/>
              </a:rPr>
              <a:t>능동</a:t>
            </a:r>
          </a:p>
          <a:p>
            <a:pPr algn="ctr"/>
            <a:r>
              <a:rPr lang="ko-KR" altLang="en-US" sz="2000" err="1">
                <a:solidFill>
                  <a:srgbClr val="000000"/>
                </a:solidFill>
                <a:ea typeface="맑은 고딕"/>
              </a:rPr>
              <a:t>부저</a:t>
            </a:r>
            <a:endParaRPr lang="ko-KR" altLang="en-US" sz="20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7330" y="23091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비프음</a:t>
            </a:r>
            <a:r>
              <a:rPr lang="ko-KR" altLang="en-US">
                <a:ea typeface="맑은 고딕"/>
              </a:rPr>
              <a:t> 출력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44038" y="1065213"/>
            <a:ext cx="492521" cy="47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958510" y="1114425"/>
            <a:ext cx="208585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출력장치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44628" y="1533525"/>
            <a:ext cx="492521" cy="473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949726" y="1581150"/>
            <a:ext cx="208585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입력장치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4628" y="2004714"/>
            <a:ext cx="492521" cy="473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935713" y="2060882"/>
            <a:ext cx="208585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Arduino</a:t>
            </a:r>
          </a:p>
        </p:txBody>
      </p:sp>
      <p:cxnSp>
        <p:nvCxnSpPr>
          <p:cNvPr id="37" name="직선 화살표 연결선 36"/>
          <p:cNvCxnSpPr>
            <a:cxnSpLocks/>
          </p:cNvCxnSpPr>
          <p:nvPr/>
        </p:nvCxnSpPr>
        <p:spPr>
          <a:xfrm flipH="1">
            <a:off x="9444458" y="2731236"/>
            <a:ext cx="498408" cy="171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H="1">
            <a:off x="9445001" y="3124200"/>
            <a:ext cx="498408" cy="1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929059" y="2525348"/>
            <a:ext cx="208585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출력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35123" y="2936622"/>
            <a:ext cx="208585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입력</a:t>
            </a:r>
            <a:endParaRPr lang="ko-KR" altLang="en-US" err="1"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73481" y="4709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5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b="1">
                <a:ea typeface="맑은 고딕"/>
              </a:rPr>
              <a:t> </a:t>
            </a:r>
            <a:r>
              <a:rPr lang="en-US" altLang="ko-KR" b="1">
                <a:ea typeface="맑은 고딕"/>
              </a:rPr>
              <a:t>Flow</a:t>
            </a:r>
            <a:r>
              <a:rPr lang="ko-KR" b="1">
                <a:ea typeface="맑은 고딕"/>
              </a:rPr>
              <a:t> </a:t>
            </a:r>
            <a:r>
              <a:rPr lang="en-US" altLang="ko-KR" b="1">
                <a:ea typeface="맑은 고딕"/>
              </a:rPr>
              <a:t>Chart</a:t>
            </a:r>
            <a:endParaRPr lang="ko-KR" altLang="en-US" b="1"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  <p:pic>
        <p:nvPicPr>
          <p:cNvPr id="3" name="그림 3" descr="Untitled Diagram.png">
            <a:extLst>
              <a:ext uri="{FF2B5EF4-FFF2-40B4-BE49-F238E27FC236}">
                <a16:creationId xmlns:a16="http://schemas.microsoft.com/office/drawing/2014/main" id="{FF254504-ECF3-47DA-AC03-476893BE3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971550"/>
            <a:ext cx="9433997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0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b="1">
                <a:ea typeface="맑은 고딕"/>
              </a:rPr>
              <a:t>  장치 구성</a:t>
            </a:r>
            <a:r>
              <a:rPr lang="ko-KR" altLang="en-US" b="1">
                <a:ea typeface="맑은 고딕"/>
              </a:rPr>
              <a:t> </a:t>
            </a:r>
            <a:r>
              <a:rPr lang="en-US" altLang="ko-KR" b="1">
                <a:ea typeface="맑은 고딕"/>
              </a:rPr>
              <a:t>(</a:t>
            </a:r>
            <a:r>
              <a:rPr lang="ko-KR" altLang="en-US" b="1">
                <a:ea typeface="맑은 고딕"/>
              </a:rPr>
              <a:t>전면</a:t>
            </a:r>
            <a:r>
              <a:rPr lang="en-US" altLang="ko-KR" b="1">
                <a:ea typeface="맑은 고딕"/>
              </a:rPr>
              <a:t>)</a:t>
            </a:r>
            <a:endParaRPr lang="ko-KR" altLang="en-US" b="1"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42888A-894C-4F56-9843-46DE3C767A8A}"/>
              </a:ext>
            </a:extLst>
          </p:cNvPr>
          <p:cNvSpPr/>
          <p:nvPr/>
        </p:nvSpPr>
        <p:spPr>
          <a:xfrm>
            <a:off x="2534913" y="1752600"/>
            <a:ext cx="7124771" cy="378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41E5A7-B055-4985-9BDF-4D3B6CF8F9BF}"/>
              </a:ext>
            </a:extLst>
          </p:cNvPr>
          <p:cNvSpPr/>
          <p:nvPr/>
        </p:nvSpPr>
        <p:spPr>
          <a:xfrm>
            <a:off x="5642041" y="4003608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조이</a:t>
            </a:r>
          </a:p>
          <a:p>
            <a:pPr algn="ctr"/>
            <a:r>
              <a:rPr lang="ko-KR" altLang="en-US">
                <a:ea typeface="맑은 고딕"/>
              </a:rPr>
              <a:t>스틱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DF6EB-BABB-4BE1-B640-55E52C0F8971}"/>
              </a:ext>
            </a:extLst>
          </p:cNvPr>
          <p:cNvSpPr txBox="1"/>
          <p:nvPr/>
        </p:nvSpPr>
        <p:spPr>
          <a:xfrm>
            <a:off x="4726498" y="335169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▲</a:t>
            </a:r>
            <a:endParaRPr lang="ko-KR"/>
          </a:p>
          <a:p>
            <a:pPr algn="ctr"/>
            <a:r>
              <a:rPr lang="ko-KR" altLang="en-US">
                <a:ea typeface="맑은 고딕"/>
              </a:rPr>
              <a:t>블라인드 상승</a:t>
            </a:r>
            <a:endParaRPr 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14C33-EA1C-493E-B07A-68C62283E3FC}"/>
              </a:ext>
            </a:extLst>
          </p:cNvPr>
          <p:cNvSpPr txBox="1"/>
          <p:nvPr/>
        </p:nvSpPr>
        <p:spPr>
          <a:xfrm>
            <a:off x="4726498" y="490714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ea typeface="맑은 고딕"/>
              </a:rPr>
              <a:t>블라인드 하강</a:t>
            </a:r>
            <a:endParaRPr lang="ko-KR"/>
          </a:p>
          <a:p>
            <a:pPr algn="ctr"/>
            <a:r>
              <a:rPr lang="ko-KR" altLang="en-US">
                <a:ea typeface="맑은 고딕"/>
              </a:rPr>
              <a:t>▼</a:t>
            </a:r>
            <a:endParaRPr lang="ko-KR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FAA0E-1ACA-42F9-924B-733EB7475C1D}"/>
              </a:ext>
            </a:extLst>
          </p:cNvPr>
          <p:cNvSpPr txBox="1"/>
          <p:nvPr/>
        </p:nvSpPr>
        <p:spPr>
          <a:xfrm>
            <a:off x="3776621" y="4278100"/>
            <a:ext cx="1896852" cy="368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>
                <a:ea typeface="맑은 고딕"/>
              </a:rPr>
              <a:t>◀모드 전환</a:t>
            </a:r>
            <a:endParaRPr 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8384B-8B9B-4F99-B2C8-2A2687C4A7CE}"/>
              </a:ext>
            </a:extLst>
          </p:cNvPr>
          <p:cNvSpPr/>
          <p:nvPr/>
        </p:nvSpPr>
        <p:spPr>
          <a:xfrm>
            <a:off x="7167280" y="3992172"/>
            <a:ext cx="2344043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16x2 LCD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41AD23B-AFD9-4CF0-BDD8-42ADC8050045}"/>
              </a:ext>
            </a:extLst>
          </p:cNvPr>
          <p:cNvSpPr/>
          <p:nvPr/>
        </p:nvSpPr>
        <p:spPr>
          <a:xfrm>
            <a:off x="2868818" y="4918580"/>
            <a:ext cx="319669" cy="32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3479B-9E96-4BAF-8AD3-7C4355E5EE16}"/>
              </a:ext>
            </a:extLst>
          </p:cNvPr>
          <p:cNvSpPr txBox="1"/>
          <p:nvPr/>
        </p:nvSpPr>
        <p:spPr>
          <a:xfrm>
            <a:off x="1715572" y="4541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IR센서</a:t>
            </a:r>
          </a:p>
        </p:txBody>
      </p:sp>
    </p:spTree>
    <p:extLst>
      <p:ext uri="{BB962C8B-B14F-4D97-AF65-F5344CB8AC3E}">
        <p14:creationId xmlns:p14="http://schemas.microsoft.com/office/powerpoint/2010/main" val="37181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b="1">
                <a:ea typeface="맑은 고딕"/>
              </a:rPr>
              <a:t>  장치 구성</a:t>
            </a:r>
            <a:r>
              <a:rPr lang="ko-KR" altLang="en-US" b="1">
                <a:ea typeface="맑은 고딕"/>
              </a:rPr>
              <a:t> </a:t>
            </a:r>
            <a:r>
              <a:rPr lang="en-US" altLang="ko-KR" b="1">
                <a:ea typeface="맑은 고딕"/>
              </a:rPr>
              <a:t>(측</a:t>
            </a:r>
            <a:r>
              <a:rPr lang="ko-KR" altLang="en-US" b="1">
                <a:ea typeface="맑은 고딕"/>
              </a:rPr>
              <a:t>면</a:t>
            </a:r>
            <a:r>
              <a:rPr lang="en-US" altLang="ko-KR" b="1">
                <a:ea typeface="맑은 고딕"/>
              </a:rPr>
              <a:t>)</a:t>
            </a:r>
            <a:endParaRPr lang="ko-KR" altLang="en-US" b="1"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42888A-894C-4F56-9843-46DE3C767A8A}"/>
              </a:ext>
            </a:extLst>
          </p:cNvPr>
          <p:cNvSpPr/>
          <p:nvPr/>
        </p:nvSpPr>
        <p:spPr>
          <a:xfrm>
            <a:off x="2535238" y="1752600"/>
            <a:ext cx="7124700" cy="1142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995604-860D-411D-A52F-8871629AD1BA}"/>
              </a:ext>
            </a:extLst>
          </p:cNvPr>
          <p:cNvSpPr/>
          <p:nvPr/>
        </p:nvSpPr>
        <p:spPr>
          <a:xfrm>
            <a:off x="2534913" y="3638550"/>
            <a:ext cx="7124700" cy="1142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F888D03-BC25-4522-AAD2-D7D97B47D64C}"/>
              </a:ext>
            </a:extLst>
          </p:cNvPr>
          <p:cNvSpPr/>
          <p:nvPr/>
        </p:nvSpPr>
        <p:spPr>
          <a:xfrm>
            <a:off x="5813884" y="2170056"/>
            <a:ext cx="319669" cy="32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91827E-FA03-4594-922E-19F9AF93CF3B}"/>
              </a:ext>
            </a:extLst>
          </p:cNvPr>
          <p:cNvSpPr/>
          <p:nvPr/>
        </p:nvSpPr>
        <p:spPr>
          <a:xfrm rot="6600000">
            <a:off x="6309494" y="2032810"/>
            <a:ext cx="194903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DC882-914C-495C-B037-F711DD3CEBA2}"/>
              </a:ext>
            </a:extLst>
          </p:cNvPr>
          <p:cNvSpPr txBox="1"/>
          <p:nvPr/>
        </p:nvSpPr>
        <p:spPr>
          <a:xfrm>
            <a:off x="4600786" y="18040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스텝모터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569566-AB1D-43CF-9ABD-F685D3D83290}"/>
              </a:ext>
            </a:extLst>
          </p:cNvPr>
          <p:cNvSpPr/>
          <p:nvPr/>
        </p:nvSpPr>
        <p:spPr>
          <a:xfrm>
            <a:off x="3240525" y="4056006"/>
            <a:ext cx="319669" cy="32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B8F795-8659-4083-976E-E1DC05D2572A}"/>
              </a:ext>
            </a:extLst>
          </p:cNvPr>
          <p:cNvSpPr/>
          <p:nvPr/>
        </p:nvSpPr>
        <p:spPr>
          <a:xfrm>
            <a:off x="8006004" y="3867293"/>
            <a:ext cx="754975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USB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74954-8256-4540-AFF2-5EAE7E79EDBA}"/>
              </a:ext>
            </a:extLst>
          </p:cNvPr>
          <p:cNvSpPr txBox="1"/>
          <p:nvPr/>
        </p:nvSpPr>
        <p:spPr>
          <a:xfrm>
            <a:off x="2077749" y="36900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CdS</a:t>
            </a:r>
            <a:r>
              <a:rPr lang="ko-KR" altLang="en-US">
                <a:ea typeface="맑은 고딕"/>
              </a:rPr>
              <a:t> (조도센서)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09163-D2AE-4A69-AE28-CBE1087CC2CE}"/>
              </a:ext>
            </a:extLst>
          </p:cNvPr>
          <p:cNvSpPr txBox="1"/>
          <p:nvPr/>
        </p:nvSpPr>
        <p:spPr>
          <a:xfrm>
            <a:off x="85779" y="203281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좌측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55B0B-F684-4E46-8884-CEEF34727544}"/>
              </a:ext>
            </a:extLst>
          </p:cNvPr>
          <p:cNvSpPr txBox="1"/>
          <p:nvPr/>
        </p:nvSpPr>
        <p:spPr>
          <a:xfrm>
            <a:off x="85779" y="391876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우측</a:t>
            </a:r>
          </a:p>
        </p:txBody>
      </p:sp>
    </p:spTree>
    <p:extLst>
      <p:ext uri="{BB962C8B-B14F-4D97-AF65-F5344CB8AC3E}">
        <p14:creationId xmlns:p14="http://schemas.microsoft.com/office/powerpoint/2010/main" val="110835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핀은 하단과 같이 연결하였습니다.</a:t>
            </a:r>
            <a:endParaRPr lang="ko-KR"/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 b="1">
                <a:solidFill>
                  <a:srgbClr val="C00000"/>
                </a:solidFill>
                <a:ea typeface="맑은 고딕"/>
              </a:rPr>
              <a:t>※조이스틱 </a:t>
            </a:r>
            <a:r>
              <a:rPr lang="ko-KR" altLang="en-US" sz="1800" b="1" err="1">
                <a:solidFill>
                  <a:srgbClr val="C00000"/>
                </a:solidFill>
                <a:ea typeface="맑은 고딕"/>
              </a:rPr>
              <a:t>x축은</a:t>
            </a:r>
            <a:r>
              <a:rPr lang="ko-KR" altLang="en-US" sz="1800" b="1">
                <a:solidFill>
                  <a:srgbClr val="C00000"/>
                </a:solidFill>
                <a:ea typeface="맑은 고딕"/>
              </a:rPr>
              <a:t> 누르는 스위치처럼 쓰기 위해서 입력을 아날로그가 아닌 </a:t>
            </a:r>
            <a:r>
              <a:rPr lang="ko-KR" sz="1800" b="1">
                <a:solidFill>
                  <a:srgbClr val="C00000"/>
                </a:solidFill>
                <a:ea typeface="맑은 고딕"/>
              </a:rPr>
              <a:t>디지털로 </a:t>
            </a:r>
            <a:r>
              <a:rPr lang="ko-KR" altLang="en-US" sz="1800" b="1">
                <a:solidFill>
                  <a:srgbClr val="C00000"/>
                </a:solidFill>
                <a:ea typeface="맑은 고딕"/>
              </a:rPr>
              <a:t>받았습니다.</a:t>
            </a:r>
            <a:endParaRPr lang="ko-KR" sz="1800" b="1">
              <a:solidFill>
                <a:srgbClr val="C0000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1800" b="1">
                <a:solidFill>
                  <a:srgbClr val="C00000"/>
                </a:solidFill>
                <a:ea typeface="맑은 고딕"/>
              </a:rPr>
              <a:t>※케이스가 하드보드지가 아닌 강도가 약한 종이 재질이어서 조이스틱에 달린 </a:t>
            </a:r>
            <a:r>
              <a:rPr lang="ko-KR" altLang="en-US" sz="1800" b="1" err="1">
                <a:solidFill>
                  <a:srgbClr val="C00000"/>
                </a:solidFill>
                <a:ea typeface="맑은 고딕"/>
              </a:rPr>
              <a:t>SW버튼은</a:t>
            </a:r>
            <a:r>
              <a:rPr lang="ko-KR" altLang="en-US" sz="1800" b="1">
                <a:solidFill>
                  <a:srgbClr val="C00000"/>
                </a:solidFill>
                <a:ea typeface="맑은 고딕"/>
              </a:rPr>
              <a:t> 사용이 </a:t>
            </a:r>
          </a:p>
          <a:p>
            <a:pPr marL="0" indent="0">
              <a:buNone/>
            </a:pPr>
            <a:r>
              <a:rPr lang="ko-KR" altLang="en-US" sz="1800" b="1">
                <a:solidFill>
                  <a:srgbClr val="C00000"/>
                </a:solidFill>
                <a:ea typeface="맑은 고딕"/>
              </a:rPr>
              <a:t>불편하여 쓰지 않게 되었습니다.</a:t>
            </a:r>
            <a:endParaRPr lang="ko-KR"/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95405"/>
              </p:ext>
            </p:extLst>
          </p:nvPr>
        </p:nvGraphicFramePr>
        <p:xfrm>
          <a:off x="1019722" y="2533650"/>
          <a:ext cx="10237486" cy="1559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1249">
                  <a:extLst>
                    <a:ext uri="{9D8B030D-6E8A-4147-A177-3AD203B41FA5}">
                      <a16:colId xmlns:a16="http://schemas.microsoft.com/office/drawing/2014/main" val="1015619674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279900502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2338302748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2885654634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3468148095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177752198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2564164460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43260779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3403602460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3058732743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2836373891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4123819096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1016344312"/>
                    </a:ext>
                  </a:extLst>
                </a:gridCol>
                <a:gridCol w="731249">
                  <a:extLst>
                    <a:ext uri="{9D8B030D-6E8A-4147-A177-3AD203B41FA5}">
                      <a16:colId xmlns:a16="http://schemas.microsoft.com/office/drawing/2014/main" val="226782917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D2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ko-KR" sz="1800" u="none" strike="noStrike" noProof="0"/>
                        <a:t>D3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D4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D5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D6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D9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D10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D11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D12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D13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A0</a:t>
                      </a:r>
                      <a:endParaRPr lang="ko-KR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A1</a:t>
                      </a:r>
                      <a:endParaRPr lang="ko-KR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A4</a:t>
                      </a:r>
                      <a:endParaRPr lang="ko-KR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en-US" altLang="en-US"/>
                        <a:t>A5</a:t>
                      </a:r>
                      <a:endParaRPr lang="ko-KR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6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조이스틱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 err="1"/>
                        <a:t>x축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부저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RTC</a:t>
                      </a:r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모듈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-&gt;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-&gt;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IR</a:t>
                      </a:r>
                      <a:endParaRPr lang="ko-KR"/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센서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스텝</a:t>
                      </a:r>
                      <a:endParaRPr lang="ko-KR"/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모터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-&gt;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u="none" strike="noStrike" noProof="0"/>
                        <a:t>-&gt;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u="none" strike="noStrike" noProof="0"/>
                        <a:t>-&gt;</a:t>
                      </a:r>
                      <a:endParaRPr lang="ko-KR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조이스틱 </a:t>
                      </a:r>
                      <a:r>
                        <a:rPr lang="ko-KR" altLang="en-US" err="1"/>
                        <a:t>y축</a:t>
                      </a:r>
                      <a:r>
                        <a:rPr lang="ko-KR" altLang="en-US"/>
                        <a:t> 입력</a:t>
                      </a:r>
                      <a:endParaRPr lang="ko-KR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 err="1"/>
                        <a:t>CdS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LCD</a:t>
                      </a:r>
                      <a:endParaRPr lang="ko-KR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sz="1800" u="none" strike="noStrike" noProof="0"/>
                        <a:t>-&gt;</a:t>
                      </a:r>
                      <a:endParaRPr lang="ko-KR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99011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ea typeface="맑은 고딕"/>
              </a:rPr>
              <a:t>  </a:t>
            </a:r>
            <a:r>
              <a:rPr lang="ko-KR" altLang="en-US" b="1" err="1">
                <a:ea typeface="맑은 고딕"/>
              </a:rPr>
              <a:t>아두이노</a:t>
            </a:r>
            <a:r>
              <a:rPr lang="ko-KR" altLang="en-US" b="1">
                <a:ea typeface="맑은 고딕"/>
              </a:rPr>
              <a:t> 핀 설정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16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리모컨 버튼 </a:t>
            </a:r>
            <a:r>
              <a:rPr lang="ko-KR" altLang="en-US" sz="1800" err="1">
                <a:ea typeface="맑은 고딕"/>
              </a:rPr>
              <a:t>대응표</a:t>
            </a: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  <a:p>
            <a:r>
              <a:rPr lang="ko-KR" altLang="en-US" sz="1800">
                <a:ea typeface="맑은 고딕"/>
              </a:rPr>
              <a:t>리모컨 버튼 신호가 </a:t>
            </a:r>
            <a:r>
              <a:rPr lang="ko-KR" altLang="en-US" sz="1800" err="1">
                <a:ea typeface="맑은 고딕"/>
              </a:rPr>
              <a:t>IR센서를</a:t>
            </a:r>
            <a:r>
              <a:rPr lang="ko-KR" altLang="en-US" sz="1800">
                <a:ea typeface="맑은 고딕"/>
              </a:rPr>
              <a:t> 통해서 입력되면 </a:t>
            </a:r>
            <a:r>
              <a:rPr lang="ko-KR" altLang="en-US" sz="1800" err="1">
                <a:ea typeface="맑은 고딕"/>
              </a:rPr>
              <a:t>loop</a:t>
            </a:r>
            <a:r>
              <a:rPr lang="ko-KR" altLang="en-US" sz="1800">
                <a:ea typeface="맑은 고딕"/>
              </a:rPr>
              <a:t> 함수 내부의 </a:t>
            </a:r>
            <a:r>
              <a:rPr lang="ko-KR" altLang="en-US" sz="1800" err="1">
                <a:ea typeface="맑은 고딕"/>
              </a:rPr>
              <a:t>switch~case문을</a:t>
            </a:r>
            <a:r>
              <a:rPr lang="ko-KR" altLang="en-US" sz="1800">
                <a:ea typeface="맑은 고딕"/>
              </a:rPr>
              <a:t> 통해서 리모컨 버튼별로 </a:t>
            </a:r>
            <a:r>
              <a:rPr lang="ko-KR" altLang="en-US" sz="1800" err="1">
                <a:ea typeface="맑은 고딕"/>
              </a:rPr>
              <a:t>Adjust_IR함수를</a:t>
            </a:r>
            <a:r>
              <a:rPr lang="ko-KR" altLang="en-US" sz="1800">
                <a:ea typeface="맑은 고딕"/>
              </a:rPr>
              <a:t> 호출해서 </a:t>
            </a:r>
            <a:r>
              <a:rPr lang="ko-KR" altLang="en-US" sz="1800" err="1">
                <a:ea typeface="맑은 고딕"/>
              </a:rPr>
              <a:t>프로그램된</a:t>
            </a:r>
            <a:r>
              <a:rPr lang="ko-KR" altLang="en-US" sz="1800">
                <a:ea typeface="맑은 고딕"/>
              </a:rPr>
              <a:t> %만큼 모터를 작동시킵니다.</a:t>
            </a:r>
          </a:p>
          <a:p>
            <a:r>
              <a:rPr lang="ko-KR" altLang="en-US" sz="1800" err="1">
                <a:ea typeface="맑은 고딕"/>
              </a:rPr>
              <a:t>Adjust_IR함수의</a:t>
            </a:r>
            <a:r>
              <a:rPr lang="ko-KR" altLang="en-US" sz="1800">
                <a:ea typeface="맑은 고딕"/>
              </a:rPr>
              <a:t> 기능은 </a:t>
            </a:r>
            <a:r>
              <a:rPr lang="ko-KR" altLang="en-US" sz="1800" err="1">
                <a:ea typeface="맑은 고딕"/>
              </a:rPr>
              <a:t>loop함수에서</a:t>
            </a:r>
            <a:r>
              <a:rPr lang="ko-KR" altLang="en-US" sz="1800">
                <a:ea typeface="맑은 고딕"/>
              </a:rPr>
              <a:t> 리모컨 신호를 넘겨받아 </a:t>
            </a:r>
            <a:r>
              <a:rPr lang="ko-KR" sz="1800" err="1">
                <a:ea typeface="맑은 고딕"/>
              </a:rPr>
              <a:t>while</a:t>
            </a:r>
            <a:r>
              <a:rPr lang="ko-KR" sz="1800">
                <a:ea typeface="맑은 고딕"/>
              </a:rPr>
              <a:t> 문을 이용하여 </a:t>
            </a:r>
            <a:r>
              <a:rPr lang="ko-KR" altLang="en-US" sz="1800" err="1">
                <a:ea typeface="맑은 고딕"/>
              </a:rPr>
              <a:t>움직여야하는</a:t>
            </a:r>
            <a:r>
              <a:rPr lang="ko-KR" altLang="en-US" sz="1800">
                <a:ea typeface="맑은 고딕"/>
              </a:rPr>
              <a:t> %값까지 모터를 작동시키는 것이고, 현재 모터의 위치가 해당 %값보다 큰지 작은지에 따라 함수 내부에서 </a:t>
            </a:r>
            <a:r>
              <a:rPr lang="ko-KR" altLang="en-US" sz="1800" err="1">
                <a:ea typeface="맑은 고딕"/>
              </a:rPr>
              <a:t>if문으로</a:t>
            </a:r>
            <a:r>
              <a:rPr lang="ko-KR" altLang="en-US" sz="1800">
                <a:ea typeface="맑은 고딕"/>
              </a:rPr>
              <a:t> 제어되어 모터를 움직이는 방향을 정합니다. 해당 %값이 되면 함수를 </a:t>
            </a:r>
            <a:r>
              <a:rPr lang="ko-KR" altLang="en-US" sz="1800" err="1">
                <a:ea typeface="맑은 고딕"/>
              </a:rPr>
              <a:t>while</a:t>
            </a:r>
            <a:r>
              <a:rPr lang="ko-KR" altLang="en-US" sz="1800">
                <a:ea typeface="맑은 고딕"/>
              </a:rPr>
              <a:t> 루프를 벗어나서 함수를 종료합니다.</a:t>
            </a:r>
          </a:p>
          <a:p>
            <a:r>
              <a:rPr lang="ko-KR" altLang="en-US" sz="1800">
                <a:ea typeface="맑은 고딕"/>
              </a:rPr>
              <a:t>리모컨으로는 10%단위로만 조정이 가능합니다.</a:t>
            </a:r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77141"/>
              </p:ext>
            </p:extLst>
          </p:nvPr>
        </p:nvGraphicFramePr>
        <p:xfrm>
          <a:off x="504690" y="2381250"/>
          <a:ext cx="11247119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719">
                  <a:extLst>
                    <a:ext uri="{9D8B030D-6E8A-4147-A177-3AD203B41FA5}">
                      <a16:colId xmlns:a16="http://schemas.microsoft.com/office/drawing/2014/main" val="3860229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25814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604031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352662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938281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6244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53201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879054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512560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02116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68263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8637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리모컨</a:t>
                      </a:r>
                      <a:endParaRPr lang="ko-KR"/>
                    </a:p>
                    <a:p>
                      <a:pPr lvl="0" algn="ctr" latinLnBrk="1">
                        <a:buNone/>
                      </a:pPr>
                      <a:r>
                        <a:rPr lang="ko-KR" altLang="en-US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100+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03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buNone/>
                      </a:pPr>
                      <a:r>
                        <a:rPr lang="ko-KR" altLang="en-US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26712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ea typeface="맑은 고딕"/>
              </a:rPr>
              <a:t>  구동방식 (리모컨) </a:t>
            </a:r>
            <a:endParaRPr lang="ko-KR"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36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블라인드 </a:t>
            </a:r>
            <a:r>
              <a:rPr lang="ko-KR" altLang="en-US" sz="1800" err="1">
                <a:ea typeface="맑은 고딕"/>
              </a:rPr>
              <a:t>구동할때</a:t>
            </a:r>
            <a:r>
              <a:rPr lang="ko-KR" altLang="en-US" sz="1800">
                <a:ea typeface="맑은 고딕"/>
              </a:rPr>
              <a:t> 조이스틱 입력 축은 </a:t>
            </a:r>
            <a:r>
              <a:rPr lang="ko-KR" altLang="en-US" sz="1800" err="1">
                <a:ea typeface="맑은 고딕"/>
              </a:rPr>
              <a:t>y축을</a:t>
            </a:r>
            <a:r>
              <a:rPr lang="ko-KR" altLang="en-US" sz="1800">
                <a:ea typeface="맑은 고딕"/>
              </a:rPr>
              <a:t> 씁니다.</a:t>
            </a:r>
          </a:p>
          <a:p>
            <a:r>
              <a:rPr lang="ko-KR" altLang="en-US" sz="1800">
                <a:ea typeface="맑은 고딕"/>
              </a:rPr>
              <a:t>조이스틱을 위로 올리면 블라인드 상승, 아래로 내리면 블라인드 하강입니다.</a:t>
            </a:r>
          </a:p>
          <a:p>
            <a:r>
              <a:rPr lang="ko-KR" altLang="en-US" sz="1800">
                <a:ea typeface="맑은 고딕"/>
              </a:rPr>
              <a:t>조이스틱 입력은 0~1023 사이의 아날로그 값으로 받습니다.</a:t>
            </a:r>
          </a:p>
          <a:p>
            <a:r>
              <a:rPr lang="ko-KR" altLang="en-US" sz="1800">
                <a:ea typeface="맑은 고딕"/>
              </a:rPr>
              <a:t>조이스틱을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움직이는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정도에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따라서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모터의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구동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속도도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변합니다</a:t>
            </a:r>
            <a:r>
              <a:rPr lang="en-US" altLang="ko-KR" sz="1800">
                <a:ea typeface="맑은 고딕"/>
              </a:rPr>
              <a:t>. </a:t>
            </a:r>
            <a:r>
              <a:rPr lang="ko-KR" altLang="en-US" sz="1800">
                <a:ea typeface="맑은 고딕"/>
              </a:rPr>
              <a:t>즉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많이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당길수록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빨리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움직이고</a:t>
            </a:r>
            <a:r>
              <a:rPr lang="en-US" altLang="ko-KR" sz="1800">
                <a:ea typeface="맑은 고딕"/>
              </a:rPr>
              <a:t>, </a:t>
            </a:r>
            <a:r>
              <a:rPr lang="ko-KR" altLang="en-US" sz="1800">
                <a:ea typeface="맑은 고딕"/>
              </a:rPr>
              <a:t>적게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당길수록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천천히</a:t>
            </a:r>
            <a:r>
              <a:rPr lang="en-US" altLang="ko-KR" sz="1800">
                <a:ea typeface="맑은 고딕"/>
              </a:rPr>
              <a:t> </a:t>
            </a:r>
            <a:r>
              <a:rPr lang="ko-KR" altLang="en-US" sz="1800">
                <a:ea typeface="맑은 고딕"/>
              </a:rPr>
              <a:t>움직입니다</a:t>
            </a:r>
            <a:r>
              <a:rPr lang="en-US" altLang="ko-KR" sz="1800">
                <a:ea typeface="맑은 고딕"/>
              </a:rPr>
              <a:t>.</a:t>
            </a:r>
            <a:endParaRPr lang="ko-KR" altLang="en-US" sz="1800">
              <a:ea typeface="맑은 고딕"/>
            </a:endParaRPr>
          </a:p>
          <a:p>
            <a:r>
              <a:rPr lang="ko-KR" altLang="en-US" sz="1800">
                <a:ea typeface="맑은 고딕"/>
              </a:rPr>
              <a:t>0~1023까지의 </a:t>
            </a:r>
            <a:r>
              <a:rPr lang="ko-KR" altLang="en-US" sz="1800" err="1">
                <a:ea typeface="맑은 고딕"/>
              </a:rPr>
              <a:t>입력값을</a:t>
            </a:r>
            <a:r>
              <a:rPr lang="ko-KR" altLang="en-US" sz="1800">
                <a:ea typeface="맑은 고딕"/>
              </a:rPr>
              <a:t> </a:t>
            </a:r>
            <a:r>
              <a:rPr lang="ko-KR" altLang="en-US" sz="1800" err="1">
                <a:ea typeface="맑은 고딕"/>
              </a:rPr>
              <a:t>map함수를</a:t>
            </a:r>
            <a:r>
              <a:rPr lang="ko-KR" altLang="en-US" sz="1800">
                <a:ea typeface="맑은 고딕"/>
              </a:rPr>
              <a:t> 이용하여 50~-48까지의 </a:t>
            </a:r>
            <a:r>
              <a:rPr lang="ko-KR" altLang="en-US" sz="1800" err="1">
                <a:ea typeface="맑은 고딕"/>
              </a:rPr>
              <a:t>val값으로</a:t>
            </a:r>
            <a:r>
              <a:rPr lang="ko-KR" altLang="en-US" sz="1800">
                <a:ea typeface="맑은 고딕"/>
              </a:rPr>
              <a:t> 저장하고(조이스틱을 거꾸로 설치하여 </a:t>
            </a:r>
            <a:r>
              <a:rPr lang="ko-KR" altLang="en-US" sz="1800" err="1">
                <a:ea typeface="맑은 고딕"/>
              </a:rPr>
              <a:t>y값을</a:t>
            </a:r>
            <a:r>
              <a:rPr lang="ko-KR" altLang="en-US" sz="1800">
                <a:ea typeface="맑은 고딕"/>
              </a:rPr>
              <a:t> 뒤집음) 조이스틱 자체의 오차를 고려해서 </a:t>
            </a:r>
            <a:r>
              <a:rPr lang="ko-KR" altLang="en-US" sz="1800" err="1">
                <a:ea typeface="맑은 고딕"/>
              </a:rPr>
              <a:t>val값이</a:t>
            </a:r>
            <a:r>
              <a:rPr lang="ko-KR" altLang="en-US" sz="1800">
                <a:ea typeface="맑은 고딕"/>
              </a:rPr>
              <a:t> </a:t>
            </a:r>
            <a:r>
              <a:rPr lang="en-US" altLang="en-US" sz="1800">
                <a:ea typeface="맑은 고딕"/>
              </a:rPr>
              <a:t>±5 </a:t>
            </a:r>
            <a:r>
              <a:rPr lang="en-US" altLang="en-US" sz="1800" err="1">
                <a:ea typeface="맑은 고딕"/>
              </a:rPr>
              <a:t>범위를</a:t>
            </a:r>
            <a:r>
              <a:rPr lang="en-US" altLang="en-US" sz="1800">
                <a:ea typeface="맑은 고딕"/>
              </a:rPr>
              <a:t> </a:t>
            </a:r>
            <a:r>
              <a:rPr lang="en-US" altLang="en-US" sz="1800" err="1">
                <a:ea typeface="맑은 고딕"/>
              </a:rPr>
              <a:t>넘어야</a:t>
            </a:r>
            <a:r>
              <a:rPr lang="en-US" altLang="en-US" sz="1800">
                <a:ea typeface="맑은 고딕"/>
              </a:rPr>
              <a:t> </a:t>
            </a:r>
            <a:r>
              <a:rPr lang="en-US" altLang="en-US" sz="1800" err="1">
                <a:ea typeface="맑은 고딕"/>
              </a:rPr>
              <a:t>블라인드가</a:t>
            </a:r>
            <a:r>
              <a:rPr lang="en-US" altLang="en-US" sz="1800">
                <a:ea typeface="맑은 고딕"/>
              </a:rPr>
              <a:t> </a:t>
            </a:r>
            <a:r>
              <a:rPr lang="en-US" altLang="en-US" sz="1800" err="1">
                <a:ea typeface="맑은 고딕"/>
              </a:rPr>
              <a:t>동작하고</a:t>
            </a:r>
            <a:r>
              <a:rPr lang="en-US" altLang="en-US" sz="1800">
                <a:ea typeface="맑은 고딕"/>
              </a:rPr>
              <a:t> 이 </a:t>
            </a:r>
            <a:r>
              <a:rPr lang="en-US" altLang="en-US" sz="1800" err="1">
                <a:ea typeface="맑은 고딕"/>
              </a:rPr>
              <a:t>범위</a:t>
            </a:r>
            <a:r>
              <a:rPr lang="en-US" altLang="en-US" sz="1800">
                <a:ea typeface="맑은 고딕"/>
              </a:rPr>
              <a:t> </a:t>
            </a:r>
            <a:r>
              <a:rPr lang="en-US" altLang="en-US" sz="1800" err="1">
                <a:ea typeface="맑은 고딕"/>
              </a:rPr>
              <a:t>이내에서는</a:t>
            </a:r>
            <a:r>
              <a:rPr lang="en-US" altLang="en-US" sz="1800">
                <a:ea typeface="맑은 고딕"/>
              </a:rPr>
              <a:t> </a:t>
            </a:r>
            <a:r>
              <a:rPr lang="en-US" altLang="en-US" sz="1800" err="1">
                <a:ea typeface="맑은 고딕"/>
              </a:rPr>
              <a:t>블라인드가</a:t>
            </a:r>
            <a:r>
              <a:rPr lang="en-US" altLang="en-US" sz="1800">
                <a:ea typeface="맑은 고딕"/>
              </a:rPr>
              <a:t> </a:t>
            </a:r>
            <a:r>
              <a:rPr lang="en-US" altLang="en-US" sz="1800" err="1">
                <a:ea typeface="맑은 고딕"/>
              </a:rPr>
              <a:t>동작하지</a:t>
            </a:r>
            <a:r>
              <a:rPr lang="en-US" altLang="en-US" sz="1800">
                <a:ea typeface="맑은 고딕"/>
              </a:rPr>
              <a:t> </a:t>
            </a:r>
            <a:r>
              <a:rPr lang="en-US" altLang="en-US" sz="1800" err="1">
                <a:ea typeface="맑은 고딕"/>
              </a:rPr>
              <a:t>않습니다</a:t>
            </a:r>
            <a:r>
              <a:rPr lang="en-US" altLang="en-US" sz="1800">
                <a:ea typeface="맑은 고딕"/>
              </a:rPr>
              <a:t>.</a:t>
            </a:r>
          </a:p>
          <a:p>
            <a:r>
              <a:rPr lang="en-US" altLang="ko-KR" sz="1800" err="1">
                <a:ea typeface="맑은 고딕"/>
              </a:rPr>
              <a:t>블라인드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높낮이가</a:t>
            </a:r>
            <a:r>
              <a:rPr lang="en-US" altLang="ko-KR" sz="1800">
                <a:ea typeface="맑은 고딕"/>
              </a:rPr>
              <a:t> 0%~100% </a:t>
            </a:r>
            <a:r>
              <a:rPr lang="en-US" altLang="ko-KR" sz="1800" err="1">
                <a:ea typeface="맑은 고딕"/>
              </a:rPr>
              <a:t>범위를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초과할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경우</a:t>
            </a:r>
            <a:r>
              <a:rPr lang="en-US" altLang="ko-KR" sz="1800">
                <a:ea typeface="맑은 고딕"/>
              </a:rPr>
              <a:t> </a:t>
            </a:r>
            <a:r>
              <a:rPr lang="en-US" altLang="ko-KR" sz="1800" err="1">
                <a:ea typeface="맑은 고딕"/>
              </a:rPr>
              <a:t>경고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부저와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메시지를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띄우고</a:t>
            </a:r>
            <a:r>
              <a:rPr lang="en-US" altLang="ko-KR" sz="1800">
                <a:ea typeface="맑은 고딕"/>
              </a:rPr>
              <a:t> </a:t>
            </a:r>
            <a:r>
              <a:rPr lang="en-US" altLang="ko-KR" sz="1800" err="1">
                <a:ea typeface="맑은 고딕"/>
              </a:rPr>
              <a:t>모터를</a:t>
            </a:r>
            <a:r>
              <a:rPr lang="en-US" altLang="ko-KR" sz="1800">
                <a:ea typeface="맑은 고딕"/>
              </a:rPr>
              <a:t> 1스텝 </a:t>
            </a:r>
            <a:r>
              <a:rPr lang="en-US" altLang="ko-KR" sz="1800" err="1">
                <a:ea typeface="맑은 고딕"/>
              </a:rPr>
              <a:t>역회전하여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해당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범위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내로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블라인드를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위치시킵니다</a:t>
            </a:r>
            <a:r>
              <a:rPr lang="en-US" altLang="ko-KR" sz="1800">
                <a:ea typeface="맑은 고딕"/>
              </a:rPr>
              <a:t>.</a:t>
            </a:r>
          </a:p>
          <a:p>
            <a:endParaRPr lang="en-US" altLang="ko-KR" sz="1800">
              <a:ea typeface="맑은 고딕"/>
            </a:endParaRPr>
          </a:p>
          <a:p>
            <a:endParaRPr lang="ko-KR" altLang="en-US" sz="1800">
              <a:ea typeface="맑은 고딕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3588" cy="8744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b="1">
                <a:ea typeface="맑은 고딕"/>
              </a:rPr>
              <a:t>  구동방식 (조이스틱)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77579" y="47093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000" err="1">
                <a:latin typeface="맑은 고딕"/>
                <a:ea typeface="맑은 고딕"/>
                <a:cs typeface="Arial"/>
              </a:rPr>
              <a:t>IoT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Motorized</a:t>
            </a:r>
            <a:r>
              <a:rPr lang="ko-KR" altLang="en-US" sz="200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err="1">
                <a:latin typeface="맑은 고딕"/>
                <a:ea typeface="맑은 고딕"/>
                <a:cs typeface="Arial"/>
              </a:rPr>
              <a:t>Blind</a:t>
            </a:r>
            <a:endParaRPr lang="ko-KR" altLang="en-US" sz="2000"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27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IoT 전동블라인드</vt:lpstr>
      <vt:lpstr>PowerPoint Presentation</vt:lpstr>
      <vt:lpstr> 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전동블라인드</dc:title>
  <cp:revision>1</cp:revision>
  <dcterms:modified xsi:type="dcterms:W3CDTF">2017-10-19T10:23:27Z</dcterms:modified>
</cp:coreProperties>
</file>