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Aegis 잠금장치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해군 군수사  정보통신전대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상병 도우영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>
            <a:off x="202125" y="246575"/>
            <a:ext cx="8520600" cy="446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E06666"/>
                </a:solidFill>
              </a:rPr>
              <a:t>목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E06666"/>
                </a:solidFill>
              </a:rPr>
              <a:t>차</a:t>
            </a:r>
          </a:p>
        </p:txBody>
      </p:sp>
      <p:sp>
        <p:nvSpPr>
          <p:cNvPr id="70" name="Shape 70"/>
          <p:cNvSpPr/>
          <p:nvPr/>
        </p:nvSpPr>
        <p:spPr>
          <a:xfrm>
            <a:off x="1164300" y="1006775"/>
            <a:ext cx="4917600" cy="43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만든 개요</a:t>
            </a:r>
          </a:p>
        </p:txBody>
      </p:sp>
      <p:sp>
        <p:nvSpPr>
          <p:cNvPr id="71" name="Shape 71"/>
          <p:cNvSpPr/>
          <p:nvPr/>
        </p:nvSpPr>
        <p:spPr>
          <a:xfrm>
            <a:off x="1527275" y="1828650"/>
            <a:ext cx="4917600" cy="43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블록 다이어그램</a:t>
            </a:r>
          </a:p>
        </p:txBody>
      </p:sp>
      <p:sp>
        <p:nvSpPr>
          <p:cNvPr id="72" name="Shape 72"/>
          <p:cNvSpPr/>
          <p:nvPr/>
        </p:nvSpPr>
        <p:spPr>
          <a:xfrm>
            <a:off x="1164300" y="2650525"/>
            <a:ext cx="4917600" cy="43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아두이노 회로도 </a:t>
            </a:r>
          </a:p>
        </p:txBody>
      </p:sp>
      <p:sp>
        <p:nvSpPr>
          <p:cNvPr id="73" name="Shape 73"/>
          <p:cNvSpPr/>
          <p:nvPr/>
        </p:nvSpPr>
        <p:spPr>
          <a:xfrm>
            <a:off x="1486175" y="3424425"/>
            <a:ext cx="4917600" cy="43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 원리(사진, 동영상)</a:t>
            </a:r>
          </a:p>
        </p:txBody>
      </p:sp>
      <p:sp>
        <p:nvSpPr>
          <p:cNvPr id="74" name="Shape 74"/>
          <p:cNvSpPr/>
          <p:nvPr/>
        </p:nvSpPr>
        <p:spPr>
          <a:xfrm>
            <a:off x="1164300" y="4147825"/>
            <a:ext cx="4917600" cy="43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향후 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0" y="0"/>
            <a:ext cx="8520600" cy="45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3000">
                <a:solidFill>
                  <a:srgbClr val="000000"/>
                </a:solidFill>
              </a:rPr>
              <a:t>개요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ko">
                <a:solidFill>
                  <a:srgbClr val="000000"/>
                </a:solidFill>
              </a:rPr>
              <a:t>생활관 내에서 도난 사고가 많이 발생 및 중요한 시설 잠금 강화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ko">
                <a:solidFill>
                  <a:srgbClr val="000000"/>
                </a:solidFill>
              </a:rPr>
              <a:t> 개인별 관리 및 현 잠금장치의 한계.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ko">
                <a:solidFill>
                  <a:srgbClr val="000000"/>
                </a:solidFill>
              </a:rPr>
              <a:t>생활지도관이 체계적으로 관리 할 수 있게 시스템화 필요.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-27400" y="54775"/>
            <a:ext cx="9335100" cy="4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499900" y="643800"/>
            <a:ext cx="459000" cy="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-191100" y="6900"/>
            <a:ext cx="9335100" cy="5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   </a:t>
            </a:r>
            <a:r>
              <a:rPr lang="ko">
                <a:solidFill>
                  <a:srgbClr val="CC4125"/>
                </a:solidFill>
              </a:rPr>
              <a:t>블록 다이어그램</a:t>
            </a:r>
          </a:p>
        </p:txBody>
      </p:sp>
      <p:sp>
        <p:nvSpPr>
          <p:cNvPr id="89" name="Shape 89"/>
          <p:cNvSpPr/>
          <p:nvPr/>
        </p:nvSpPr>
        <p:spPr>
          <a:xfrm>
            <a:off x="3164288" y="219150"/>
            <a:ext cx="1444800" cy="3759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    ARDUINO</a:t>
            </a:r>
          </a:p>
        </p:txBody>
      </p:sp>
      <p:sp>
        <p:nvSpPr>
          <p:cNvPr id="90" name="Shape 90"/>
          <p:cNvSpPr/>
          <p:nvPr/>
        </p:nvSpPr>
        <p:spPr>
          <a:xfrm>
            <a:off x="1431500" y="523875"/>
            <a:ext cx="705300" cy="1486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4x4 Keypad 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2154050" y="1260075"/>
            <a:ext cx="9930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/>
          <p:nvPr/>
        </p:nvSpPr>
        <p:spPr>
          <a:xfrm>
            <a:off x="5391625" y="472425"/>
            <a:ext cx="1039500" cy="89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16x2 LCD Display</a:t>
            </a:r>
          </a:p>
        </p:txBody>
      </p:sp>
      <p:sp>
        <p:nvSpPr>
          <p:cNvPr id="93" name="Shape 93"/>
          <p:cNvSpPr/>
          <p:nvPr/>
        </p:nvSpPr>
        <p:spPr>
          <a:xfrm>
            <a:off x="5398650" y="2249800"/>
            <a:ext cx="705300" cy="95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Motor </a:t>
            </a:r>
          </a:p>
          <a:p>
            <a:pPr lvl="0">
              <a:spcBef>
                <a:spcPts val="0"/>
              </a:spcBef>
              <a:buNone/>
            </a:pPr>
            <a:r>
              <a:rPr lang="ko" sz="1200"/>
              <a:t>Driver</a:t>
            </a:r>
          </a:p>
        </p:txBody>
      </p:sp>
      <p:sp>
        <p:nvSpPr>
          <p:cNvPr id="94" name="Shape 94"/>
          <p:cNvSpPr/>
          <p:nvPr/>
        </p:nvSpPr>
        <p:spPr>
          <a:xfrm>
            <a:off x="1431488" y="2492850"/>
            <a:ext cx="705300" cy="1486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DHT</a:t>
            </a:r>
            <a:r>
              <a:rPr lang="ko" sz="12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Sensor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2147150" y="3232500"/>
            <a:ext cx="1006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/>
          <p:nvPr/>
        </p:nvCxnSpPr>
        <p:spPr>
          <a:xfrm>
            <a:off x="4616125" y="921075"/>
            <a:ext cx="7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x="4616125" y="2729200"/>
            <a:ext cx="7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/>
          <p:nvPr/>
        </p:nvSpPr>
        <p:spPr>
          <a:xfrm>
            <a:off x="6893500" y="2249800"/>
            <a:ext cx="705300" cy="95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Servo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Motor</a:t>
            </a:r>
          </a:p>
        </p:txBody>
      </p:sp>
      <p:cxnSp>
        <p:nvCxnSpPr>
          <p:cNvPr id="99" name="Shape 99"/>
          <p:cNvCxnSpPr/>
          <p:nvPr/>
        </p:nvCxnSpPr>
        <p:spPr>
          <a:xfrm>
            <a:off x="6118000" y="2729200"/>
            <a:ext cx="7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body"/>
          </p:nvPr>
        </p:nvSpPr>
        <p:spPr>
          <a:xfrm>
            <a:off x="0" y="0"/>
            <a:ext cx="9084900" cy="497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CC4125"/>
                </a:solidFill>
              </a:rPr>
              <a:t>원리</a:t>
            </a:r>
          </a:p>
          <a:p>
            <a:pPr lvl="0">
              <a:spcBef>
                <a:spcPts val="0"/>
              </a:spcBef>
              <a:buNone/>
            </a:pPr>
            <a:r>
              <a:rPr lang="ko" sz="1600">
                <a:solidFill>
                  <a:srgbClr val="000000"/>
                </a:solidFill>
              </a:rPr>
              <a:t>입력된 비밀번호를 키패드를 이용하여 올바른 비밀번호를 입력하면 서보모터가 작동하여 문이 열릴 수 있게 </a:t>
            </a:r>
            <a:r>
              <a:rPr lang="ko" sz="1600">
                <a:solidFill>
                  <a:srgbClr val="000000"/>
                </a:solidFill>
              </a:rPr>
              <a:t>된다</a:t>
            </a:r>
            <a:r>
              <a:rPr lang="ko" sz="1600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" sz="1600">
                <a:solidFill>
                  <a:srgbClr val="000000"/>
                </a:solidFill>
              </a:rPr>
              <a:t>잘못된 비밀번호를 3회 입력하게 되면 시리얼모니터와 LCD 모니터에 “Waring”이라는 경고 메세지와 함께 일정 시간 동안 멈추게 된다.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CC4125"/>
                </a:solidFill>
              </a:rPr>
              <a:t>기능</a:t>
            </a:r>
          </a:p>
          <a:p>
            <a:pPr lvl="0">
              <a:spcBef>
                <a:spcPts val="0"/>
              </a:spcBef>
              <a:buNone/>
            </a:pPr>
            <a:r>
              <a:rPr lang="ko" sz="1600">
                <a:solidFill>
                  <a:srgbClr val="000000"/>
                </a:solidFill>
              </a:rPr>
              <a:t>초기화면에서 “*”  키를 누르면 현재 온습도를 나타내는 화면이 나</a:t>
            </a:r>
            <a:r>
              <a:rPr lang="ko" sz="1600">
                <a:solidFill>
                  <a:srgbClr val="000000"/>
                </a:solidFill>
              </a:rPr>
              <a:t>온다</a:t>
            </a:r>
            <a:r>
              <a:rPr lang="ko" sz="1600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" sz="1600">
                <a:solidFill>
                  <a:srgbClr val="000000"/>
                </a:solidFill>
              </a:rPr>
              <a:t>초기화면에서 “#”  키를 누르면 비밀번호 입력창이 나오고 비밀번호를 입력하면 문이 열리고 된다.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ko" sz="1600">
                <a:solidFill>
                  <a:srgbClr val="000000"/>
                </a:solidFill>
              </a:rPr>
              <a:t>문이 열린 상태에서 “0”을 누르면 문은 잠금이 되고 초기 화면으로 가게된다.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75"/>
            <a:ext cx="9143999" cy="51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0" y="0"/>
            <a:ext cx="9253500" cy="51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 </a:t>
            </a:r>
          </a:p>
        </p:txBody>
      </p:sp>
      <p:sp>
        <p:nvSpPr>
          <p:cNvPr id="112" name="Shape 112"/>
          <p:cNvSpPr/>
          <p:nvPr/>
        </p:nvSpPr>
        <p:spPr>
          <a:xfrm>
            <a:off x="3088825" y="109575"/>
            <a:ext cx="2513400" cy="51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아두이노 실행</a:t>
            </a:r>
          </a:p>
        </p:txBody>
      </p:sp>
      <p:cxnSp>
        <p:nvCxnSpPr>
          <p:cNvPr id="113" name="Shape 113"/>
          <p:cNvCxnSpPr>
            <a:stCxn id="112" idx="2"/>
            <a:endCxn id="114" idx="0"/>
          </p:cNvCxnSpPr>
          <p:nvPr/>
        </p:nvCxnSpPr>
        <p:spPr>
          <a:xfrm>
            <a:off x="4345525" y="623175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/>
          <p:nvPr/>
        </p:nvSpPr>
        <p:spPr>
          <a:xfrm>
            <a:off x="3253000" y="2323525"/>
            <a:ext cx="21849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"/>
              <a:t>Password 입력창</a:t>
            </a:r>
          </a:p>
        </p:txBody>
      </p:sp>
      <p:cxnSp>
        <p:nvCxnSpPr>
          <p:cNvPr id="116" name="Shape 116"/>
          <p:cNvCxnSpPr>
            <a:stCxn id="117" idx="2"/>
            <a:endCxn id="115" idx="0"/>
          </p:cNvCxnSpPr>
          <p:nvPr/>
        </p:nvCxnSpPr>
        <p:spPr>
          <a:xfrm>
            <a:off x="4345450" y="2070025"/>
            <a:ext cx="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/>
          <p:nvPr/>
        </p:nvSpPr>
        <p:spPr>
          <a:xfrm>
            <a:off x="3119650" y="876575"/>
            <a:ext cx="2451750" cy="6575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000"/>
              <a:t>LCD 초기 화면</a:t>
            </a:r>
          </a:p>
        </p:txBody>
      </p:sp>
      <p:sp>
        <p:nvSpPr>
          <p:cNvPr id="119" name="Shape 119"/>
          <p:cNvSpPr/>
          <p:nvPr/>
        </p:nvSpPr>
        <p:spPr>
          <a:xfrm>
            <a:off x="3253075" y="1695050"/>
            <a:ext cx="21849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"/>
              <a:t>키패드 “#” 입력</a:t>
            </a:r>
          </a:p>
        </p:txBody>
      </p:sp>
      <p:cxnSp>
        <p:nvCxnSpPr>
          <p:cNvPr id="120" name="Shape 120"/>
          <p:cNvCxnSpPr>
            <a:stCxn id="118" idx="2"/>
            <a:endCxn id="119" idx="0"/>
          </p:cNvCxnSpPr>
          <p:nvPr/>
        </p:nvCxnSpPr>
        <p:spPr>
          <a:xfrm>
            <a:off x="4345525" y="1534075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/>
          <p:nvPr/>
        </p:nvSpPr>
        <p:spPr>
          <a:xfrm>
            <a:off x="3253075" y="4664150"/>
            <a:ext cx="2184900" cy="411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LCD 초기 화면</a:t>
            </a:r>
          </a:p>
        </p:txBody>
      </p:sp>
      <p:sp>
        <p:nvSpPr>
          <p:cNvPr id="122" name="Shape 122"/>
          <p:cNvSpPr/>
          <p:nvPr/>
        </p:nvSpPr>
        <p:spPr>
          <a:xfrm>
            <a:off x="349150" y="2212150"/>
            <a:ext cx="21849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키패드 “*” 입력</a:t>
            </a:r>
          </a:p>
        </p:txBody>
      </p:sp>
      <p:sp>
        <p:nvSpPr>
          <p:cNvPr id="123" name="Shape 123"/>
          <p:cNvSpPr/>
          <p:nvPr/>
        </p:nvSpPr>
        <p:spPr>
          <a:xfrm>
            <a:off x="349150" y="2903925"/>
            <a:ext cx="21849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LCD 온습도 화면</a:t>
            </a:r>
          </a:p>
        </p:txBody>
      </p:sp>
      <p:cxnSp>
        <p:nvCxnSpPr>
          <p:cNvPr id="124" name="Shape 124"/>
          <p:cNvCxnSpPr>
            <a:stCxn id="122" idx="2"/>
            <a:endCxn id="123" idx="0"/>
          </p:cNvCxnSpPr>
          <p:nvPr/>
        </p:nvCxnSpPr>
        <p:spPr>
          <a:xfrm>
            <a:off x="1441600" y="2575150"/>
            <a:ext cx="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/>
          <p:nvPr/>
        </p:nvSpPr>
        <p:spPr>
          <a:xfrm>
            <a:off x="3119575" y="2814875"/>
            <a:ext cx="2451750" cy="6575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000"/>
              <a:t>Password 입력</a:t>
            </a:r>
          </a:p>
        </p:txBody>
      </p:sp>
      <p:sp>
        <p:nvSpPr>
          <p:cNvPr id="126" name="Shape 126"/>
          <p:cNvSpPr/>
          <p:nvPr/>
        </p:nvSpPr>
        <p:spPr>
          <a:xfrm>
            <a:off x="6266725" y="3016875"/>
            <a:ext cx="1904100" cy="25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3번 틀릴 경우</a:t>
            </a:r>
          </a:p>
        </p:txBody>
      </p:sp>
      <p:cxnSp>
        <p:nvCxnSpPr>
          <p:cNvPr id="127" name="Shape 127"/>
          <p:cNvCxnSpPr>
            <a:endCxn id="125" idx="0"/>
          </p:cNvCxnSpPr>
          <p:nvPr/>
        </p:nvCxnSpPr>
        <p:spPr>
          <a:xfrm>
            <a:off x="4345450" y="2711975"/>
            <a:ext cx="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25" idx="3"/>
            <a:endCxn id="126" idx="1"/>
          </p:cNvCxnSpPr>
          <p:nvPr/>
        </p:nvCxnSpPr>
        <p:spPr>
          <a:xfrm>
            <a:off x="5571325" y="3143625"/>
            <a:ext cx="6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/>
          <p:nvPr/>
        </p:nvSpPr>
        <p:spPr>
          <a:xfrm>
            <a:off x="3393475" y="3677900"/>
            <a:ext cx="1904100" cy="25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000"/>
              <a:t>맞은 경우 서보모터작동(잠금해제)</a:t>
            </a:r>
          </a:p>
        </p:txBody>
      </p:sp>
      <p:cxnSp>
        <p:nvCxnSpPr>
          <p:cNvPr id="130" name="Shape 130"/>
          <p:cNvCxnSpPr>
            <a:stCxn id="125" idx="2"/>
            <a:endCxn id="129" idx="0"/>
          </p:cNvCxnSpPr>
          <p:nvPr/>
        </p:nvCxnSpPr>
        <p:spPr>
          <a:xfrm>
            <a:off x="4345450" y="3472375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/>
          <p:nvPr/>
        </p:nvSpPr>
        <p:spPr>
          <a:xfrm>
            <a:off x="3393400" y="4136925"/>
            <a:ext cx="1904100" cy="25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0번 누를 시 잠금</a:t>
            </a:r>
          </a:p>
        </p:txBody>
      </p:sp>
      <p:cxnSp>
        <p:nvCxnSpPr>
          <p:cNvPr id="132" name="Shape 132"/>
          <p:cNvCxnSpPr>
            <a:stCxn id="129" idx="2"/>
            <a:endCxn id="131" idx="0"/>
          </p:cNvCxnSpPr>
          <p:nvPr/>
        </p:nvCxnSpPr>
        <p:spPr>
          <a:xfrm>
            <a:off x="4345525" y="3931400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31" idx="2"/>
            <a:endCxn id="121" idx="0"/>
          </p:cNvCxnSpPr>
          <p:nvPr/>
        </p:nvCxnSpPr>
        <p:spPr>
          <a:xfrm>
            <a:off x="4345450" y="4390425"/>
            <a:ext cx="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/>
          <p:nvPr/>
        </p:nvSpPr>
        <p:spPr>
          <a:xfrm>
            <a:off x="6266725" y="4136925"/>
            <a:ext cx="1904100" cy="25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일정 시간 정지</a:t>
            </a:r>
          </a:p>
        </p:txBody>
      </p:sp>
      <p:cxnSp>
        <p:nvCxnSpPr>
          <p:cNvPr id="135" name="Shape 135"/>
          <p:cNvCxnSpPr>
            <a:stCxn id="126" idx="2"/>
            <a:endCxn id="134" idx="0"/>
          </p:cNvCxnSpPr>
          <p:nvPr/>
        </p:nvCxnSpPr>
        <p:spPr>
          <a:xfrm>
            <a:off x="7218775" y="3270375"/>
            <a:ext cx="0" cy="8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34" idx="2"/>
            <a:endCxn id="121" idx="3"/>
          </p:cNvCxnSpPr>
          <p:nvPr/>
        </p:nvCxnSpPr>
        <p:spPr>
          <a:xfrm rot="5400000">
            <a:off x="6088825" y="3739575"/>
            <a:ext cx="479100" cy="178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123" idx="2"/>
            <a:endCxn id="121" idx="1"/>
          </p:cNvCxnSpPr>
          <p:nvPr/>
        </p:nvCxnSpPr>
        <p:spPr>
          <a:xfrm flipH="1" rot="-5400000">
            <a:off x="1546000" y="3162525"/>
            <a:ext cx="1602600" cy="181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18" idx="1"/>
            <a:endCxn id="122" idx="0"/>
          </p:cNvCxnSpPr>
          <p:nvPr/>
        </p:nvCxnSpPr>
        <p:spPr>
          <a:xfrm flipH="1">
            <a:off x="1441750" y="1205325"/>
            <a:ext cx="1677900" cy="100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6900" y="-54775"/>
            <a:ext cx="9130200" cy="5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CC4125"/>
                </a:solidFill>
              </a:rPr>
              <a:t>사진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450" y="458875"/>
            <a:ext cx="4106521" cy="30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002026" y="671174"/>
            <a:ext cx="4661829" cy="349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0" y="-160925"/>
            <a:ext cx="9130200" cy="5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CC4125"/>
                </a:solidFill>
              </a:rPr>
              <a:t>향후 계획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CC4125"/>
              </a:buClr>
              <a:buAutoNum type="arabicPeriod"/>
            </a:pPr>
            <a:r>
              <a:rPr lang="ko">
                <a:solidFill>
                  <a:srgbClr val="CC4125"/>
                </a:solidFill>
              </a:rPr>
              <a:t>데이터 서버를 구축하여 체계적으로 관리 할 수 있게 한다.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CC4125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CC4125"/>
                </a:solidFill>
              </a:rPr>
              <a:t> 2.     앱과 연동 하여 실시간으로 확인 및 관리 할 수 있게 한다.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CC4125"/>
                </a:solidFill>
              </a:rPr>
              <a:t> 3.     압력 센서를 추가하여 강제로 여는 경우를 막는다.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9525"/>
            <a:ext cx="9143999" cy="56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9575"/>
            <a:ext cx="8520600" cy="446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