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982AF9-911B-49EF-BC86-DBA3EEC8B9A7}">
  <a:tblStyle styleId="{50982AF9-911B-49EF-BC86-DBA3EEC8B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9675" y="2161950"/>
            <a:ext cx="6697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800"/>
              <a:t>IOT를 이용한 군 체력검정 및 증진</a:t>
            </a:r>
            <a:r>
              <a:rPr lang="ko" sz="2800"/>
              <a:t> </a:t>
            </a:r>
          </a:p>
        </p:txBody>
      </p:sp>
      <p:sp>
        <p:nvSpPr>
          <p:cNvPr id="60" name="Shape 60"/>
          <p:cNvSpPr/>
          <p:nvPr/>
        </p:nvSpPr>
        <p:spPr>
          <a:xfrm>
            <a:off x="62075" y="2811925"/>
            <a:ext cx="66978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/>
              <a:t>Team : 더블조</a:t>
            </a:r>
          </a:p>
          <a:p>
            <a:pPr lvl="0">
              <a:spcBef>
                <a:spcPts val="0"/>
              </a:spcBef>
              <a:buNone/>
            </a:pPr>
            <a:r>
              <a:rPr lang="ko" sz="2000"/>
              <a:t>            (육군종합정비창 주무관 조명진)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000"/>
              <a:t>            (국군 지휘통신사령부 55대대 일병 조민규)</a:t>
            </a:r>
          </a:p>
        </p:txBody>
      </p:sp>
      <p:sp>
        <p:nvSpPr>
          <p:cNvPr id="61" name="Shape 61"/>
          <p:cNvSpPr/>
          <p:nvPr/>
        </p:nvSpPr>
        <p:spPr>
          <a:xfrm>
            <a:off x="2841275" y="2246750"/>
            <a:ext cx="134100" cy="99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232363" y="2246750"/>
            <a:ext cx="134100" cy="99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006525" y="2246750"/>
            <a:ext cx="134100" cy="99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665850" y="2246750"/>
            <a:ext cx="134100" cy="99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7075" y="296035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177163" y="7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{50982AF9-911B-49EF-BC86-DBA3EEC8B9A7}</a:tableStyleId>
              </a:tblPr>
              <a:tblGrid>
                <a:gridCol w="1954575"/>
                <a:gridCol w="1954575"/>
                <a:gridCol w="1954575"/>
              </a:tblGrid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800"/>
                        <a:t>NO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800"/>
                        <a:t>부품명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" sz="800"/>
                        <a:t>수량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우노보드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브레드보드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3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초음파센서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LCD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피에조부저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점퍼케이블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1K 저항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건전지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9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DC 전원 변환 젠더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177163" y="38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{50982AF9-911B-49EF-BC86-DBA3EEC8B9A7}</a:tableStyleId>
              </a:tblPr>
              <a:tblGrid>
                <a:gridCol w="801175"/>
                <a:gridCol w="1007775"/>
                <a:gridCol w="1158725"/>
                <a:gridCol w="1025275"/>
                <a:gridCol w="964625"/>
                <a:gridCol w="949875"/>
                <a:gridCol w="841850"/>
                <a:gridCol w="741525"/>
                <a:gridCol w="649425"/>
                <a:gridCol w="649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부품명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우노보드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브레드보드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초음파센서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LCD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피에조부저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점퍼케이블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1K 저항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건전지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DC 전원 변환 젠더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5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800"/>
                        <a:t>파트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38" y="4355475"/>
            <a:ext cx="913675" cy="6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38" y="4304338"/>
            <a:ext cx="789400" cy="7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414" y="4304350"/>
            <a:ext cx="1027999" cy="7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963" y="4304350"/>
            <a:ext cx="732175" cy="7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2488" y="4382575"/>
            <a:ext cx="848850" cy="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1413" y="4304350"/>
            <a:ext cx="848850" cy="7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762" y="4404350"/>
            <a:ext cx="651675" cy="5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67738" y="4409288"/>
            <a:ext cx="520350" cy="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33913" y="4404363"/>
            <a:ext cx="520350" cy="5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61225" y="565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2. Making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240338" y="381900"/>
            <a:ext cx="1058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부품목록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2. </a:t>
            </a:r>
            <a:r>
              <a:rPr b="1" lang="ko" sz="2000"/>
              <a:t>Making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5800"/>
            <a:ext cx="8049568" cy="4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2. </a:t>
            </a:r>
            <a:r>
              <a:rPr b="1" lang="ko" sz="2000"/>
              <a:t>Making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225561" y="793016"/>
            <a:ext cx="2645047" cy="352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08" y="1232500"/>
            <a:ext cx="3519770" cy="26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744688" y="4182225"/>
            <a:ext cx="1606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앞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32088" y="4112250"/>
            <a:ext cx="1606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옆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800" y="1169326"/>
            <a:ext cx="3857626" cy="288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091825" y="2317075"/>
            <a:ext cx="2066100" cy="37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13" y="2057400"/>
            <a:ext cx="771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3710963" y="2232600"/>
            <a:ext cx="2493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4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40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388" y="2033575"/>
            <a:ext cx="7905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913" y="2038338"/>
            <a:ext cx="7715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>
            <a:off x="2976163" y="1990775"/>
            <a:ext cx="31080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2976163" y="3152725"/>
            <a:ext cx="31080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3. 마무리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61550" y="1348050"/>
            <a:ext cx="7020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9600"/>
              <a:t>동영상 시청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3. 마무리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73025" y="997125"/>
            <a:ext cx="1219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000"/>
              <a:t>보완사항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83700" y="1715500"/>
            <a:ext cx="72195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ko" sz="1800"/>
              <a:t>소형화 및 경량화를 통한 휴대성 강화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ko" sz="1800"/>
              <a:t>실제 DB서버와 통신처리를 구성하여 실활용성 강화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3025" y="2982275"/>
            <a:ext cx="1219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소      감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08475" y="3515075"/>
            <a:ext cx="9182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피끓는 청춘들과 같이 잠도 잊은 채 생활하고 있습니다.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더 많이 배워가서 정비창에서 실무에 활용할수 있는 다양한 시험기기에 적용해 보고 싶습니다. 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그렇게 할것이며 계속되는 결과를 여러분들과 나누도록 하겠습니다.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76950" y="4304075"/>
            <a:ext cx="8902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아이디어만 있으면 아두이노를 가지고 많은 것을 만들 수 있다는 사실에 감탄했으며 여기서 멈추지 않고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부대에 복귀하여도 만든 기기에 대해 애정을 갖고 보완사항을 보안해 조금 더 발전된 모습을 보여드리겠습니다.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788300" y="1348050"/>
            <a:ext cx="5567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9600"/>
              <a:t>Q &amp; 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50" y="1714500"/>
            <a:ext cx="58010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63" y="2057400"/>
            <a:ext cx="771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4136813" y="2232600"/>
            <a:ext cx="2493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826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Malgun Gothic"/>
              <a:buChar char="-"/>
            </a:pPr>
            <a:r>
              <a:rPr b="1" lang="ko" sz="4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2976163" y="1990775"/>
            <a:ext cx="31080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x="2976163" y="3152725"/>
            <a:ext cx="31080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sp>
        <p:nvSpPr>
          <p:cNvPr id="79" name="Shape 79"/>
          <p:cNvSpPr/>
          <p:nvPr/>
        </p:nvSpPr>
        <p:spPr>
          <a:xfrm>
            <a:off x="249475" y="560900"/>
            <a:ext cx="1314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문제점 1)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3701150"/>
            <a:ext cx="872975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750" y="975950"/>
            <a:ext cx="6870174" cy="259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00" y="625800"/>
            <a:ext cx="7350900" cy="4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249475" y="560900"/>
            <a:ext cx="1314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문제점 2)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1394500" y="3185450"/>
            <a:ext cx="7314374" cy="17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1127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원리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ko"/>
              <a:t>Sit UP 혹은 Push UP시 초음파센서와  몸의 거리차이를 비교하여 갯수 체크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3289200" y="2714625"/>
            <a:ext cx="27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/>
        </p:nvSpPr>
        <p:spPr>
          <a:xfrm>
            <a:off x="3746400" y="2875350"/>
            <a:ext cx="1651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센서와 몸의 거리</a:t>
            </a:r>
          </a:p>
        </p:txBody>
      </p:sp>
      <p:sp>
        <p:nvSpPr>
          <p:cNvPr id="98" name="Shape 98"/>
          <p:cNvSpPr/>
          <p:nvPr/>
        </p:nvSpPr>
        <p:spPr>
          <a:xfrm>
            <a:off x="2750225" y="1881750"/>
            <a:ext cx="182700" cy="18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" name="Shape 99"/>
          <p:cNvCxnSpPr/>
          <p:nvPr/>
        </p:nvCxnSpPr>
        <p:spPr>
          <a:xfrm rot="10800000">
            <a:off x="4221900" y="1782775"/>
            <a:ext cx="0" cy="9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3201500" y="2714625"/>
            <a:ext cx="1189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800"/>
              <a:t>0                             15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324275" y="2177200"/>
            <a:ext cx="825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3441125" y="2283463"/>
            <a:ext cx="591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800"/>
              <a:t>DOWN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x="4615825" y="1782775"/>
            <a:ext cx="0" cy="9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5937200" y="1782775"/>
            <a:ext cx="0" cy="9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x="4513550" y="2714625"/>
            <a:ext cx="1601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20</a:t>
            </a:r>
            <a:r>
              <a:rPr lang="ko" sz="800"/>
              <a:t>                                         50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695875" y="2177200"/>
            <a:ext cx="1214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5112063" y="2287213"/>
            <a:ext cx="591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800"/>
              <a:t>UP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139113" y="1939000"/>
            <a:ext cx="591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000">
                <a:solidFill>
                  <a:srgbClr val="FF0000"/>
                </a:solidFill>
              </a:rPr>
              <a:t>&amp;&amp;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3362275"/>
            <a:ext cx="8520600" cy="1127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ko"/>
              <a:t>달리기시 버튼의 HIGH,LOW 신호를 이용하여 시간 체크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324275" y="3996450"/>
            <a:ext cx="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5937200" y="3996450"/>
            <a:ext cx="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x="2994425" y="4489375"/>
            <a:ext cx="65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HIGH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(START)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607350" y="4489375"/>
            <a:ext cx="65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HIGH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(STOP)</a:t>
            </a:r>
          </a:p>
        </p:txBody>
      </p:sp>
      <p:sp>
        <p:nvSpPr>
          <p:cNvPr id="114" name="Shape 114"/>
          <p:cNvSpPr/>
          <p:nvPr/>
        </p:nvSpPr>
        <p:spPr>
          <a:xfrm>
            <a:off x="3338900" y="4095377"/>
            <a:ext cx="2600975" cy="370175"/>
          </a:xfrm>
          <a:custGeom>
            <a:pathLst>
              <a:path extrusionOk="0" h="14807" w="104039">
                <a:moveTo>
                  <a:pt x="0" y="8317"/>
                </a:moveTo>
                <a:cubicBezTo>
                  <a:pt x="5991" y="6953"/>
                  <a:pt x="25133" y="-937"/>
                  <a:pt x="35946" y="134"/>
                </a:cubicBezTo>
                <a:cubicBezTo>
                  <a:pt x="46759" y="1205"/>
                  <a:pt x="53529" y="14258"/>
                  <a:pt x="64878" y="14746"/>
                </a:cubicBezTo>
                <a:cubicBezTo>
                  <a:pt x="76226" y="15233"/>
                  <a:pt x="97512" y="5005"/>
                  <a:pt x="104039" y="30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5" name="Shape 115"/>
          <p:cNvSpPr txBox="1"/>
          <p:nvPr/>
        </p:nvSpPr>
        <p:spPr>
          <a:xfrm>
            <a:off x="4191600" y="3996450"/>
            <a:ext cx="65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LOW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ko" sz="800">
                <a:solidFill>
                  <a:srgbClr val="FF0000"/>
                </a:solidFill>
              </a:rPr>
              <a:t>(TIME)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구상도 이미지 </a:t>
            </a:r>
          </a:p>
        </p:txBody>
      </p:sp>
      <p:sp>
        <p:nvSpPr>
          <p:cNvPr id="121" name="Shape 121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907800"/>
            <a:ext cx="8071575" cy="3621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269875" y="808250"/>
            <a:ext cx="995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319975" y="511550"/>
            <a:ext cx="1058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구상도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255250" y="1261225"/>
            <a:ext cx="995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" name="Shape 131"/>
          <p:cNvSpPr/>
          <p:nvPr/>
        </p:nvSpPr>
        <p:spPr>
          <a:xfrm>
            <a:off x="305350" y="964525"/>
            <a:ext cx="1058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기대효과  </a:t>
            </a:r>
          </a:p>
        </p:txBody>
      </p:sp>
      <p:sp>
        <p:nvSpPr>
          <p:cNvPr id="132" name="Shape 132"/>
          <p:cNvSpPr/>
          <p:nvPr/>
        </p:nvSpPr>
        <p:spPr>
          <a:xfrm>
            <a:off x="305350" y="1636625"/>
            <a:ext cx="6094800" cy="198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1. </a:t>
            </a:r>
            <a:r>
              <a:rPr lang="ko"/>
              <a:t>기록 측정시 적은 인력을 투입하여 업무의 효율성 증대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2. 신뢰성 있는 측정으로 장병들의 불만 감소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3. 꾸준한 운동을 통한 전 장병들의 체력 증진 기대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4. 군 전체적인 체력 등급 상승으로 인한 전 장병 사기 진작 및 복지향상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83700" y="141300"/>
            <a:ext cx="2402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1 . 계획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130225" y="942775"/>
            <a:ext cx="81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/>
          <p:nvPr/>
        </p:nvSpPr>
        <p:spPr>
          <a:xfrm>
            <a:off x="186725" y="646075"/>
            <a:ext cx="1058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● 순서도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00" y="942775"/>
            <a:ext cx="5744051" cy="4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13" y="2090713"/>
            <a:ext cx="771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710963" y="2270700"/>
            <a:ext cx="2493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40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Making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388" y="2066888"/>
            <a:ext cx="790575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3031838" y="2024188"/>
            <a:ext cx="29817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3031838" y="3195513"/>
            <a:ext cx="29604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