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bleStyles.xml" ContentType="application/vnd.openxmlformats-officedocument.presentationml.tableStyles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/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baseline="0" spc="-150"/>
            </a:lvl1pPr>
          </a:lstStyle>
          <a:p>
            <a:pPr/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12_shape2"/>
          <p:cNvSpPr/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baseline="0" spc="-80"/>
            </a:lvl1pPr>
          </a:lstStyle>
          <a:p>
            <a:pPr/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3_shape3"/>
          <p:cNvSpPr/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baseline="0" spc="-1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/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baseline="0" spc="-150"/>
            </a:lvl1pPr>
          </a:lstStyle>
          <a:p>
            <a:pPr/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ayout5_shape2"/>
          <p:cNvSpPr/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baseline="0" spc="-80"/>
            </a:lvl1pPr>
          </a:lstStyle>
          <a:p>
            <a:pPr/>
            <a:r>
              <a:rPr lang="ko-KR" altLang="en-US"/>
              <a:t>제목을</a:t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6_shape3"/>
          <p:cNvSpPr/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baseline="0" spc="-1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:fade thruBlk="1"/>
      </p:transition>
    </mc:Choice>
    <mc:Fallback>
      <p:transition>
        <p:fade thruBlk="1"/>
      </p:transition>
    </mc:Fallback>
  </mc:AlternateContent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chemeClr val="bg1"/>
                </a:solidFill>
              </a:rPr>
              <a:t>2016-08-16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cd8c79af-3604-4364-8b8c-b7250d2b7b6d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52c0c914-7bd8-426f-89dd-edc3dfc08262.jpeg"/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2" Type="http://schemas.openxmlformats.org/officeDocument/2006/relationships/image" Target="../media/9e28a29b-9089-46f8-ae0b-35940fe4759d.png"/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25604" y="3145801"/>
            <a:ext cx="2635739" cy="42448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800" b="1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20사단 </a:t>
            </a:r>
            <a:r>
              <a:rPr lang="en-US" altLang="ko-KR" sz="1800" b="1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/ 병장 장강재</a:t>
            </a:r>
          </a:p>
        </p:txBody>
      </p:sp>
      <p:cxnSp>
        <p:nvCxnSpPr>
          <p:cNvPr id="4" name="slide1_shape2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_shape5"/>
          <p:cNvSpPr/>
          <p:nvPr/>
        </p:nvSpPr>
        <p:spPr>
          <a:xfrm>
            <a:off x="325603" y="839183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4200" b="1" spc="-150" kern="1200">
                <a:solidFill>
                  <a:schemeClr val="bg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사격장에서 실탄의 시각화 확인을 통한 안전 확보 장치</a:t>
            </a:r>
          </a:p>
        </p:txBody>
      </p:sp>
      <p:sp>
        <p:nvSpPr>
          <p:cNvPr id="7" name="nppt_15083334293882081"/>
          <p:cNvSpPr/>
          <p:nvPr/>
        </p:nvSpPr>
        <p:spPr>
          <a:xfrm>
            <a:off x="5659693" y="5170441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sp>
        <p:nvSpPr>
          <p:cNvPr id="8" name="nppt_15083334293882107"/>
          <p:cNvSpPr/>
          <p:nvPr/>
        </p:nvSpPr>
        <p:spPr>
          <a:xfrm>
            <a:off x="2961343" y="609221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공개SW 군장병 역량강화 교육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16_shape1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16_shape3"/>
          <p:cNvSpPr/>
          <p:nvPr/>
        </p:nvSpPr>
        <p:spPr>
          <a:xfrm>
            <a:off x="1626836" y="3189707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6000" b="1" kern="1200">
                <a:solidFill>
                  <a:schemeClr val="bg1">
                    <a:alpha val="100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5" name="nppt_15083339658274015"/>
          <p:cNvSpPr/>
          <p:nvPr/>
        </p:nvSpPr>
        <p:spPr>
          <a:xfrm>
            <a:off x="431800" y="562650"/>
            <a:ext cx="6653935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2_shape2"/>
          <p:cNvSpPr/>
          <p:nvPr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endParaRPr lang="ko-KR" altLang="en-US"/>
          </a:p>
        </p:txBody>
      </p:sp>
      <p:sp>
        <p:nvSpPr>
          <p:cNvPr id="5" name="slide2_shape3"/>
          <p:cNvSpPr/>
          <p:nvPr/>
        </p:nvSpPr>
        <p:spPr>
          <a:xfrm>
            <a:off x="2137275" y="1217110"/>
            <a:ext cx="6624736" cy="3796972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1</a:t>
            </a: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  아이디어 개발 배경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2</a:t>
            </a: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  착안사항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3  BLOCK DEAGRAM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4  아두이노 설계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5  FLOW CHART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6  사용방법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>7  Device 특성</a:t>
            </a:r>
          </a:p>
          <a:p>
            <a:pPr algn="l" marL="0">
              <a:lnSpc>
                <a:spcPct val="120000"/>
              </a:lnSpc>
              <a:buNone/>
            </a:pPr>
            <a:r>
              <a:rPr lang="en-US" altLang="ko-KR" sz="2400" spc="-100">
                <a:solidFill>
                  <a:schemeClr val="bg1">
                    <a:alpha val="100000"/>
                  </a:schemeClr>
                </a:solidFill>
                <a:latin typeface="+mj-ea"/>
              </a:rPr>
              <a:t/>
            </a:r>
          </a:p>
        </p:txBody>
      </p:sp>
      <p:sp>
        <p:nvSpPr>
          <p:cNvPr id="6" name="nppt_15083334293882416"/>
          <p:cNvSpPr/>
          <p:nvPr/>
        </p:nvSpPr>
        <p:spPr>
          <a:xfrm>
            <a:off x="542365" y="764361"/>
            <a:ext cx="1348862" cy="1310341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4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목 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01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4" name="slide4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4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339658272257"/>
          <p:cNvSpPr/>
          <p:nvPr/>
        </p:nvSpPr>
        <p:spPr>
          <a:xfrm>
            <a:off x="2124372" y="1014320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아이디어 개발배경</a:t>
            </a:r>
          </a:p>
        </p:txBody>
      </p:sp>
      <p:sp>
        <p:nvSpPr>
          <p:cNvPr id="7" name="nppt_15083339658272392"/>
          <p:cNvSpPr/>
          <p:nvPr/>
        </p:nvSpPr>
        <p:spPr>
          <a:xfrm>
            <a:off x="665382" y="2405887"/>
            <a:ext cx="7801282" cy="343964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1. 철원의 사격장 유탄 사고</a:t>
            </a: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  <a:r>
              <a:rPr altLang="ko-KR" sz="2000" kern="12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(안전문제직결)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- 현재 시스템은 통제탑에서 각 사로에서 실시하는 사격에 대해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  실시간으로 잔탄을 파악 할 수 없음.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- 사격 종료 후에도 사로통제관이 통제탑에 직접 보고 하기 전에는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   잔탄을 파악 할 수 없음.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 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2. 각 사로 기수들이 사격자 뒤에서 소리치는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현재 소모한 탄의 갯수는</a:t>
            </a: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총성에 의해 사격자조차 듣기 힘듬.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3. 흐린오후, 야간에는 기수들이 들고 있는 깃발의 색깔을 파악하기 </a:t>
            </a: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힘듬.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/>
            <a:r>
              <a:rPr lang="en-US" altLang="ko-KR" sz="2200" b="1" kern="1200">
                <a:solidFill>
                  <a:srgbClr val="ff873c"/>
                </a:solidFill>
                <a:latin typeface="나눔고딕 ExtraBold"/>
                <a:ea typeface="나눔고딕 ExtraBold"/>
                <a:cs typeface="+mn-cs"/>
              </a:rPr>
              <a:t>02</a:t>
            </a:r>
            <a:endParaRPr sz="2200" b="1" kern="1200">
              <a:solidFill>
                <a:srgbClr val="ff873c"/>
              </a:solidFill>
              <a:latin typeface="나눔고딕 ExtraBold"/>
              <a:ea typeface="나눔고딕 ExtraBold"/>
              <a:cs typeface="+mn-cs"/>
            </a:endParaRPr>
          </a:p>
        </p:txBody>
      </p:sp>
      <p:cxnSp>
        <p:nvCxnSpPr>
          <p:cNvPr id="4" name="slide5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5_shape3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339658273647"/>
          <p:cNvSpPr/>
          <p:nvPr/>
        </p:nvSpPr>
        <p:spPr>
          <a:xfrm>
            <a:off x="2124372" y="1014320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착 안 사 항</a:t>
            </a:r>
          </a:p>
        </p:txBody>
      </p:sp>
      <p:sp>
        <p:nvSpPr>
          <p:cNvPr id="7" name="nppt_15083339658273712"/>
          <p:cNvSpPr/>
          <p:nvPr/>
        </p:nvSpPr>
        <p:spPr>
          <a:xfrm>
            <a:off x="671358" y="2405887"/>
            <a:ext cx="9694376" cy="3725006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1. 7 SEGMENT를 이용한 시각화를 통해 현재의 사격정보를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 통제탑에서</a:t>
            </a: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실시간으로 파악 가능하게 하자!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2. RGB LED 를 이용해 기수가 깃발을 들고 있어야하는 번거로움을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제거하고 야간에도 사격상황을 쉽게 육안구별하게 하자!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3. BLUETOOTH 를 이용하여서 사격완료한 사로에 대해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통제탑에서 즉각적으로 파악가능하게 하자!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결론 : REAL TIME 정보를 바탕으로 한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8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       통제탑의 통제가 이루어지게하자!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9540918564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200" b="1" kern="1200">
                <a:solidFill>
                  <a:srgbClr val="ff873c"/>
                </a:solidFill>
                <a:latin typeface="+mn-lt"/>
                <a:ea typeface="+mn-ea"/>
                <a:cs typeface="+mn-cs"/>
              </a:rPr>
              <a:t>03</a:t>
            </a:r>
          </a:p>
        </p:txBody>
      </p:sp>
      <p:cxnSp>
        <p:nvCxnSpPr>
          <p:cNvPr id="4" name="nppt_150839540918564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nppt_1508395409185645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95409185648"/>
          <p:cNvSpPr/>
          <p:nvPr/>
        </p:nvSpPr>
        <p:spPr>
          <a:xfrm>
            <a:off x="1852014" y="120199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7" name="nppt_1508399996970425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8834" y="1520927"/>
            <a:ext cx="6406330" cy="5032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200" b="1" kern="1200">
                <a:solidFill>
                  <a:srgbClr val="ff873c"/>
                </a:solidFill>
                <a:latin typeface="+mn-lt"/>
                <a:ea typeface="+mn-ea"/>
                <a:cs typeface="+mn-cs"/>
              </a:rPr>
              <a:t>04</a:t>
            </a:r>
          </a:p>
        </p:txBody>
      </p:sp>
      <p:cxnSp>
        <p:nvCxnSpPr>
          <p:cNvPr id="4" name="slide7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7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339658274310"/>
          <p:cNvSpPr/>
          <p:nvPr/>
        </p:nvSpPr>
        <p:spPr>
          <a:xfrm>
            <a:off x="1912363" y="120199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아두이노 설계</a:t>
            </a:r>
          </a:p>
        </p:txBody>
      </p:sp>
      <p:pic>
        <p:nvPicPr>
          <p:cNvPr id="7" name="nppt_1508333965827432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158" y="1479957"/>
            <a:ext cx="6633087" cy="5114827"/>
          </a:xfrm>
          <a:prstGeom prst="rect">
            <a:avLst/>
          </a:prstGeom>
        </p:spPr>
      </p:pic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5080819" y="3879145"/>
          <a:ext cx="3927372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94"/>
                <a:gridCol w="1023478"/>
              </a:tblGrid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사용부품(센서)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갯수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7 segment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토글 스위치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가변저항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RGB LED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블루투스 모듈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9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200" b="1" kern="1200">
                <a:solidFill>
                  <a:srgbClr val="ff873c"/>
                </a:solidFill>
                <a:latin typeface="+mn-lt"/>
                <a:ea typeface="+mn-ea"/>
                <a:cs typeface="+mn-cs"/>
              </a:rPr>
              <a:t>05</a:t>
            </a:r>
          </a:p>
        </p:txBody>
      </p:sp>
      <p:cxnSp>
        <p:nvCxnSpPr>
          <p:cNvPr id="4" name="slide6_shape10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6_shape11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339658273819"/>
          <p:cNvSpPr/>
          <p:nvPr/>
        </p:nvSpPr>
        <p:spPr>
          <a:xfrm>
            <a:off x="1912363" y="117560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7" name="nppt_1508333965827383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9113" y="1174340"/>
            <a:ext cx="589846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200" b="1" kern="1200">
                <a:solidFill>
                  <a:srgbClr val="ff873c"/>
                </a:solidFill>
                <a:latin typeface="+mn-lt"/>
                <a:ea typeface="+mn-ea"/>
                <a:cs typeface="+mn-cs"/>
              </a:rPr>
              <a:t>06</a:t>
            </a:r>
          </a:p>
        </p:txBody>
      </p:sp>
      <p:cxnSp>
        <p:nvCxnSpPr>
          <p:cNvPr id="4" name="slide8_shape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8_shape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ppt_1508339559697761"/>
          <p:cNvSpPr/>
          <p:nvPr/>
        </p:nvSpPr>
        <p:spPr>
          <a:xfrm>
            <a:off x="2124372" y="1014320"/>
            <a:ext cx="5439972" cy="94967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altLang="ko-KR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 용 방 법</a:t>
            </a:r>
          </a:p>
        </p:txBody>
      </p:sp>
      <p:sp>
        <p:nvSpPr>
          <p:cNvPr id="7" name="nppt_15083408074022615"/>
          <p:cNvSpPr/>
          <p:nvPr/>
        </p:nvSpPr>
        <p:spPr>
          <a:xfrm>
            <a:off x="1110457" y="2156240"/>
            <a:ext cx="7146822" cy="351421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1)  Device에 전원를 연결한다.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2)  가변저항을 이용하여 장전된 실탄 수를 초기화 한다.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3)  사격이 1발 실시될 때마다 "탕"버튼 클릭한다.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4)  사격이 종료되어 7Segment에 표시 된 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   잔탄의 수가</a:t>
            </a: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0발이 될 때까지 3) 을 반복한다.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0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2400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 </a:t>
            </a:r>
            <a:r>
              <a:rPr altLang="ko-KR" sz="2400" b="1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 기능고장 발생 시 "기능고장"버튼을 쭉!! 누른다.</a:t>
            </a:r>
          </a:p>
        </p:txBody>
      </p:sp>
      <p:sp>
        <p:nvSpPr>
          <p:cNvPr id="8" name="nppt_1508342801759575"/>
          <p:cNvSpPr/>
          <p:nvPr/>
        </p:nvSpPr>
        <p:spPr>
          <a:xfrm>
            <a:off x="1078475" y="4885403"/>
            <a:ext cx="451670" cy="341056"/>
          </a:xfrm>
          <a:prstGeom prst="star5">
            <a:avLst>
              <a:gd name="adj" fmla="val 28647"/>
            </a:avLst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/>
        </p:nvSpPr>
        <p:spPr>
          <a:xfrm>
            <a:off x="1593202" y="1010216"/>
            <a:ext cx="5753164" cy="4837566"/>
          </a:xfrm>
          <a:prstGeom prst="ellipse">
            <a:avLst/>
          </a:prstGeom>
          <a:noFill/>
          <a:ln w="6350" cap="flat">
            <a:solidFill>
              <a:srgbClr val="ff873c"/>
            </a:solidFill>
            <a:prstDash val="solid"/>
          </a:ln>
          <a:effectLst xmlns:a="http://schemas.openxmlformats.org/drawingml/2006/main"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8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/>
            </a:r>
          </a:p>
        </p:txBody>
      </p:sp>
      <p:grpSp>
        <p:nvGrpSpPr>
          <p:cNvPr id="4" name="slide12_group1"/>
          <p:cNvGrpSpPr>
            <a:grpSpLocks/>
          </p:cNvGrpSpPr>
          <p:nvPr/>
        </p:nvGrpSpPr>
        <p:grpSpPr>
          <a:xfrm>
            <a:off x="1896114" y="1239624"/>
            <a:ext cx="1327335" cy="1116094"/>
            <a:chOff x="1896114" y="1239624"/>
            <a:chExt cx="1327335" cy="1116094"/>
          </a:xfrm>
        </p:grpSpPr>
        <p:sp>
          <p:nvSpPr>
            <p:cNvPr id="5" name="slide12_shape2"/>
            <p:cNvSpPr/>
            <p:nvPr/>
          </p:nvSpPr>
          <p:spPr>
            <a:xfrm>
              <a:off x="1964222" y="1296892"/>
              <a:ext cx="1191119" cy="1001557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 xmlns:a="http://schemas.openxmlformats.org/drawingml/2006/main"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 xmlns:a="http://schemas.openxmlformats.org/drawingml/2006/main"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pPr marL="0" lvl="0" defTabSz="0" latinLnBrk="0">
                <a:lnSpc>
                  <a:spcPts val="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null" sz="2400" b="0" baseline="0" spc="0" kern="0">
                  <a:solidFill>
                    <a:schemeClr val="lt1"/>
                  </a:solidFill>
                  <a:latin typeface="null"/>
                  <a:ea typeface="null"/>
                  <a:cs typeface="null"/>
                </a:rPr>
                <a:t/>
              </a:r>
            </a:p>
          </p:txBody>
        </p:sp>
        <p:sp>
          <p:nvSpPr>
            <p:cNvPr id="6" name="slide12_shape3"/>
            <p:cNvSpPr/>
            <p:nvPr/>
          </p:nvSpPr>
          <p:spPr>
            <a:xfrm>
              <a:off x="1896114" y="1239624"/>
              <a:ext cx="1327335" cy="1116093"/>
            </a:xfrm>
            <a:prstGeom prst="rect">
              <a:avLst/>
            </a:prstGeom>
            <a:sp3d xmlns:a="http://schemas.openxmlformats.org/drawingml/2006/main"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 xmlns:a="http://schemas.openxmlformats.org/drawingml/2006/main"/>
            </a:bodyPr>
            <a:lstStyle/>
            <a:p>
              <a:pPr algn="ctr" marL="0" defTabSz="914400" latinLnBrk="1">
                <a:lnSpc>
                  <a:spcPct val="90000"/>
                </a:lnSpc>
                <a:spcAft>
                  <a:spcPts val="300"/>
                </a:spcAft>
                <a:buNone/>
              </a:pPr>
              <a:r>
                <a:rPr lang="ko-KR" altLang="ko-KR" sz="20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실시간</a:t>
              </a:r>
            </a:p>
            <a:p>
              <a:pPr algn="ctr" marL="0" defTabSz="914400" latinLnBrk="1">
                <a:lnSpc>
                  <a:spcPct val="90000"/>
                </a:lnSpc>
                <a:spcAft>
                  <a:spcPts val="300"/>
                </a:spcAft>
                <a:buNone/>
              </a:pPr>
              <a:r>
                <a:rPr lang="ko-KR" altLang="ko-KR" sz="20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잔탄확인</a:t>
              </a:r>
            </a:p>
          </p:txBody>
        </p:sp>
      </p:grpSp>
      <p:grpSp>
        <p:nvGrpSpPr>
          <p:cNvPr id="7" name="slide12_group3"/>
          <p:cNvGrpSpPr>
            <a:grpSpLocks/>
          </p:cNvGrpSpPr>
          <p:nvPr/>
        </p:nvGrpSpPr>
        <p:grpSpPr>
          <a:xfrm>
            <a:off x="5578458" y="1092140"/>
            <a:ext cx="1327335" cy="1116094"/>
            <a:chOff x="5578458" y="1092140"/>
            <a:chExt cx="1327335" cy="1116094"/>
          </a:xfrm>
        </p:grpSpPr>
        <p:sp>
          <p:nvSpPr>
            <p:cNvPr id="8" name="slide12_shape6"/>
            <p:cNvSpPr/>
            <p:nvPr/>
          </p:nvSpPr>
          <p:spPr>
            <a:xfrm>
              <a:off x="5646564" y="1149408"/>
              <a:ext cx="1191119" cy="1001557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 xmlns:a="http://schemas.openxmlformats.org/drawingml/2006/main"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 xmlns:a="http://schemas.openxmlformats.org/drawingml/2006/main"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" name="slide12_shape7"/>
            <p:cNvSpPr/>
            <p:nvPr/>
          </p:nvSpPr>
          <p:spPr>
            <a:xfrm>
              <a:off x="5578458" y="1092140"/>
              <a:ext cx="1327335" cy="1116093"/>
            </a:xfrm>
            <a:prstGeom prst="rect">
              <a:avLst/>
            </a:prstGeom>
            <a:effectLst xmlns:a="http://schemas.openxmlformats.org/drawingml/2006/main"/>
            <a:sp3d xmlns:a="http://schemas.openxmlformats.org/drawingml/2006/main"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 xmlns:a="http://schemas.openxmlformats.org/drawingml/2006/main"/>
            </a:bodyPr>
            <a:lstStyle/>
            <a:p>
              <a:pPr algn="ctr" marL="0" defTabSz="914400" latinLnBrk="1">
                <a:lnSpc>
                  <a:spcPct val="90000"/>
                </a:lnSpc>
                <a:spcAft>
                  <a:spcPts val="700"/>
                </a:spcAft>
                <a:buNone/>
              </a:pPr>
              <a:r>
                <a:rPr lang="ko-KR" altLang="ko-KR" sz="20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사격완료</a:t>
              </a:r>
            </a:p>
            <a:p>
              <a:pPr algn="ctr" marL="0" defTabSz="914400" latinLnBrk="1">
                <a:lnSpc>
                  <a:spcPct val="90000"/>
                </a:lnSpc>
                <a:spcAft>
                  <a:spcPts val="700"/>
                </a:spcAft>
                <a:buNone/>
              </a:pPr>
              <a:r>
                <a:rPr lang="ko-KR" altLang="ko-KR" sz="20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즉각보고</a:t>
              </a:r>
            </a:p>
          </p:txBody>
        </p:sp>
      </p:grpSp>
      <p:grpSp>
        <p:nvGrpSpPr>
          <p:cNvPr id="10" name="slide12_group4"/>
          <p:cNvGrpSpPr>
            <a:grpSpLocks/>
          </p:cNvGrpSpPr>
          <p:nvPr/>
        </p:nvGrpSpPr>
        <p:grpSpPr>
          <a:xfrm>
            <a:off x="5937950" y="4536305"/>
            <a:ext cx="1327335" cy="1116094"/>
            <a:chOff x="5937950" y="4536305"/>
            <a:chExt cx="1327335" cy="1116094"/>
          </a:xfrm>
        </p:grpSpPr>
        <p:sp>
          <p:nvSpPr>
            <p:cNvPr id="11" name="slide12_shape8"/>
            <p:cNvSpPr/>
            <p:nvPr/>
          </p:nvSpPr>
          <p:spPr>
            <a:xfrm>
              <a:off x="6006056" y="4593573"/>
              <a:ext cx="1191119" cy="1001557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 xmlns:a="http://schemas.openxmlformats.org/drawingml/2006/main"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 xmlns:a="http://schemas.openxmlformats.org/drawingml/2006/main"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lide12_shape9"/>
            <p:cNvSpPr/>
            <p:nvPr/>
          </p:nvSpPr>
          <p:spPr>
            <a:xfrm>
              <a:off x="5937950" y="4536305"/>
              <a:ext cx="1327335" cy="1116093"/>
            </a:xfrm>
            <a:prstGeom prst="rect">
              <a:avLst/>
            </a:prstGeom>
            <a:sp3d xmlns:a="http://schemas.openxmlformats.org/drawingml/2006/main"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 xmlns:a="http://schemas.openxmlformats.org/drawingml/2006/main"/>
            </a:bodyPr>
            <a:lstStyle/>
            <a:p>
              <a:pPr algn="ctr" marL="0" defTabSz="914400" latinLnBrk="1">
                <a:lnSpc>
                  <a:spcPct val="90000"/>
                </a:lnSpc>
                <a:spcAft>
                  <a:spcPts val="625"/>
                </a:spcAft>
                <a:buNone/>
              </a:pPr>
              <a:r>
                <a:rPr lang="ko-KR" altLang="ko-KR" sz="18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기능고장용</a:t>
              </a:r>
            </a:p>
            <a:p>
              <a:pPr algn="ctr" marL="0" defTabSz="914400" latinLnBrk="1">
                <a:lnSpc>
                  <a:spcPct val="90000"/>
                </a:lnSpc>
                <a:spcAft>
                  <a:spcPts val="625"/>
                </a:spcAft>
                <a:buNone/>
              </a:pPr>
              <a:r>
                <a:rPr lang="ko-KR" altLang="ko-KR" sz="18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황색 LED탑재</a:t>
              </a:r>
            </a:p>
          </p:txBody>
        </p:sp>
      </p:grpSp>
      <p:sp>
        <p:nvSpPr>
          <p:cNvPr id="13" name="slide12_shape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200" b="1" kern="1200">
                <a:solidFill>
                  <a:srgbClr val="ff873c"/>
                </a:solidFill>
                <a:latin typeface="+mn-lt"/>
                <a:ea typeface="+mn-ea"/>
                <a:cs typeface="+mn-cs"/>
              </a:rPr>
              <a:t>07</a:t>
            </a:r>
          </a:p>
        </p:txBody>
      </p:sp>
      <p:cxnSp>
        <p:nvCxnSpPr>
          <p:cNvPr id="14" name="slide12_shape12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lide12_shape13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ppt_150833396582710986"/>
          <p:cNvSpPr/>
          <p:nvPr/>
        </p:nvSpPr>
        <p:spPr>
          <a:xfrm>
            <a:off x="2485544" y="2847570"/>
            <a:ext cx="4860822" cy="191871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altLang="ko-KR" sz="6000" b="1" kern="1200">
                <a:solidFill>
                  <a:schemeClr val="bg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Safety First</a:t>
            </a:r>
          </a:p>
        </p:txBody>
      </p:sp>
      <p:grpSp>
        <p:nvGrpSpPr>
          <p:cNvPr id="17" name="slide12_group2"/>
          <p:cNvGrpSpPr>
            <a:grpSpLocks/>
          </p:cNvGrpSpPr>
          <p:nvPr/>
        </p:nvGrpSpPr>
        <p:grpSpPr>
          <a:xfrm>
            <a:off x="1720977" y="4536305"/>
            <a:ext cx="1327335" cy="1116094"/>
            <a:chOff x="1720977" y="4536305"/>
            <a:chExt cx="1327335" cy="1116094"/>
          </a:xfrm>
        </p:grpSpPr>
        <p:sp>
          <p:nvSpPr>
            <p:cNvPr id="18" name="slide12_shape4"/>
            <p:cNvSpPr/>
            <p:nvPr/>
          </p:nvSpPr>
          <p:spPr>
            <a:xfrm>
              <a:off x="1789083" y="4593573"/>
              <a:ext cx="1191119" cy="1001557"/>
            </a:xfrm>
            <a:prstGeom prst="ellipse">
              <a:avLst/>
            </a:prstGeom>
            <a:gradFill rotWithShape="0">
              <a:gsLst>
                <a:gs pos="6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6200000" scaled="1"/>
              <a:tileRect/>
            </a:gradFill>
            <a:ln w="12700" cap="flat">
              <a:noFill/>
              <a:prstDash val="solid"/>
            </a:ln>
            <a:effectLst xmlns:a="http://schemas.openxmlformats.org/drawingml/2006/main">
              <a:outerShdw blurRad="76200" dist="12700" dir="5400000" algn="ctr" rotWithShape="0">
                <a:srgbClr val="000000">
                  <a:alpha val="20000"/>
                </a:srgbClr>
              </a:outerShdw>
            </a:effectLst>
            <a:sp3d xmlns:a="http://schemas.openxmlformats.org/drawingml/2006/main">
              <a:bevelT w="50800" h="25400"/>
              <a:bevelB w="0" h="0"/>
            </a:sp3d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9" name="slide12_shape5"/>
            <p:cNvSpPr/>
            <p:nvPr/>
          </p:nvSpPr>
          <p:spPr>
            <a:xfrm>
              <a:off x="1720977" y="4536305"/>
              <a:ext cx="1327335" cy="1116093"/>
            </a:xfrm>
            <a:prstGeom prst="rect">
              <a:avLst/>
            </a:prstGeom>
            <a:sp3d xmlns:a="http://schemas.openxmlformats.org/drawingml/2006/main"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wrap="square" lIns="17780" tIns="17780" rIns="17780" bIns="17780" anchor="ctr">
              <a:noAutofit xmlns:a="http://schemas.openxmlformats.org/drawingml/2006/main"/>
            </a:bodyPr>
            <a:lstStyle/>
            <a:p>
              <a:pPr algn="ctr" marL="0" defTabSz="914400" latinLnBrk="1">
                <a:lnSpc>
                  <a:spcPct val="90000"/>
                </a:lnSpc>
                <a:spcAft>
                  <a:spcPts val="700"/>
                </a:spcAft>
                <a:buNone/>
              </a:pPr>
              <a:r>
                <a:rPr lang="ko-KR" altLang="ko-KR" sz="1800" b="1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사격상황</a:t>
              </a:r>
            </a:p>
            <a:p>
              <a:pPr algn="ctr" marL="0" defTabSz="914400" latinLnBrk="1">
                <a:lnSpc>
                  <a:spcPct val="90000"/>
                </a:lnSpc>
                <a:spcAft>
                  <a:spcPts val="625"/>
                </a:spcAft>
                <a:buNone/>
              </a:pPr>
              <a:r>
                <a:rPr lang="ko-KR" altLang="ko-KR" sz="1800" b="1" spc="-100" kern="1200">
                  <a:solidFill>
                    <a:srgbClr val="f37021"/>
                  </a:solidFill>
                  <a:latin typeface="+mn-lt"/>
                  <a:ea typeface="+mn-ea"/>
                  <a:cs typeface="+mn-cs"/>
                </a:rPr>
                <a:t>실시간확인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3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Calibri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사격장안전장치</dc:title>
  <dc:creator>네이버 한글캠페인</dc:creator>
  <cp:lastModifiedBy>jkj4592(jkj4592)</cp:lastModifiedBy>
  <dcterms:modified xsi:type="dcterms:W3CDTF">2017-10-19T09:58:51Z</dcterms:modified>
</cp:coreProperties>
</file>