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아두이노 적정온도 모니터링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제2작전사령부 근무지원단 지원대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상병 </a:t>
            </a:r>
            <a:r>
              <a:rPr lang="en"/>
              <a:t>양현준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배경 및 문제점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250" y="1684700"/>
            <a:ext cx="4041750" cy="34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idx="1" type="body"/>
          </p:nvPr>
        </p:nvSpPr>
        <p:spPr>
          <a:xfrm>
            <a:off x="14700" y="1842875"/>
            <a:ext cx="49983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300"/>
              </a:spcBef>
              <a:buNone/>
            </a:pPr>
            <a:r>
              <a:rPr b="1" lang="en" u="sng"/>
              <a:t>육ᐧ해ᐧ공군 內 모든 병영생활관에 에어컨 설치!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har char="-"/>
            </a:pPr>
            <a:r>
              <a:rPr lang="en"/>
              <a:t>국방부 올해 6월 9일까지 모든 군부대 병영생활관에 에어컨 설치</a:t>
            </a:r>
          </a:p>
          <a:p>
            <a:pPr lvl="0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har char="-"/>
            </a:pPr>
            <a:r>
              <a:rPr lang="en"/>
              <a:t>3만 5000여대의 에어컨 군부대에서 활용 시작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배경 및 문제점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4700" y="1842875"/>
            <a:ext cx="49983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300"/>
              </a:spcBef>
              <a:buNone/>
            </a:pPr>
            <a:r>
              <a:rPr b="1" lang="en" u="sng"/>
              <a:t>이어지는 뜨거운 여름 날씨!</a:t>
            </a:r>
          </a:p>
          <a:p>
            <a:pPr indent="-228600" lvl="0" marL="457200" rtl="0">
              <a:lnSpc>
                <a:spcPct val="100000"/>
              </a:lnSpc>
              <a:spcBef>
                <a:spcPts val="300"/>
              </a:spcBef>
              <a:buChar char="-"/>
            </a:pPr>
            <a:r>
              <a:rPr lang="en"/>
              <a:t>한국 유례없는 폭염 잇달아 겪음</a:t>
            </a:r>
          </a:p>
          <a:p>
            <a:pPr indent="-228600" lvl="0" marL="457200" rtl="0">
              <a:lnSpc>
                <a:spcPct val="100000"/>
              </a:lnSpc>
              <a:spcBef>
                <a:spcPts val="1000"/>
              </a:spcBef>
              <a:buChar char="-"/>
            </a:pPr>
            <a:r>
              <a:rPr lang="en"/>
              <a:t>무시할 수 없는 폭염의 영향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50" y="3390021"/>
            <a:ext cx="3826200" cy="16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0" y="1684697"/>
            <a:ext cx="3810000" cy="34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배경 및 문제점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4700" y="1842875"/>
            <a:ext cx="49983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300"/>
              </a:spcBef>
              <a:buNone/>
            </a:pPr>
            <a:r>
              <a:rPr b="1" lang="en" u="sng"/>
              <a:t>대량의 에너지 소비 예상</a:t>
            </a:r>
            <a:r>
              <a:rPr b="1" lang="en" u="sng"/>
              <a:t>!</a:t>
            </a:r>
          </a:p>
          <a:p>
            <a:pPr indent="-228600" lvl="0" marL="457200" rtl="0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har char="-"/>
            </a:pPr>
            <a:r>
              <a:rPr lang="en"/>
              <a:t>에어컨 다른 가전제품에 비해 큰 소비전력</a:t>
            </a:r>
          </a:p>
          <a:p>
            <a:pPr indent="-228600" lvl="0" marL="457200" rtl="0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har char="-"/>
            </a:pPr>
            <a:r>
              <a:rPr lang="en"/>
              <a:t>군대같은 큰 조직 소비전력 상당히 많음</a:t>
            </a:r>
          </a:p>
          <a:p>
            <a:pPr lvl="0" rt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u="sng"/>
              <a:t>적절한 사용에 대한 책임감 부족!</a:t>
            </a:r>
          </a:p>
          <a:p>
            <a:pPr indent="-228600" lvl="0" marL="457200" rtl="0">
              <a:lnSpc>
                <a:spcPct val="100000"/>
              </a:lnSpc>
              <a:spcBef>
                <a:spcPts val="300"/>
              </a:spcBef>
              <a:buChar char="-"/>
            </a:pPr>
            <a:r>
              <a:rPr lang="en"/>
              <a:t>세금으로 운영 되 많은 장병들 낭비에 무관심    예) 2작사</a:t>
            </a:r>
          </a:p>
          <a:p>
            <a:pPr lvl="0" rtl="0">
              <a:lnSpc>
                <a:spcPct val="100000"/>
              </a:lnSpc>
              <a:spcBef>
                <a:spcPts val="300"/>
              </a:spcBef>
              <a:buNone/>
            </a:pPr>
            <a:r>
              <a:rPr b="1" lang="en" u="sng">
                <a:solidFill>
                  <a:srgbClr val="FF0000"/>
                </a:solidFill>
              </a:rPr>
              <a:t>체계적인 통제 필요!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30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950" y="1915900"/>
            <a:ext cx="42000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아두이노 적정온도 모니터링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71900" y="17666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u="sng"/>
              <a:t>기능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생활관 온도측정 및 계절별 상대적 에너지 소비 계산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LCD로 표시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LED 색깔로 상태표시 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에너지 낭비가 심할 시 알림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컴퓨터로 메시지 보냄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부저로 사운드 알림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심한 에너지 낭비 기록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u="sng"/>
              <a:t>용도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당직사관 및 불침번에게 에너지 낭비를 알림에 따른 신속 조치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낭비가 심한 생활관을 기록해 당사자들에게 책임 부여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" sz="1400"/>
              <a:t>에너지를 절약하는 문화 </a:t>
            </a:r>
            <a:r>
              <a:rPr lang="en"/>
              <a:t>조</a:t>
            </a:r>
            <a:r>
              <a:rPr lang="en" sz="1400"/>
              <a:t>성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463" y="2045450"/>
            <a:ext cx="67627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9569" y="2286825"/>
            <a:ext cx="3415950" cy="22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6460350" y="1850300"/>
            <a:ext cx="2604000" cy="31488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Block Diagram</a:t>
            </a:r>
          </a:p>
        </p:txBody>
      </p:sp>
      <p:sp>
        <p:nvSpPr>
          <p:cNvPr id="105" name="Shape 105"/>
          <p:cNvSpPr/>
          <p:nvPr/>
        </p:nvSpPr>
        <p:spPr>
          <a:xfrm>
            <a:off x="96275" y="1850300"/>
            <a:ext cx="5074800" cy="3148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02600" y="2894888"/>
            <a:ext cx="825300" cy="866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Voltage Source</a:t>
            </a:r>
          </a:p>
        </p:txBody>
      </p:sp>
      <p:sp>
        <p:nvSpPr>
          <p:cNvPr id="107" name="Shape 107"/>
          <p:cNvSpPr/>
          <p:nvPr/>
        </p:nvSpPr>
        <p:spPr>
          <a:xfrm>
            <a:off x="1250250" y="1871188"/>
            <a:ext cx="825300" cy="866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DHT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Sensor</a:t>
            </a:r>
          </a:p>
        </p:txBody>
      </p:sp>
      <p:sp>
        <p:nvSpPr>
          <p:cNvPr id="108" name="Shape 108"/>
          <p:cNvSpPr/>
          <p:nvPr/>
        </p:nvSpPr>
        <p:spPr>
          <a:xfrm>
            <a:off x="2088450" y="2894888"/>
            <a:ext cx="825300" cy="86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Arduino</a:t>
            </a:r>
          </a:p>
        </p:txBody>
      </p:sp>
      <p:sp>
        <p:nvSpPr>
          <p:cNvPr id="109" name="Shape 109"/>
          <p:cNvSpPr/>
          <p:nvPr/>
        </p:nvSpPr>
        <p:spPr>
          <a:xfrm>
            <a:off x="5209699" y="4104569"/>
            <a:ext cx="825300" cy="866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LCD</a:t>
            </a:r>
          </a:p>
        </p:txBody>
      </p:sp>
      <p:sp>
        <p:nvSpPr>
          <p:cNvPr id="110" name="Shape 110"/>
          <p:cNvSpPr/>
          <p:nvPr/>
        </p:nvSpPr>
        <p:spPr>
          <a:xfrm>
            <a:off x="8150065" y="2837235"/>
            <a:ext cx="825300" cy="866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RGB</a:t>
            </a:r>
          </a:p>
        </p:txBody>
      </p:sp>
      <p:sp>
        <p:nvSpPr>
          <p:cNvPr id="111" name="Shape 111"/>
          <p:cNvSpPr/>
          <p:nvPr/>
        </p:nvSpPr>
        <p:spPr>
          <a:xfrm>
            <a:off x="4669050" y="2894888"/>
            <a:ext cx="1127700" cy="866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Bluetooth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Module</a:t>
            </a:r>
          </a:p>
        </p:txBody>
      </p:sp>
      <p:sp>
        <p:nvSpPr>
          <p:cNvPr id="112" name="Shape 112"/>
          <p:cNvSpPr/>
          <p:nvPr/>
        </p:nvSpPr>
        <p:spPr>
          <a:xfrm>
            <a:off x="8150065" y="1908210"/>
            <a:ext cx="825300" cy="866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Buzzer</a:t>
            </a:r>
          </a:p>
        </p:txBody>
      </p:sp>
      <p:sp>
        <p:nvSpPr>
          <p:cNvPr id="113" name="Shape 113"/>
          <p:cNvSpPr/>
          <p:nvPr/>
        </p:nvSpPr>
        <p:spPr>
          <a:xfrm>
            <a:off x="7040225" y="4114088"/>
            <a:ext cx="825300" cy="86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PC</a:t>
            </a:r>
          </a:p>
        </p:txBody>
      </p:sp>
      <p:sp>
        <p:nvSpPr>
          <p:cNvPr id="114" name="Shape 114"/>
          <p:cNvSpPr/>
          <p:nvPr/>
        </p:nvSpPr>
        <p:spPr>
          <a:xfrm>
            <a:off x="1250250" y="3969038"/>
            <a:ext cx="825300" cy="866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RTC</a:t>
            </a:r>
          </a:p>
        </p:txBody>
      </p:sp>
      <p:cxnSp>
        <p:nvCxnSpPr>
          <p:cNvPr id="115" name="Shape 115"/>
          <p:cNvCxnSpPr>
            <a:stCxn id="106" idx="3"/>
            <a:endCxn id="108" idx="1"/>
          </p:cNvCxnSpPr>
          <p:nvPr/>
        </p:nvCxnSpPr>
        <p:spPr>
          <a:xfrm>
            <a:off x="1127900" y="3328088"/>
            <a:ext cx="96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>
            <a:stCxn id="108" idx="3"/>
            <a:endCxn id="111" idx="1"/>
          </p:cNvCxnSpPr>
          <p:nvPr/>
        </p:nvCxnSpPr>
        <p:spPr>
          <a:xfrm>
            <a:off x="2913750" y="3328088"/>
            <a:ext cx="175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17" name="Shape 117"/>
          <p:cNvCxnSpPr>
            <a:stCxn id="111" idx="3"/>
            <a:endCxn id="113" idx="1"/>
          </p:cNvCxnSpPr>
          <p:nvPr/>
        </p:nvCxnSpPr>
        <p:spPr>
          <a:xfrm>
            <a:off x="5796750" y="3328088"/>
            <a:ext cx="12435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triangle"/>
            <a:tailEnd len="lg" w="lg" type="triangle"/>
          </a:ln>
        </p:spPr>
      </p:cxnSp>
      <p:cxnSp>
        <p:nvCxnSpPr>
          <p:cNvPr id="118" name="Shape 118"/>
          <p:cNvCxnSpPr>
            <a:stCxn id="108" idx="3"/>
            <a:endCxn id="109" idx="0"/>
          </p:cNvCxnSpPr>
          <p:nvPr/>
        </p:nvCxnSpPr>
        <p:spPr>
          <a:xfrm>
            <a:off x="2913750" y="3328088"/>
            <a:ext cx="2708400" cy="7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9" name="Shape 119"/>
          <p:cNvSpPr txBox="1"/>
          <p:nvPr/>
        </p:nvSpPr>
        <p:spPr>
          <a:xfrm>
            <a:off x="192550" y="1861600"/>
            <a:ext cx="1221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생활관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689525" y="1861600"/>
            <a:ext cx="1221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행정반</a:t>
            </a:r>
          </a:p>
        </p:txBody>
      </p:sp>
      <p:cxnSp>
        <p:nvCxnSpPr>
          <p:cNvPr id="121" name="Shape 121"/>
          <p:cNvCxnSpPr>
            <a:stCxn id="108" idx="0"/>
            <a:endCxn id="107" idx="3"/>
          </p:cNvCxnSpPr>
          <p:nvPr/>
        </p:nvCxnSpPr>
        <p:spPr>
          <a:xfrm rot="10800000">
            <a:off x="2075700" y="2304488"/>
            <a:ext cx="425400" cy="5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22" name="Shape 122"/>
          <p:cNvCxnSpPr>
            <a:stCxn id="108" idx="2"/>
            <a:endCxn id="114" idx="3"/>
          </p:cNvCxnSpPr>
          <p:nvPr/>
        </p:nvCxnSpPr>
        <p:spPr>
          <a:xfrm flipH="1">
            <a:off x="2075700" y="3761288"/>
            <a:ext cx="425400" cy="6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23" name="Shape 123"/>
          <p:cNvCxnSpPr>
            <a:stCxn id="108" idx="0"/>
            <a:endCxn id="112" idx="1"/>
          </p:cNvCxnSpPr>
          <p:nvPr/>
        </p:nvCxnSpPr>
        <p:spPr>
          <a:xfrm rot="-5400000">
            <a:off x="5048850" y="-206362"/>
            <a:ext cx="553500" cy="5649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>
            <a:stCxn id="108" idx="0"/>
            <a:endCxn id="110" idx="1"/>
          </p:cNvCxnSpPr>
          <p:nvPr/>
        </p:nvCxnSpPr>
        <p:spPr>
          <a:xfrm flipH="1" rot="-5400000">
            <a:off x="5137800" y="258188"/>
            <a:ext cx="375600" cy="5649000"/>
          </a:xfrm>
          <a:prstGeom prst="bentConnector4">
            <a:avLst>
              <a:gd fmla="val -146449" name="adj1"/>
              <a:gd fmla="val 7574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Flow Chart</a:t>
            </a:r>
          </a:p>
        </p:txBody>
      </p:sp>
      <p:sp>
        <p:nvSpPr>
          <p:cNvPr id="130" name="Shape 130"/>
          <p:cNvSpPr/>
          <p:nvPr/>
        </p:nvSpPr>
        <p:spPr>
          <a:xfrm>
            <a:off x="2046125" y="2147250"/>
            <a:ext cx="1095900" cy="666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여름 / 겨울 설정</a:t>
            </a:r>
          </a:p>
        </p:txBody>
      </p:sp>
      <p:sp>
        <p:nvSpPr>
          <p:cNvPr id="131" name="Shape 131"/>
          <p:cNvSpPr/>
          <p:nvPr/>
        </p:nvSpPr>
        <p:spPr>
          <a:xfrm>
            <a:off x="86875" y="2147250"/>
            <a:ext cx="1508400" cy="666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Setup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(RTC, LCD, etc)</a:t>
            </a:r>
          </a:p>
        </p:txBody>
      </p:sp>
      <p:sp>
        <p:nvSpPr>
          <p:cNvPr id="132" name="Shape 132"/>
          <p:cNvSpPr/>
          <p:nvPr/>
        </p:nvSpPr>
        <p:spPr>
          <a:xfrm>
            <a:off x="3669075" y="2147250"/>
            <a:ext cx="1095900" cy="666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적정온도</a:t>
            </a:r>
            <a:r>
              <a:rPr lang="en"/>
              <a:t> 설정</a:t>
            </a:r>
          </a:p>
        </p:txBody>
      </p:sp>
      <p:sp>
        <p:nvSpPr>
          <p:cNvPr id="133" name="Shape 133"/>
          <p:cNvSpPr/>
          <p:nvPr/>
        </p:nvSpPr>
        <p:spPr>
          <a:xfrm>
            <a:off x="5444425" y="2147250"/>
            <a:ext cx="1095900" cy="666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온도측정 및 에너지 소비 계산</a:t>
            </a:r>
          </a:p>
        </p:txBody>
      </p:sp>
      <p:sp>
        <p:nvSpPr>
          <p:cNvPr id="134" name="Shape 134"/>
          <p:cNvSpPr/>
          <p:nvPr/>
        </p:nvSpPr>
        <p:spPr>
          <a:xfrm>
            <a:off x="7295975" y="2147250"/>
            <a:ext cx="1095900" cy="666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온도 및 소비량 표시</a:t>
            </a:r>
          </a:p>
        </p:txBody>
      </p:sp>
      <p:sp>
        <p:nvSpPr>
          <p:cNvPr id="135" name="Shape 135"/>
          <p:cNvSpPr/>
          <p:nvPr/>
        </p:nvSpPr>
        <p:spPr>
          <a:xfrm>
            <a:off x="5222225" y="3158050"/>
            <a:ext cx="1540300" cy="666900"/>
          </a:xfrm>
          <a:prstGeom prst="flowChartDecision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소비량 많음?</a:t>
            </a:r>
          </a:p>
        </p:txBody>
      </p:sp>
      <p:sp>
        <p:nvSpPr>
          <p:cNvPr id="136" name="Shape 136"/>
          <p:cNvSpPr/>
          <p:nvPr/>
        </p:nvSpPr>
        <p:spPr>
          <a:xfrm>
            <a:off x="4348575" y="4127650"/>
            <a:ext cx="1095900" cy="666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소리로 알림</a:t>
            </a:r>
          </a:p>
        </p:txBody>
      </p:sp>
      <p:sp>
        <p:nvSpPr>
          <p:cNvPr id="137" name="Shape 137"/>
          <p:cNvSpPr/>
          <p:nvPr/>
        </p:nvSpPr>
        <p:spPr>
          <a:xfrm>
            <a:off x="6540325" y="4127650"/>
            <a:ext cx="1095900" cy="666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온도 및 소비량 표시</a:t>
            </a:r>
          </a:p>
        </p:txBody>
      </p:sp>
      <p:sp>
        <p:nvSpPr>
          <p:cNvPr id="138" name="Shape 138"/>
          <p:cNvSpPr/>
          <p:nvPr/>
        </p:nvSpPr>
        <p:spPr>
          <a:xfrm>
            <a:off x="2688575" y="4127650"/>
            <a:ext cx="1095900" cy="666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메시지로</a:t>
            </a:r>
            <a:r>
              <a:rPr lang="en"/>
              <a:t> 알림</a:t>
            </a:r>
          </a:p>
        </p:txBody>
      </p:sp>
      <p:cxnSp>
        <p:nvCxnSpPr>
          <p:cNvPr id="139" name="Shape 139"/>
          <p:cNvCxnSpPr>
            <a:stCxn id="131" idx="3"/>
            <a:endCxn id="130" idx="1"/>
          </p:cNvCxnSpPr>
          <p:nvPr/>
        </p:nvCxnSpPr>
        <p:spPr>
          <a:xfrm>
            <a:off x="1595275" y="2480700"/>
            <a:ext cx="45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0" name="Shape 140"/>
          <p:cNvCxnSpPr>
            <a:stCxn id="130" idx="3"/>
            <a:endCxn id="132" idx="1"/>
          </p:cNvCxnSpPr>
          <p:nvPr/>
        </p:nvCxnSpPr>
        <p:spPr>
          <a:xfrm>
            <a:off x="3142025" y="2480700"/>
            <a:ext cx="52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>
            <a:stCxn id="133" idx="3"/>
            <a:endCxn id="134" idx="1"/>
          </p:cNvCxnSpPr>
          <p:nvPr/>
        </p:nvCxnSpPr>
        <p:spPr>
          <a:xfrm>
            <a:off x="6540325" y="2480700"/>
            <a:ext cx="7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>
            <a:stCxn id="133" idx="2"/>
            <a:endCxn id="135" idx="0"/>
          </p:cNvCxnSpPr>
          <p:nvPr/>
        </p:nvCxnSpPr>
        <p:spPr>
          <a:xfrm>
            <a:off x="5992375" y="2814150"/>
            <a:ext cx="0" cy="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>
            <a:endCxn id="136" idx="0"/>
          </p:cNvCxnSpPr>
          <p:nvPr/>
        </p:nvCxnSpPr>
        <p:spPr>
          <a:xfrm flipH="1">
            <a:off x="4896525" y="3671950"/>
            <a:ext cx="751500" cy="4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>
            <a:endCxn id="137" idx="0"/>
          </p:cNvCxnSpPr>
          <p:nvPr/>
        </p:nvCxnSpPr>
        <p:spPr>
          <a:xfrm>
            <a:off x="6445675" y="3637750"/>
            <a:ext cx="642600" cy="4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5" name="Shape 145"/>
          <p:cNvCxnSpPr>
            <a:stCxn id="136" idx="1"/>
            <a:endCxn id="138" idx="3"/>
          </p:cNvCxnSpPr>
          <p:nvPr/>
        </p:nvCxnSpPr>
        <p:spPr>
          <a:xfrm rot="10800000">
            <a:off x="3784575" y="4461100"/>
            <a:ext cx="5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6" name="Shape 146"/>
          <p:cNvSpPr txBox="1"/>
          <p:nvPr/>
        </p:nvSpPr>
        <p:spPr>
          <a:xfrm>
            <a:off x="4658225" y="3575700"/>
            <a:ext cx="6426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6795075" y="3575700"/>
            <a:ext cx="6426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</a:t>
            </a:r>
          </a:p>
        </p:txBody>
      </p:sp>
      <p:cxnSp>
        <p:nvCxnSpPr>
          <p:cNvPr id="148" name="Shape 148"/>
          <p:cNvCxnSpPr>
            <a:stCxn id="135" idx="1"/>
            <a:endCxn id="133" idx="1"/>
          </p:cNvCxnSpPr>
          <p:nvPr/>
        </p:nvCxnSpPr>
        <p:spPr>
          <a:xfrm flipH="1" rot="10800000">
            <a:off x="5222225" y="2480800"/>
            <a:ext cx="222300" cy="1010700"/>
          </a:xfrm>
          <a:prstGeom prst="bentConnector3">
            <a:avLst>
              <a:gd fmla="val -1071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9" name="Shape 149"/>
          <p:cNvCxnSpPr>
            <a:stCxn id="134" idx="0"/>
            <a:endCxn id="133" idx="0"/>
          </p:cNvCxnSpPr>
          <p:nvPr/>
        </p:nvCxnSpPr>
        <p:spPr>
          <a:xfrm rot="5400000">
            <a:off x="6917825" y="1221750"/>
            <a:ext cx="600" cy="1851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>
            <a:endCxn id="133" idx="1"/>
          </p:cNvCxnSpPr>
          <p:nvPr/>
        </p:nvCxnSpPr>
        <p:spPr>
          <a:xfrm>
            <a:off x="4764925" y="2480700"/>
            <a:ext cx="6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471900" y="1718541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-"/>
            </a:pPr>
            <a:r>
              <a:rPr lang="en"/>
              <a:t>문제 / 보완사항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-"/>
            </a:pPr>
            <a:r>
              <a:rPr lang="en" sz="1600"/>
              <a:t>직접 온도를 통제할 수 있는 기능이 없음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-"/>
            </a:pPr>
            <a:r>
              <a:rPr lang="en" sz="1600"/>
              <a:t>생활관에서 행정반/지통실까지 통신거리가 너무 멈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블루투스로는 단거리만 통신 가능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-"/>
            </a:pPr>
            <a:r>
              <a:rPr lang="en" sz="1600"/>
              <a:t>통제 PC가 여러 생활관을 모니터링할 수 있도록 해야함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결론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-"/>
            </a:pPr>
            <a:r>
              <a:rPr lang="en" sz="1600"/>
              <a:t>대부분의 사람들 절약에 무관심함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-"/>
            </a:pPr>
            <a:r>
              <a:rPr lang="en" sz="1600"/>
              <a:t>아주 간단하지만 도움이 크게될 예상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설치 / 사용하기 쉬움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직접 통제는 못 하지만 에너지 낭비 해결에 대한 도우미 역할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군대같은 큰 조직에는 작은 실천도 큰 효과를 냄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특히 현재 환경문제를 고려하면 작은 실천이라도 하는게 중요함</a:t>
            </a:r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문제 / 보완사항 및 결론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