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2" r:id="rId3"/>
    <p:sldId id="258" r:id="rId4"/>
    <p:sldId id="259" r:id="rId5"/>
    <p:sldId id="260" r:id="rId6"/>
    <p:sldId id="262" r:id="rId7"/>
    <p:sldId id="263" r:id="rId8"/>
    <p:sldId id="266" r:id="rId9"/>
    <p:sldId id="265" r:id="rId10"/>
    <p:sldId id="267" r:id="rId11"/>
    <p:sldId id="271" r:id="rId12"/>
    <p:sldId id="273" r:id="rId13"/>
    <p:sldId id="307" r:id="rId14"/>
    <p:sldId id="308" r:id="rId15"/>
    <p:sldId id="309" r:id="rId16"/>
    <p:sldId id="312" r:id="rId17"/>
    <p:sldId id="311" r:id="rId18"/>
    <p:sldId id="313" r:id="rId19"/>
    <p:sldId id="319" r:id="rId20"/>
    <p:sldId id="314" r:id="rId21"/>
    <p:sldId id="310" r:id="rId22"/>
    <p:sldId id="315" r:id="rId23"/>
    <p:sldId id="316" r:id="rId24"/>
    <p:sldId id="280" r:id="rId25"/>
    <p:sldId id="317" r:id="rId26"/>
    <p:sldId id="318" r:id="rId27"/>
    <p:sldId id="302" r:id="rId28"/>
    <p:sldId id="320" r:id="rId29"/>
    <p:sldId id="321" r:id="rId30"/>
    <p:sldId id="322" r:id="rId31"/>
    <p:sldId id="323" r:id="rId32"/>
    <p:sldId id="324" r:id="rId33"/>
    <p:sldId id="325" r:id="rId3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376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5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85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17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2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198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59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68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04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68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37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44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ology.org/interpret-glm-output-in-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39E24F-75E2-41AB-8E13-C935A9BB4B34}"/>
              </a:ext>
            </a:extLst>
          </p:cNvPr>
          <p:cNvSpPr/>
          <p:nvPr/>
        </p:nvSpPr>
        <p:spPr>
          <a:xfrm>
            <a:off x="3057540" y="128447"/>
            <a:ext cx="3028922" cy="490879"/>
          </a:xfrm>
          <a:prstGeom prst="rect">
            <a:avLst/>
          </a:prstGeom>
          <a:noFill/>
        </p:spPr>
        <p:txBody>
          <a:bodyPr wrap="none" lIns="28932" tIns="14466" rIns="28932" bIns="14466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 and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22A2B-0152-4C7B-91B3-F9CE95F778A1}"/>
              </a:ext>
            </a:extLst>
          </p:cNvPr>
          <p:cNvSpPr txBox="1"/>
          <p:nvPr/>
        </p:nvSpPr>
        <p:spPr>
          <a:xfrm>
            <a:off x="307426" y="619326"/>
            <a:ext cx="8660540" cy="15696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METHODS: </a:t>
            </a:r>
          </a:p>
          <a:p>
            <a:r>
              <a:rPr lang="it-IT" sz="1200" dirty="0"/>
              <a:t>Sampling of 240 1year </a:t>
            </a:r>
            <a:r>
              <a:rPr lang="it-IT" sz="1200" dirty="0" err="1"/>
              <a:t>old</a:t>
            </a:r>
            <a:r>
              <a:rPr lang="it-IT" sz="1200" dirty="0"/>
              <a:t> </a:t>
            </a:r>
            <a:r>
              <a:rPr lang="it-IT" sz="1200" dirty="0" err="1"/>
              <a:t>shoots</a:t>
            </a:r>
            <a:r>
              <a:rPr lang="it-IT" sz="1200" dirty="0"/>
              <a:t> (</a:t>
            </a:r>
            <a:r>
              <a:rPr lang="it-IT" sz="1200" dirty="0">
                <a:highlight>
                  <a:srgbClr val="FFFF00"/>
                </a:highlight>
              </a:rPr>
              <a:t>120 from </a:t>
            </a:r>
            <a:r>
              <a:rPr lang="it-IT" sz="1200" dirty="0" err="1">
                <a:highlight>
                  <a:srgbClr val="FFFF00"/>
                </a:highlight>
              </a:rPr>
              <a:t>own-rooted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/>
              <a:t>plant</a:t>
            </a:r>
            <a:r>
              <a:rPr lang="it-IT" sz="1200" dirty="0"/>
              <a:t>; and 120 from </a:t>
            </a:r>
            <a:r>
              <a:rPr lang="it-IT" sz="1200" dirty="0" err="1"/>
              <a:t>grafted</a:t>
            </a:r>
            <a:r>
              <a:rPr lang="it-IT" sz="1200" dirty="0"/>
              <a:t> </a:t>
            </a:r>
            <a:r>
              <a:rPr lang="it-IT" sz="1200" dirty="0" err="1"/>
              <a:t>ones</a:t>
            </a:r>
            <a:r>
              <a:rPr lang="it-IT" sz="1200" dirty="0"/>
              <a:t>)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it-IT" sz="1200" dirty="0"/>
              <a:t>2020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 err="1"/>
              <a:t>Biometric</a:t>
            </a:r>
            <a:r>
              <a:rPr lang="it-IT" sz="1200" dirty="0"/>
              <a:t> </a:t>
            </a:r>
            <a:r>
              <a:rPr lang="it-IT" sz="1200" dirty="0" err="1"/>
              <a:t>measures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level</a:t>
            </a:r>
            <a:r>
              <a:rPr lang="it-IT" sz="1200" dirty="0"/>
              <a:t> (</a:t>
            </a:r>
            <a:r>
              <a:rPr lang="it-IT" sz="1200" dirty="0" err="1"/>
              <a:t>diameter</a:t>
            </a:r>
            <a:r>
              <a:rPr lang="it-IT" sz="1200" dirty="0"/>
              <a:t>, </a:t>
            </a:r>
            <a:r>
              <a:rPr lang="it-IT" sz="1200" dirty="0" err="1"/>
              <a:t>length</a:t>
            </a:r>
            <a:r>
              <a:rPr lang="it-IT" sz="1200" dirty="0"/>
              <a:t>, </a:t>
            </a: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nodes</a:t>
            </a:r>
            <a:r>
              <a:rPr lang="it-IT" sz="1200" dirty="0"/>
              <a:t>) of </a:t>
            </a:r>
            <a:r>
              <a:rPr lang="it-IT" sz="1200" b="1" dirty="0"/>
              <a:t>1 </a:t>
            </a:r>
            <a:r>
              <a:rPr lang="it-IT" sz="1200" b="1" dirty="0" err="1"/>
              <a:t>year</a:t>
            </a:r>
            <a:r>
              <a:rPr lang="it-IT" sz="1200" b="1" dirty="0"/>
              <a:t> </a:t>
            </a:r>
            <a:r>
              <a:rPr lang="it-IT" sz="1200" b="1" dirty="0" err="1"/>
              <a:t>old</a:t>
            </a:r>
            <a:r>
              <a:rPr lang="it-IT" sz="1200" b="1" dirty="0"/>
              <a:t> </a:t>
            </a:r>
            <a:r>
              <a:rPr lang="it-IT" sz="1200" b="1" dirty="0" err="1"/>
              <a:t>shoots</a:t>
            </a:r>
            <a:r>
              <a:rPr lang="it-IT" sz="1200" b="1" dirty="0"/>
              <a:t> (</a:t>
            </a:r>
            <a:r>
              <a:rPr lang="it-IT" sz="1200" b="1" dirty="0" err="1"/>
              <a:t>parent</a:t>
            </a:r>
            <a:r>
              <a:rPr lang="it-IT" sz="1200" b="1" dirty="0"/>
              <a:t>)</a:t>
            </a:r>
            <a:r>
              <a:rPr lang="it-IT" sz="1200" dirty="0"/>
              <a:t>;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/>
              <a:t>Qualitative </a:t>
            </a:r>
            <a:r>
              <a:rPr lang="it-IT" sz="1200" dirty="0" err="1"/>
              <a:t>measures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node</a:t>
            </a:r>
            <a:r>
              <a:rPr lang="it-IT" sz="1200" dirty="0"/>
              <a:t> </a:t>
            </a:r>
            <a:r>
              <a:rPr lang="it-IT" sz="1200" dirty="0" err="1"/>
              <a:t>level</a:t>
            </a:r>
            <a:r>
              <a:rPr lang="it-IT" sz="1200" dirty="0"/>
              <a:t> (</a:t>
            </a:r>
            <a:r>
              <a:rPr lang="it-IT" sz="1200" dirty="0" err="1"/>
              <a:t>type</a:t>
            </a:r>
            <a:r>
              <a:rPr lang="it-IT" sz="1200" dirty="0"/>
              <a:t> of </a:t>
            </a:r>
            <a:r>
              <a:rPr lang="it-IT" sz="1200" dirty="0" err="1"/>
              <a:t>bud</a:t>
            </a:r>
            <a:r>
              <a:rPr lang="it-IT" sz="1200" dirty="0"/>
              <a:t>/</a:t>
            </a:r>
            <a:r>
              <a:rPr lang="it-IT" sz="1200" dirty="0" err="1"/>
              <a:t>sylleptic</a:t>
            </a:r>
            <a:r>
              <a:rPr lang="it-IT" sz="1200" dirty="0"/>
              <a:t> (M= mixed, C=</a:t>
            </a:r>
            <a:r>
              <a:rPr lang="it-IT" sz="1200" dirty="0" err="1"/>
              <a:t>catkin</a:t>
            </a:r>
            <a:r>
              <a:rPr lang="it-IT" sz="1200" dirty="0"/>
              <a:t>, V=vegetative, B=blind) of the </a:t>
            </a:r>
            <a:r>
              <a:rPr lang="it-IT" sz="1200" b="1" dirty="0" err="1"/>
              <a:t>same</a:t>
            </a:r>
            <a:r>
              <a:rPr lang="it-IT" sz="1200" b="1" dirty="0"/>
              <a:t> 1 </a:t>
            </a:r>
            <a:r>
              <a:rPr lang="it-IT" sz="1200" b="1" dirty="0" err="1"/>
              <a:t>year</a:t>
            </a:r>
            <a:r>
              <a:rPr lang="it-IT" sz="1200" b="1" dirty="0"/>
              <a:t> </a:t>
            </a:r>
            <a:r>
              <a:rPr lang="it-IT" sz="1200" b="1" dirty="0" err="1"/>
              <a:t>old</a:t>
            </a:r>
            <a:r>
              <a:rPr lang="it-IT" sz="1200" b="1" dirty="0"/>
              <a:t> </a:t>
            </a:r>
            <a:r>
              <a:rPr lang="it-IT" sz="1200" b="1" dirty="0" err="1"/>
              <a:t>shoots</a:t>
            </a:r>
            <a:endParaRPr lang="it-IT" sz="1200" dirty="0"/>
          </a:p>
          <a:p>
            <a:pPr marL="192881" indent="-192881">
              <a:buFont typeface="Arial" panose="020B0604020202020204" pitchFamily="34" charset="0"/>
              <a:buChar char="•"/>
            </a:pPr>
            <a:r>
              <a:rPr lang="it-IT" sz="1200" dirty="0"/>
              <a:t>2021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 err="1"/>
              <a:t>Biometric</a:t>
            </a:r>
            <a:r>
              <a:rPr lang="it-IT" sz="1200" dirty="0"/>
              <a:t> </a:t>
            </a:r>
            <a:r>
              <a:rPr lang="it-IT" sz="1200" dirty="0" err="1"/>
              <a:t>measures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level</a:t>
            </a:r>
            <a:r>
              <a:rPr lang="it-IT" sz="1200" dirty="0"/>
              <a:t> (</a:t>
            </a:r>
            <a:r>
              <a:rPr lang="it-IT" sz="1200" dirty="0" err="1"/>
              <a:t>diameter</a:t>
            </a:r>
            <a:r>
              <a:rPr lang="it-IT" sz="1200" dirty="0"/>
              <a:t>, </a:t>
            </a:r>
            <a:r>
              <a:rPr lang="it-IT" sz="1200" dirty="0" err="1"/>
              <a:t>length</a:t>
            </a:r>
            <a:r>
              <a:rPr lang="it-IT" sz="1200" dirty="0"/>
              <a:t>, </a:t>
            </a: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nodes</a:t>
            </a:r>
            <a:r>
              <a:rPr lang="it-IT" sz="1200" dirty="0"/>
              <a:t>) of </a:t>
            </a:r>
            <a:r>
              <a:rPr lang="it-IT" sz="1200" b="1" dirty="0"/>
              <a:t>1 </a:t>
            </a:r>
            <a:r>
              <a:rPr lang="it-IT" sz="1200" b="1" dirty="0" err="1"/>
              <a:t>year</a:t>
            </a:r>
            <a:r>
              <a:rPr lang="it-IT" sz="1200" b="1" dirty="0"/>
              <a:t> </a:t>
            </a:r>
            <a:r>
              <a:rPr lang="it-IT" sz="1200" b="1" dirty="0" err="1"/>
              <a:t>old</a:t>
            </a:r>
            <a:r>
              <a:rPr lang="it-IT" sz="1200" b="1" dirty="0"/>
              <a:t> </a:t>
            </a:r>
            <a:r>
              <a:rPr lang="it-IT" sz="1200" b="1" dirty="0" err="1"/>
              <a:t>shoots</a:t>
            </a:r>
            <a:r>
              <a:rPr lang="it-IT" sz="1200" b="1" dirty="0"/>
              <a:t> </a:t>
            </a:r>
            <a:r>
              <a:rPr lang="it-IT" sz="1200" dirty="0"/>
              <a:t>(</a:t>
            </a:r>
            <a:r>
              <a:rPr lang="it-IT" sz="1200" dirty="0" err="1"/>
              <a:t>child</a:t>
            </a:r>
            <a:r>
              <a:rPr lang="it-IT" sz="1200" dirty="0"/>
              <a:t>) </a:t>
            </a:r>
            <a:r>
              <a:rPr lang="it-IT" sz="1200" dirty="0" err="1"/>
              <a:t>born</a:t>
            </a:r>
            <a:r>
              <a:rPr lang="it-IT" sz="1200" dirty="0"/>
              <a:t> from the </a:t>
            </a:r>
            <a:r>
              <a:rPr lang="it-IT" sz="1200" dirty="0" err="1"/>
              <a:t>parerent</a:t>
            </a:r>
            <a:r>
              <a:rPr lang="it-IT" sz="1200" dirty="0"/>
              <a:t>;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/>
              <a:t>Qualitative </a:t>
            </a:r>
            <a:r>
              <a:rPr lang="it-IT" sz="1200" dirty="0" err="1"/>
              <a:t>measures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node</a:t>
            </a:r>
            <a:r>
              <a:rPr lang="it-IT" sz="1200" dirty="0"/>
              <a:t> </a:t>
            </a:r>
            <a:r>
              <a:rPr lang="it-IT" sz="1200" dirty="0" err="1"/>
              <a:t>level</a:t>
            </a:r>
            <a:r>
              <a:rPr lang="it-IT" sz="1200" dirty="0"/>
              <a:t> (</a:t>
            </a:r>
            <a:r>
              <a:rPr lang="it-IT" sz="1200" dirty="0" err="1"/>
              <a:t>type</a:t>
            </a:r>
            <a:r>
              <a:rPr lang="it-IT" sz="1200" dirty="0"/>
              <a:t> of </a:t>
            </a:r>
            <a:r>
              <a:rPr lang="it-IT" sz="1200" dirty="0" err="1"/>
              <a:t>bud</a:t>
            </a:r>
            <a:r>
              <a:rPr lang="it-IT" sz="1200" dirty="0"/>
              <a:t>/</a:t>
            </a:r>
            <a:r>
              <a:rPr lang="it-IT" sz="1200" dirty="0" err="1"/>
              <a:t>sylleptic</a:t>
            </a:r>
            <a:r>
              <a:rPr lang="it-IT" sz="1200" dirty="0"/>
              <a:t> (M= mixed, C=</a:t>
            </a:r>
            <a:r>
              <a:rPr lang="it-IT" sz="1200" dirty="0" err="1"/>
              <a:t>catkin</a:t>
            </a:r>
            <a:r>
              <a:rPr lang="it-IT" sz="1200" dirty="0"/>
              <a:t>, V=vegetative, B=blind) of the </a:t>
            </a:r>
            <a:r>
              <a:rPr lang="it-IT" sz="1200" b="1" dirty="0" err="1"/>
              <a:t>same</a:t>
            </a:r>
            <a:r>
              <a:rPr lang="it-IT" sz="1200" b="1" dirty="0"/>
              <a:t> </a:t>
            </a:r>
            <a:r>
              <a:rPr lang="it-IT" sz="1200" b="1" dirty="0" err="1"/>
              <a:t>child</a:t>
            </a:r>
            <a:r>
              <a:rPr lang="it-IT" sz="1200" b="1" dirty="0"/>
              <a:t> </a:t>
            </a:r>
            <a:r>
              <a:rPr lang="it-IT" sz="1200" b="1" dirty="0" err="1"/>
              <a:t>shoots</a:t>
            </a:r>
            <a:endParaRPr lang="it-IT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538B1-C829-4E60-A022-7C8AD37C2179}"/>
              </a:ext>
            </a:extLst>
          </p:cNvPr>
          <p:cNvSpPr txBox="1"/>
          <p:nvPr/>
        </p:nvSpPr>
        <p:spPr>
          <a:xfrm>
            <a:off x="307425" y="2270229"/>
            <a:ext cx="8660539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GOALS:</a:t>
            </a:r>
          </a:p>
          <a:p>
            <a:r>
              <a:rPr lang="it-IT" sz="1200" dirty="0"/>
              <a:t>The model of </a:t>
            </a:r>
            <a:r>
              <a:rPr lang="it-IT" sz="1200" dirty="0" err="1"/>
              <a:t>my</a:t>
            </a:r>
            <a:r>
              <a:rPr lang="it-IT" sz="1200" dirty="0"/>
              <a:t> dreams </a:t>
            </a:r>
            <a:r>
              <a:rPr lang="it-IT" sz="1200" dirty="0" err="1"/>
              <a:t>should</a:t>
            </a:r>
            <a:r>
              <a:rPr lang="it-IT" sz="1200" dirty="0"/>
              <a:t> </a:t>
            </a:r>
            <a:r>
              <a:rPr lang="it-IT" sz="1200" dirty="0" err="1"/>
              <a:t>answer</a:t>
            </a:r>
            <a:r>
              <a:rPr lang="it-IT" sz="1200" dirty="0"/>
              <a:t> </a:t>
            </a:r>
            <a:r>
              <a:rPr lang="it-IT" sz="1200" dirty="0" err="1"/>
              <a:t>those</a:t>
            </a:r>
            <a:r>
              <a:rPr lang="it-IT" sz="1200" dirty="0"/>
              <a:t> </a:t>
            </a:r>
            <a:r>
              <a:rPr lang="it-IT" sz="1200" dirty="0" err="1"/>
              <a:t>questions</a:t>
            </a:r>
            <a:r>
              <a:rPr lang="it-IT" sz="1200" dirty="0"/>
              <a:t>: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/>
              <a:t>How 1 </a:t>
            </a:r>
            <a:r>
              <a:rPr lang="it-IT" sz="1200" dirty="0" err="1"/>
              <a:t>yeard</a:t>
            </a:r>
            <a:r>
              <a:rPr lang="it-IT" sz="1200" dirty="0"/>
              <a:t> </a:t>
            </a:r>
            <a:r>
              <a:rPr lang="it-IT" sz="1200" dirty="0" err="1"/>
              <a:t>old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</a:t>
            </a:r>
            <a:r>
              <a:rPr lang="it-IT" sz="1200" dirty="0" err="1"/>
              <a:t>composed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 err="1"/>
              <a:t>There</a:t>
            </a:r>
            <a:r>
              <a:rPr lang="it-IT" sz="1200" dirty="0"/>
              <a:t> are some zones of the </a:t>
            </a:r>
            <a:r>
              <a:rPr lang="it-IT" sz="1200" dirty="0" err="1"/>
              <a:t>same</a:t>
            </a:r>
            <a:r>
              <a:rPr lang="it-IT" sz="1200" dirty="0"/>
              <a:t> </a:t>
            </a:r>
            <a:r>
              <a:rPr lang="it-IT" sz="1200" dirty="0" err="1"/>
              <a:t>type</a:t>
            </a:r>
            <a:r>
              <a:rPr lang="it-IT" sz="1200" dirty="0"/>
              <a:t> of </a:t>
            </a:r>
            <a:r>
              <a:rPr lang="it-IT" sz="1200" dirty="0" err="1"/>
              <a:t>bud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 err="1"/>
              <a:t>There</a:t>
            </a:r>
            <a:r>
              <a:rPr lang="it-IT" sz="1200" dirty="0"/>
              <a:t> are </a:t>
            </a:r>
            <a:r>
              <a:rPr lang="it-IT" sz="1200" dirty="0" err="1"/>
              <a:t>difference</a:t>
            </a:r>
            <a:r>
              <a:rPr lang="it-IT" sz="1200" dirty="0"/>
              <a:t> in </a:t>
            </a:r>
            <a:r>
              <a:rPr lang="it-IT" sz="1200" dirty="0" err="1"/>
              <a:t>composition</a:t>
            </a:r>
            <a:r>
              <a:rPr lang="it-IT" sz="1200" dirty="0"/>
              <a:t> </a:t>
            </a:r>
            <a:r>
              <a:rPr lang="it-IT" sz="1200" dirty="0" err="1"/>
              <a:t>according</a:t>
            </a:r>
            <a:r>
              <a:rPr lang="it-IT" sz="1200" dirty="0"/>
              <a:t> to the </a:t>
            </a:r>
            <a:r>
              <a:rPr lang="it-IT" sz="1200" dirty="0" err="1"/>
              <a:t>length</a:t>
            </a:r>
            <a:r>
              <a:rPr lang="it-IT" sz="1200" dirty="0"/>
              <a:t> of the </a:t>
            </a:r>
            <a:r>
              <a:rPr lang="it-IT" sz="1200" dirty="0" err="1"/>
              <a:t>shoot</a:t>
            </a:r>
            <a:r>
              <a:rPr lang="it-IT" sz="1200" dirty="0"/>
              <a:t>?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/>
              <a:t>How </a:t>
            </a:r>
            <a:r>
              <a:rPr lang="it-IT" sz="1200" dirty="0" err="1"/>
              <a:t>is</a:t>
            </a:r>
            <a:r>
              <a:rPr lang="it-IT" sz="1200" dirty="0"/>
              <a:t> the </a:t>
            </a:r>
            <a:r>
              <a:rPr lang="it-IT" sz="1200" dirty="0" err="1"/>
              <a:t>behavior</a:t>
            </a:r>
            <a:r>
              <a:rPr lang="it-IT" sz="1200" dirty="0"/>
              <a:t> of </a:t>
            </a:r>
            <a:r>
              <a:rPr lang="it-IT" sz="1200" dirty="0" err="1"/>
              <a:t>lateral</a:t>
            </a:r>
            <a:r>
              <a:rPr lang="it-IT" sz="1200" dirty="0"/>
              <a:t> </a:t>
            </a:r>
            <a:r>
              <a:rPr lang="it-IT" sz="1200" dirty="0" err="1"/>
              <a:t>shoots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/>
              <a:t>How </a:t>
            </a:r>
            <a:r>
              <a:rPr lang="it-IT" sz="1200" dirty="0" err="1"/>
              <a:t>many</a:t>
            </a:r>
            <a:r>
              <a:rPr lang="it-IT" sz="1200" dirty="0"/>
              <a:t> of </a:t>
            </a:r>
            <a:r>
              <a:rPr lang="it-IT" sz="1200" dirty="0" err="1"/>
              <a:t>them</a:t>
            </a:r>
            <a:r>
              <a:rPr lang="it-IT" sz="1200" dirty="0"/>
              <a:t> </a:t>
            </a:r>
            <a:r>
              <a:rPr lang="it-IT" sz="1200" dirty="0" err="1"/>
              <a:t>developed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 err="1"/>
              <a:t>Where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/>
              <a:t>From </a:t>
            </a:r>
            <a:r>
              <a:rPr lang="it-IT" sz="1200" dirty="0" err="1"/>
              <a:t>which</a:t>
            </a:r>
            <a:r>
              <a:rPr lang="it-IT" sz="1200" dirty="0"/>
              <a:t> </a:t>
            </a:r>
            <a:r>
              <a:rPr lang="it-IT" sz="1200" dirty="0" err="1"/>
              <a:t>bud</a:t>
            </a:r>
            <a:r>
              <a:rPr lang="it-IT" sz="1200" dirty="0"/>
              <a:t>? (vegetative or mixed?)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 err="1"/>
              <a:t>how</a:t>
            </a:r>
            <a:r>
              <a:rPr lang="it-IT" sz="1200" dirty="0"/>
              <a:t> can </a:t>
            </a:r>
            <a:r>
              <a:rPr lang="it-IT" sz="1200" dirty="0" err="1"/>
              <a:t>we</a:t>
            </a:r>
            <a:r>
              <a:rPr lang="it-IT" sz="1200" dirty="0"/>
              <a:t> </a:t>
            </a:r>
            <a:r>
              <a:rPr lang="it-IT" sz="1200" dirty="0" err="1"/>
              <a:t>deal</a:t>
            </a:r>
            <a:r>
              <a:rPr lang="it-IT" sz="1200" dirty="0"/>
              <a:t> with multiple </a:t>
            </a:r>
            <a:r>
              <a:rPr lang="it-IT" sz="1200" dirty="0" err="1"/>
              <a:t>buds</a:t>
            </a:r>
            <a:r>
              <a:rPr lang="it-IT" sz="1200" dirty="0"/>
              <a:t> and multiple </a:t>
            </a:r>
            <a:r>
              <a:rPr lang="it-IT" sz="1200" dirty="0" err="1"/>
              <a:t>lateral</a:t>
            </a:r>
            <a:r>
              <a:rPr lang="it-IT" sz="1200" dirty="0"/>
              <a:t> </a:t>
            </a:r>
            <a:r>
              <a:rPr lang="it-IT" sz="1200" dirty="0" err="1"/>
              <a:t>shoots</a:t>
            </a:r>
            <a:r>
              <a:rPr lang="it-IT" sz="1200" dirty="0"/>
              <a:t> per </a:t>
            </a:r>
            <a:r>
              <a:rPr lang="it-IT" sz="1200" dirty="0" err="1"/>
              <a:t>node</a:t>
            </a:r>
            <a:r>
              <a:rPr lang="it-IT" sz="12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120C0-ABFF-4C80-9B93-2200C277BFD2}"/>
              </a:ext>
            </a:extLst>
          </p:cNvPr>
          <p:cNvSpPr txBox="1"/>
          <p:nvPr/>
        </p:nvSpPr>
        <p:spPr>
          <a:xfrm>
            <a:off x="3133530" y="4290464"/>
            <a:ext cx="3761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This</a:t>
            </a:r>
            <a:r>
              <a:rPr lang="it-IT" sz="1200" dirty="0"/>
              <a:t> </a:t>
            </a:r>
            <a:r>
              <a:rPr lang="it-IT" sz="1200" dirty="0" err="1"/>
              <a:t>problems</a:t>
            </a:r>
            <a:r>
              <a:rPr lang="it-IT" sz="1200" dirty="0"/>
              <a:t> </a:t>
            </a:r>
            <a:r>
              <a:rPr lang="it-IT" sz="1200" dirty="0" err="1"/>
              <a:t>cold</a:t>
            </a:r>
            <a:r>
              <a:rPr lang="it-IT" sz="1200" dirty="0"/>
              <a:t> be </a:t>
            </a:r>
            <a:r>
              <a:rPr lang="it-IT" sz="1200" dirty="0" err="1"/>
              <a:t>solved</a:t>
            </a:r>
            <a:r>
              <a:rPr lang="it-IT" sz="1200" dirty="0"/>
              <a:t> </a:t>
            </a:r>
            <a:r>
              <a:rPr lang="it-IT" sz="1200" dirty="0" err="1"/>
              <a:t>analysing</a:t>
            </a:r>
            <a:r>
              <a:rPr lang="it-IT" sz="1200" dirty="0"/>
              <a:t> the data: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it-IT" sz="1200" dirty="0"/>
              <a:t>From </a:t>
            </a:r>
            <a:r>
              <a:rPr lang="it-IT" sz="1200" dirty="0" err="1"/>
              <a:t>different</a:t>
            </a:r>
            <a:r>
              <a:rPr lang="it-IT" sz="1200" dirty="0"/>
              <a:t> point of </a:t>
            </a:r>
            <a:r>
              <a:rPr lang="it-IT" sz="1200" dirty="0" err="1"/>
              <a:t>views</a:t>
            </a:r>
            <a:endParaRPr lang="it-IT" sz="1200" dirty="0"/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 err="1"/>
              <a:t>Shoot</a:t>
            </a:r>
            <a:r>
              <a:rPr lang="it-IT" sz="1200" dirty="0"/>
              <a:t> scale</a:t>
            </a:r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 err="1"/>
              <a:t>Metamer</a:t>
            </a:r>
            <a:r>
              <a:rPr lang="it-IT" sz="1200" dirty="0"/>
              <a:t> scale</a:t>
            </a:r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/>
              <a:t>Bud scale</a:t>
            </a:r>
          </a:p>
          <a:p>
            <a:pPr marL="225028" indent="-225028">
              <a:buFont typeface="Arial" panose="020B0604020202020204" pitchFamily="34" charset="0"/>
              <a:buChar char="•"/>
            </a:pPr>
            <a:r>
              <a:rPr lang="it-IT" sz="1200" dirty="0"/>
              <a:t>With </a:t>
            </a:r>
            <a:r>
              <a:rPr lang="it-IT" sz="1200" dirty="0" err="1"/>
              <a:t>different</a:t>
            </a:r>
            <a:r>
              <a:rPr lang="it-IT" sz="1200" dirty="0"/>
              <a:t> </a:t>
            </a:r>
            <a:r>
              <a:rPr lang="it-IT" sz="1200" dirty="0" err="1"/>
              <a:t>tecniques</a:t>
            </a:r>
            <a:r>
              <a:rPr lang="it-IT" sz="1200" dirty="0"/>
              <a:t>:</a:t>
            </a:r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/>
              <a:t> </a:t>
            </a:r>
            <a:r>
              <a:rPr lang="it-IT" sz="1200" dirty="0" err="1"/>
              <a:t>exploratory</a:t>
            </a:r>
            <a:r>
              <a:rPr lang="it-IT" sz="1200" dirty="0"/>
              <a:t> </a:t>
            </a:r>
            <a:r>
              <a:rPr lang="it-IT" sz="1200" dirty="0" err="1"/>
              <a:t>analysis</a:t>
            </a:r>
            <a:endParaRPr lang="it-IT" sz="1200" dirty="0"/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 err="1"/>
              <a:t>Glms</a:t>
            </a:r>
            <a:r>
              <a:rPr lang="it-IT" sz="1200" dirty="0"/>
              <a:t>/</a:t>
            </a:r>
            <a:r>
              <a:rPr lang="it-IT" sz="1200" dirty="0" err="1"/>
              <a:t>marcovian</a:t>
            </a:r>
            <a:endParaRPr lang="it-IT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E2C11-A824-4CB2-B800-365562D3094B}"/>
              </a:ext>
            </a:extLst>
          </p:cNvPr>
          <p:cNvSpPr txBox="1"/>
          <p:nvPr/>
        </p:nvSpPr>
        <p:spPr>
          <a:xfrm>
            <a:off x="2893309" y="6464226"/>
            <a:ext cx="3033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>
                <a:highlight>
                  <a:srgbClr val="FFFF00"/>
                </a:highlight>
              </a:rPr>
              <a:t>WE WILL FOCUS JUST ON </a:t>
            </a:r>
            <a:r>
              <a:rPr lang="it-IT" sz="900" dirty="0" err="1">
                <a:highlight>
                  <a:srgbClr val="FFFF00"/>
                </a:highlight>
              </a:rPr>
              <a:t>ON</a:t>
            </a:r>
            <a:r>
              <a:rPr lang="it-IT" sz="900" dirty="0">
                <a:highlight>
                  <a:srgbClr val="FFFF00"/>
                </a:highlight>
              </a:rPr>
              <a:t> ROOTED PLANTSOWN-ROOTED</a:t>
            </a:r>
          </a:p>
        </p:txBody>
      </p:sp>
    </p:spTree>
    <p:extLst>
      <p:ext uri="{BB962C8B-B14F-4D97-AF65-F5344CB8AC3E}">
        <p14:creationId xmlns:p14="http://schemas.microsoft.com/office/powerpoint/2010/main" val="171309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763A12-2603-4235-ADD9-39D5480A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122" y="3338309"/>
            <a:ext cx="9123318" cy="24889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C99EBE-5FD8-4573-A569-ABDC7E266880}"/>
              </a:ext>
            </a:extLst>
          </p:cNvPr>
          <p:cNvSpPr/>
          <p:nvPr/>
        </p:nvSpPr>
        <p:spPr>
          <a:xfrm>
            <a:off x="3600290" y="0"/>
            <a:ext cx="1800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GLMs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72D69-505E-49EB-9B42-373027986372}"/>
              </a:ext>
            </a:extLst>
          </p:cNvPr>
          <p:cNvSpPr txBox="1"/>
          <p:nvPr/>
        </p:nvSpPr>
        <p:spPr>
          <a:xfrm>
            <a:off x="6920775" y="1959515"/>
            <a:ext cx="2451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Two </a:t>
            </a:r>
            <a:r>
              <a:rPr lang="it-IT" dirty="0" err="1"/>
              <a:t>GLMs</a:t>
            </a:r>
            <a:r>
              <a:rPr lang="it-IT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For fate=V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For fate=M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BC69D-FFCF-4E2D-9DFD-7BC5A0EC66DA}"/>
              </a:ext>
            </a:extLst>
          </p:cNvPr>
          <p:cNvSpPr txBox="1"/>
          <p:nvPr/>
        </p:nvSpPr>
        <p:spPr>
          <a:xfrm>
            <a:off x="2262476" y="811453"/>
            <a:ext cx="500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glm(Y~F1+F2+F3+F4+F5+F6+F7, family=«binomial»)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B1C9E-49C6-46DD-92B9-93FC41B69096}"/>
              </a:ext>
            </a:extLst>
          </p:cNvPr>
          <p:cNvSpPr/>
          <p:nvPr/>
        </p:nvSpPr>
        <p:spPr>
          <a:xfrm>
            <a:off x="5954248" y="3021092"/>
            <a:ext cx="457051" cy="305623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AE0D1-645F-4B9E-B89C-16691F6B3B63}"/>
              </a:ext>
            </a:extLst>
          </p:cNvPr>
          <p:cNvSpPr txBox="1"/>
          <p:nvPr/>
        </p:nvSpPr>
        <p:spPr>
          <a:xfrm>
            <a:off x="6017006" y="2969634"/>
            <a:ext cx="3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696CFF-FEF4-4F20-BFF3-6B9CF7C88FC0}"/>
              </a:ext>
            </a:extLst>
          </p:cNvPr>
          <p:cNvSpPr/>
          <p:nvPr/>
        </p:nvSpPr>
        <p:spPr>
          <a:xfrm>
            <a:off x="3687749" y="3021090"/>
            <a:ext cx="457051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FE78CC-7B60-4493-B4D0-3EE6891C7D57}"/>
              </a:ext>
            </a:extLst>
          </p:cNvPr>
          <p:cNvSpPr/>
          <p:nvPr/>
        </p:nvSpPr>
        <p:spPr>
          <a:xfrm>
            <a:off x="5054478" y="3021090"/>
            <a:ext cx="435236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728722-9E2C-4838-9B55-2579E84D403D}"/>
              </a:ext>
            </a:extLst>
          </p:cNvPr>
          <p:cNvSpPr/>
          <p:nvPr/>
        </p:nvSpPr>
        <p:spPr>
          <a:xfrm>
            <a:off x="5495691" y="3021091"/>
            <a:ext cx="452580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0D67CB-65E3-4099-8E1C-9ED910E8A84A}"/>
              </a:ext>
            </a:extLst>
          </p:cNvPr>
          <p:cNvSpPr/>
          <p:nvPr/>
        </p:nvSpPr>
        <p:spPr>
          <a:xfrm>
            <a:off x="3221439" y="3021090"/>
            <a:ext cx="460333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89FCA-20A6-47B0-BA43-90146999C631}"/>
              </a:ext>
            </a:extLst>
          </p:cNvPr>
          <p:cNvSpPr/>
          <p:nvPr/>
        </p:nvSpPr>
        <p:spPr>
          <a:xfrm>
            <a:off x="2778071" y="3021090"/>
            <a:ext cx="433672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A65F33-4163-4149-8B60-50DE821EE662}"/>
              </a:ext>
            </a:extLst>
          </p:cNvPr>
          <p:cNvSpPr/>
          <p:nvPr/>
        </p:nvSpPr>
        <p:spPr>
          <a:xfrm>
            <a:off x="2328939" y="3021090"/>
            <a:ext cx="433672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92DBA-318F-4B0D-A529-9DED5C3ED0E8}"/>
              </a:ext>
            </a:extLst>
          </p:cNvPr>
          <p:cNvSpPr/>
          <p:nvPr/>
        </p:nvSpPr>
        <p:spPr>
          <a:xfrm>
            <a:off x="516285" y="3021090"/>
            <a:ext cx="474316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CAC4FB-534F-41B5-A900-E9A099C3A708}"/>
              </a:ext>
            </a:extLst>
          </p:cNvPr>
          <p:cNvSpPr txBox="1"/>
          <p:nvPr/>
        </p:nvSpPr>
        <p:spPr>
          <a:xfrm>
            <a:off x="530150" y="2995034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7355CC-EA5D-41CB-9D80-1DBFA7731618}"/>
              </a:ext>
            </a:extLst>
          </p:cNvPr>
          <p:cNvSpPr txBox="1"/>
          <p:nvPr/>
        </p:nvSpPr>
        <p:spPr>
          <a:xfrm>
            <a:off x="2334933" y="2979413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49FF93-7E91-4541-B054-E347FC33A4F9}"/>
              </a:ext>
            </a:extLst>
          </p:cNvPr>
          <p:cNvSpPr txBox="1"/>
          <p:nvPr/>
        </p:nvSpPr>
        <p:spPr>
          <a:xfrm>
            <a:off x="2776295" y="2995034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435C6B-4ABE-4A13-8ABB-BEEF943F7C76}"/>
              </a:ext>
            </a:extLst>
          </p:cNvPr>
          <p:cNvSpPr txBox="1"/>
          <p:nvPr/>
        </p:nvSpPr>
        <p:spPr>
          <a:xfrm>
            <a:off x="3248741" y="2995034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5A39EB-6978-4FC2-87BC-0323F4F64D0C}"/>
              </a:ext>
            </a:extLst>
          </p:cNvPr>
          <p:cNvSpPr txBox="1"/>
          <p:nvPr/>
        </p:nvSpPr>
        <p:spPr>
          <a:xfrm>
            <a:off x="3689672" y="2979413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218C9-045C-462C-9BCF-45C5FF9FDEB2}"/>
              </a:ext>
            </a:extLst>
          </p:cNvPr>
          <p:cNvSpPr txBox="1"/>
          <p:nvPr/>
        </p:nvSpPr>
        <p:spPr>
          <a:xfrm>
            <a:off x="5057230" y="2995034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10686-874C-4850-BDA8-8E9E6D2BDFF1}"/>
              </a:ext>
            </a:extLst>
          </p:cNvPr>
          <p:cNvSpPr txBox="1"/>
          <p:nvPr/>
        </p:nvSpPr>
        <p:spPr>
          <a:xfrm>
            <a:off x="5509339" y="2995034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F7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1B5CED9-A0CB-4CD2-8773-0693F88AA755}"/>
              </a:ext>
            </a:extLst>
          </p:cNvPr>
          <p:cNvSpPr/>
          <p:nvPr/>
        </p:nvSpPr>
        <p:spPr>
          <a:xfrm rot="5400000">
            <a:off x="3005787" y="-119087"/>
            <a:ext cx="466851" cy="5418120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1ABD6A-9EC7-4CB4-BE07-810CD11FADC3}"/>
              </a:ext>
            </a:extLst>
          </p:cNvPr>
          <p:cNvSpPr txBox="1"/>
          <p:nvPr/>
        </p:nvSpPr>
        <p:spPr>
          <a:xfrm>
            <a:off x="2667311" y="1959515"/>
            <a:ext cx="33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PREDICTORS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FB3C46-114E-4283-8EA8-6CAC1253BF31}"/>
              </a:ext>
            </a:extLst>
          </p:cNvPr>
          <p:cNvCxnSpPr/>
          <p:nvPr/>
        </p:nvCxnSpPr>
        <p:spPr>
          <a:xfrm flipV="1">
            <a:off x="6705600" y="2823399"/>
            <a:ext cx="563880" cy="697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759D5A-C379-41C3-B61A-94E4CDB0AFB3}"/>
              </a:ext>
            </a:extLst>
          </p:cNvPr>
          <p:cNvSpPr txBox="1"/>
          <p:nvPr/>
        </p:nvSpPr>
        <p:spPr>
          <a:xfrm>
            <a:off x="47330" y="6611779"/>
            <a:ext cx="47186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How to Interpret </a:t>
            </a:r>
            <a:r>
              <a:rPr lang="en-US" sz="1000" dirty="0" err="1">
                <a:hlinkClick r:id="rId3"/>
              </a:rPr>
              <a:t>glm</a:t>
            </a:r>
            <a:r>
              <a:rPr lang="en-US" sz="1000" dirty="0">
                <a:hlinkClick r:id="rId3"/>
              </a:rPr>
              <a:t> Output in R (With Example) - </a:t>
            </a:r>
            <a:r>
              <a:rPr lang="en-US" sz="1000" dirty="0" err="1">
                <a:hlinkClick r:id="rId3"/>
              </a:rPr>
              <a:t>Statology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92513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EDE1D2-A66D-4498-9215-18F0282A3E8D}"/>
              </a:ext>
            </a:extLst>
          </p:cNvPr>
          <p:cNvSpPr/>
          <p:nvPr/>
        </p:nvSpPr>
        <p:spPr>
          <a:xfrm>
            <a:off x="1549391" y="64115"/>
            <a:ext cx="6167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Problems &amp; 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71228-AC43-45FB-8D87-8392BC146896}"/>
              </a:ext>
            </a:extLst>
          </p:cNvPr>
          <p:cNvSpPr txBox="1"/>
          <p:nvPr/>
        </p:nvSpPr>
        <p:spPr>
          <a:xfrm>
            <a:off x="259080" y="1082040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predictors</a:t>
            </a:r>
            <a:r>
              <a:rPr lang="it-IT" dirty="0"/>
              <a:t> </a:t>
            </a:r>
            <a:r>
              <a:rPr lang="it-IT" dirty="0" err="1"/>
              <a:t>mask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effects</a:t>
            </a:r>
            <a:r>
              <a:rPr lang="it-IT" dirty="0"/>
              <a:t> (ES. NA </a:t>
            </a:r>
            <a:r>
              <a:rPr lang="it-IT" dirty="0" err="1"/>
              <a:t>values</a:t>
            </a:r>
            <a:r>
              <a:rPr lang="it-IT" dirty="0"/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90BCAD-5561-4B71-A0C9-9C83A276F4E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802380" y="1405206"/>
            <a:ext cx="868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E3EB2D-47ED-49EE-AAA0-F69BE499DB1A}"/>
              </a:ext>
            </a:extLst>
          </p:cNvPr>
          <p:cNvSpPr txBox="1"/>
          <p:nvPr/>
        </p:nvSpPr>
        <p:spPr>
          <a:xfrm>
            <a:off x="4953000" y="987445"/>
            <a:ext cx="3543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GLMs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time a </a:t>
            </a:r>
            <a:r>
              <a:rPr lang="it-IT" dirty="0" err="1"/>
              <a:t>predictor</a:t>
            </a:r>
            <a:r>
              <a:rPr lang="it-IT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dirty="0" err="1"/>
              <a:t>Y~tot_buds+length+rank</a:t>
            </a:r>
            <a:endParaRPr lang="it-IT" dirty="0"/>
          </a:p>
          <a:p>
            <a:pPr marL="342900" indent="-342900" algn="ctr">
              <a:buFont typeface="+mj-lt"/>
              <a:buAutoNum type="arabicPeriod"/>
            </a:pPr>
            <a:r>
              <a:rPr lang="it-IT" dirty="0" err="1"/>
              <a:t>Y~M+V+C+length+rank</a:t>
            </a:r>
            <a:endParaRPr lang="it-IT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0EE82-7F6A-4BFB-A10F-D2C9AB4A95D7}"/>
              </a:ext>
            </a:extLst>
          </p:cNvPr>
          <p:cNvSpPr txBox="1"/>
          <p:nvPr/>
        </p:nvSpPr>
        <p:spPr>
          <a:xfrm>
            <a:off x="198120" y="3105834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p. Value are </a:t>
            </a:r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data. </a:t>
            </a:r>
            <a:r>
              <a:rPr lang="it-IT" dirty="0" err="1"/>
              <a:t>Is</a:t>
            </a:r>
            <a:r>
              <a:rPr lang="it-IT" dirty="0"/>
              <a:t> real </a:t>
            </a:r>
            <a:r>
              <a:rPr lang="it-IT" dirty="0" err="1"/>
              <a:t>significance</a:t>
            </a:r>
            <a:r>
              <a:rPr lang="it-IT" dirty="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3D9A8B-BB64-4955-8E2C-20C561CA09A5}"/>
              </a:ext>
            </a:extLst>
          </p:cNvPr>
          <p:cNvCxnSpPr>
            <a:cxnSpLocks/>
          </p:cNvCxnSpPr>
          <p:nvPr/>
        </p:nvCxnSpPr>
        <p:spPr>
          <a:xfrm>
            <a:off x="3581400" y="3660726"/>
            <a:ext cx="868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E56EF5-58B6-47ED-9B67-5B6B14676817}"/>
              </a:ext>
            </a:extLst>
          </p:cNvPr>
          <p:cNvSpPr txBox="1"/>
          <p:nvPr/>
        </p:nvSpPr>
        <p:spPr>
          <a:xfrm>
            <a:off x="4953000" y="3337560"/>
            <a:ext cx="390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Permutation</a:t>
            </a:r>
            <a:r>
              <a:rPr lang="it-IT" dirty="0"/>
              <a:t> models + </a:t>
            </a:r>
            <a:r>
              <a:rPr lang="it-IT" dirty="0" err="1"/>
              <a:t>difference</a:t>
            </a:r>
            <a:r>
              <a:rPr lang="it-IT" dirty="0"/>
              <a:t> in AIC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737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EDE1D2-A66D-4498-9215-18F0282A3E8D}"/>
              </a:ext>
            </a:extLst>
          </p:cNvPr>
          <p:cNvSpPr/>
          <p:nvPr/>
        </p:nvSpPr>
        <p:spPr>
          <a:xfrm>
            <a:off x="1675199" y="64115"/>
            <a:ext cx="59155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Permutation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253C6-3C05-4967-976A-6622DFF85BA2}"/>
              </a:ext>
            </a:extLst>
          </p:cNvPr>
          <p:cNvSpPr txBox="1"/>
          <p:nvPr/>
        </p:nvSpPr>
        <p:spPr>
          <a:xfrm>
            <a:off x="647700" y="1066800"/>
            <a:ext cx="7932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GLMS(Y~A+B+C, data=DF)</a:t>
            </a:r>
          </a:p>
          <a:p>
            <a:r>
              <a:rPr lang="it-IT" dirty="0"/>
              <a:t>Shows </a:t>
            </a:r>
            <a:r>
              <a:rPr lang="it-IT" dirty="0" err="1"/>
              <a:t>that</a:t>
            </a:r>
            <a:r>
              <a:rPr lang="it-IT" dirty="0"/>
              <a:t> 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significant</a:t>
            </a:r>
            <a:r>
              <a:rPr lang="it-IT" dirty="0"/>
              <a:t> (***)</a:t>
            </a:r>
          </a:p>
          <a:p>
            <a:endParaRPr lang="it-IT" dirty="0"/>
          </a:p>
          <a:p>
            <a:r>
              <a:rPr lang="it-IT" b="1" dirty="0" err="1"/>
              <a:t>Permutation</a:t>
            </a:r>
            <a:endParaRPr lang="it-IT" b="1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shuffle the </a:t>
            </a:r>
            <a:r>
              <a:rPr lang="it-IT" dirty="0" err="1"/>
              <a:t>variable</a:t>
            </a:r>
            <a:r>
              <a:rPr lang="it-IT" dirty="0"/>
              <a:t> A: DF$A=sample(DF$A)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 the </a:t>
            </a:r>
            <a:r>
              <a:rPr lang="it-IT" dirty="0" err="1"/>
              <a:t>glms</a:t>
            </a:r>
            <a:r>
              <a:rPr lang="it-IT" dirty="0"/>
              <a:t> GLMS(Y~A+B+C, data=DF)</a:t>
            </a:r>
          </a:p>
          <a:p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significance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, </a:t>
            </a:r>
            <a:r>
              <a:rPr lang="it-IT" dirty="0" err="1"/>
              <a:t>now</a:t>
            </a:r>
            <a:r>
              <a:rPr lang="it-IT" dirty="0"/>
              <a:t> A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more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139DCC-CBF9-4181-BC70-0B6878392793}"/>
              </a:ext>
            </a:extLst>
          </p:cNvPr>
          <p:cNvSpPr/>
          <p:nvPr/>
        </p:nvSpPr>
        <p:spPr>
          <a:xfrm>
            <a:off x="2506084" y="3110210"/>
            <a:ext cx="4131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AIC difference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B176BA-0DEB-494C-9643-75FBAE8A4551}"/>
              </a:ext>
            </a:extLst>
          </p:cNvPr>
          <p:cNvSpPr txBox="1"/>
          <p:nvPr/>
        </p:nvSpPr>
        <p:spPr>
          <a:xfrm>
            <a:off x="605790" y="3977640"/>
            <a:ext cx="7932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GLMS(Y~A+B+C, data=DF)</a:t>
            </a:r>
          </a:p>
          <a:p>
            <a:r>
              <a:rPr lang="it-IT" dirty="0"/>
              <a:t>Shows </a:t>
            </a:r>
            <a:r>
              <a:rPr lang="it-IT" dirty="0" err="1"/>
              <a:t>that</a:t>
            </a:r>
            <a:r>
              <a:rPr lang="it-IT" dirty="0"/>
              <a:t> AIC </a:t>
            </a:r>
            <a:r>
              <a:rPr lang="it-IT" dirty="0" err="1"/>
              <a:t>is</a:t>
            </a:r>
            <a:r>
              <a:rPr lang="it-IT" dirty="0"/>
              <a:t> 800</a:t>
            </a:r>
          </a:p>
          <a:p>
            <a:endParaRPr lang="it-IT" dirty="0"/>
          </a:p>
          <a:p>
            <a:r>
              <a:rPr lang="it-IT" b="1" dirty="0"/>
              <a:t>AIC </a:t>
            </a:r>
            <a:r>
              <a:rPr lang="it-IT" b="1" dirty="0" err="1"/>
              <a:t>difference</a:t>
            </a:r>
            <a:endParaRPr lang="it-IT" b="1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a </a:t>
            </a:r>
            <a:r>
              <a:rPr lang="it-IT" dirty="0" err="1"/>
              <a:t>null</a:t>
            </a:r>
            <a:r>
              <a:rPr lang="it-IT" dirty="0"/>
              <a:t> model GLMS(Y~1, data=DF)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make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AIC real (800) and AIC </a:t>
            </a:r>
            <a:r>
              <a:rPr lang="it-IT" dirty="0" err="1"/>
              <a:t>null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make </a:t>
            </a:r>
            <a:r>
              <a:rPr lang="it-IT" dirty="0" err="1"/>
              <a:t>permutation</a:t>
            </a:r>
            <a:r>
              <a:rPr lang="it-IT" dirty="0"/>
              <a:t> of a </a:t>
            </a:r>
            <a:r>
              <a:rPr lang="it-IT" dirty="0" err="1"/>
              <a:t>variable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 the model.</a:t>
            </a:r>
          </a:p>
          <a:p>
            <a:r>
              <a:rPr lang="it-IT" dirty="0" err="1"/>
              <a:t>AICpermutation-AICnull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GREATER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AICreal-AICnull</a:t>
            </a:r>
            <a:r>
              <a:rPr lang="it-IT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62439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8F0B213-65F1-4C13-A57E-3DA52AC59244}"/>
              </a:ext>
            </a:extLst>
          </p:cNvPr>
          <p:cNvSpPr/>
          <p:nvPr/>
        </p:nvSpPr>
        <p:spPr>
          <a:xfrm>
            <a:off x="2261147" y="135027"/>
            <a:ext cx="445981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approach to modelling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111CA56-6366-4C34-AF29-FA3980CE78B3}"/>
              </a:ext>
            </a:extLst>
          </p:cNvPr>
          <p:cNvGrpSpPr/>
          <p:nvPr/>
        </p:nvGrpSpPr>
        <p:grpSpPr>
          <a:xfrm>
            <a:off x="1088661" y="1524808"/>
            <a:ext cx="6966678" cy="3808385"/>
            <a:chOff x="162300" y="905966"/>
            <a:chExt cx="6966678" cy="380838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6BB966-873F-4079-8CAD-216631BBCCC8}"/>
                </a:ext>
              </a:extLst>
            </p:cNvPr>
            <p:cNvGrpSpPr/>
            <p:nvPr/>
          </p:nvGrpSpPr>
          <p:grpSpPr>
            <a:xfrm>
              <a:off x="162300" y="905966"/>
              <a:ext cx="5305493" cy="3808385"/>
              <a:chOff x="328672" y="-152"/>
              <a:chExt cx="5305493" cy="380838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E949A7-5548-4C1A-91AD-5464020B8F6F}"/>
                  </a:ext>
                </a:extLst>
              </p:cNvPr>
              <p:cNvSpPr/>
              <p:nvPr/>
            </p:nvSpPr>
            <p:spPr>
              <a:xfrm>
                <a:off x="3518789" y="-152"/>
                <a:ext cx="2115376" cy="5255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t-IT" sz="1500" dirty="0"/>
                  <a:t>Box1: in </a:t>
                </a:r>
                <a:r>
                  <a:rPr lang="it-IT" sz="1500" dirty="0" err="1"/>
                  <a:t>that</a:t>
                </a:r>
                <a:r>
                  <a:rPr lang="it-IT" sz="1500" dirty="0"/>
                  <a:t> </a:t>
                </a:r>
                <a:r>
                  <a:rPr lang="it-IT" sz="1500" dirty="0" err="1"/>
                  <a:t>rank</a:t>
                </a:r>
                <a:r>
                  <a:rPr lang="it-IT" sz="1500" dirty="0"/>
                  <a:t> </a:t>
                </a:r>
                <a:r>
                  <a:rPr lang="it-IT" sz="1500" dirty="0" err="1"/>
                  <a:t>buds</a:t>
                </a:r>
                <a:r>
                  <a:rPr lang="it-IT" sz="1500" dirty="0"/>
                  <a:t> are in </a:t>
                </a:r>
                <a:r>
                  <a:rPr lang="it-IT" sz="1500" dirty="0" err="1"/>
                  <a:t>sylleptic</a:t>
                </a:r>
                <a:r>
                  <a:rPr lang="it-IT" sz="1500" dirty="0"/>
                  <a:t> </a:t>
                </a:r>
                <a:r>
                  <a:rPr lang="it-IT" sz="1500" dirty="0" err="1"/>
                  <a:t>shoots</a:t>
                </a:r>
                <a:r>
                  <a:rPr lang="it-IT" sz="1500" dirty="0"/>
                  <a:t>?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748E01E-9C71-4FC1-9A62-41E46FF827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6202" y="510299"/>
                <a:ext cx="234067" cy="35907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218FA67C-C4A0-4DCA-8575-6FC4B908E1C9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 flipH="1">
                <a:off x="4285148" y="525421"/>
                <a:ext cx="291329" cy="425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78E6A0-3FDB-4058-8082-96C625B09A03}"/>
                  </a:ext>
                </a:extLst>
              </p:cNvPr>
              <p:cNvSpPr txBox="1"/>
              <p:nvPr/>
            </p:nvSpPr>
            <p:spPr>
              <a:xfrm>
                <a:off x="5121524" y="559929"/>
                <a:ext cx="512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YES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F4FA35-A9A4-41A1-87F2-B77B754F38F6}"/>
                  </a:ext>
                </a:extLst>
              </p:cNvPr>
              <p:cNvSpPr txBox="1"/>
              <p:nvPr/>
            </p:nvSpPr>
            <p:spPr>
              <a:xfrm>
                <a:off x="3676512" y="587223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NO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575956-3A9A-41EC-96DF-14A9E573B56E}"/>
                  </a:ext>
                </a:extLst>
              </p:cNvPr>
              <p:cNvSpPr/>
              <p:nvPr/>
            </p:nvSpPr>
            <p:spPr>
              <a:xfrm>
                <a:off x="1891810" y="1050994"/>
                <a:ext cx="2512115" cy="525573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t-IT" sz="1500" dirty="0"/>
                  <a:t>Box2: </a:t>
                </a:r>
                <a:r>
                  <a:rPr lang="it-IT" sz="1500" dirty="0" err="1"/>
                  <a:t>how</a:t>
                </a:r>
                <a:r>
                  <a:rPr lang="it-IT" sz="1500" dirty="0"/>
                  <a:t> </a:t>
                </a:r>
                <a:r>
                  <a:rPr lang="it-IT" sz="1500" dirty="0" err="1"/>
                  <a:t>many</a:t>
                </a:r>
                <a:r>
                  <a:rPr lang="it-IT" sz="1500" dirty="0"/>
                  <a:t> </a:t>
                </a:r>
                <a:r>
                  <a:rPr lang="it-IT" sz="1500" dirty="0" err="1"/>
                  <a:t>buds</a:t>
                </a:r>
                <a:r>
                  <a:rPr lang="it-IT" sz="1500" dirty="0"/>
                  <a:t>? 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41492D6-3509-4F7C-9850-B722375D6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7867" y="1576567"/>
                <a:ext cx="0" cy="3082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46CE1D6-B54B-4047-881C-325B676DADB9}"/>
                  </a:ext>
                </a:extLst>
              </p:cNvPr>
              <p:cNvSpPr/>
              <p:nvPr/>
            </p:nvSpPr>
            <p:spPr>
              <a:xfrm>
                <a:off x="1779674" y="3236286"/>
                <a:ext cx="1163044" cy="5719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t-IT" sz="1500" dirty="0"/>
                  <a:t>Box3: do </a:t>
                </a:r>
                <a:r>
                  <a:rPr lang="it-IT" sz="1500" dirty="0" err="1"/>
                  <a:t>you</a:t>
                </a:r>
                <a:r>
                  <a:rPr lang="it-IT" sz="1500" dirty="0"/>
                  <a:t> </a:t>
                </a:r>
                <a:r>
                  <a:rPr lang="it-IT" sz="1500" dirty="0" err="1"/>
                  <a:t>burst</a:t>
                </a:r>
                <a:r>
                  <a:rPr lang="it-IT" sz="1500" dirty="0"/>
                  <a:t>?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3980AF-4126-461A-B428-AC3A5233BABB}"/>
                  </a:ext>
                </a:extLst>
              </p:cNvPr>
              <p:cNvSpPr txBox="1"/>
              <p:nvPr/>
            </p:nvSpPr>
            <p:spPr>
              <a:xfrm>
                <a:off x="455191" y="123814"/>
                <a:ext cx="259516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/>
                  <a:t>Glm </a:t>
                </a:r>
                <a:r>
                  <a:rPr lang="it-IT" sz="1500" dirty="0" err="1"/>
                  <a:t>metamer</a:t>
                </a:r>
                <a:r>
                  <a:rPr lang="it-IT" sz="1500" dirty="0"/>
                  <a:t> scale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102D7A-7D0E-4507-8087-16EE3A1A04AC}"/>
                  </a:ext>
                </a:extLst>
              </p:cNvPr>
              <p:cNvSpPr txBox="1"/>
              <p:nvPr/>
            </p:nvSpPr>
            <p:spPr>
              <a:xfrm>
                <a:off x="589729" y="1837221"/>
                <a:ext cx="11630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/>
                  <a:t>2 </a:t>
                </a:r>
                <a:r>
                  <a:rPr lang="it-IT" sz="1500" dirty="0" err="1"/>
                  <a:t>different</a:t>
                </a:r>
                <a:r>
                  <a:rPr lang="it-IT" sz="1500" dirty="0"/>
                  <a:t> </a:t>
                </a:r>
                <a:r>
                  <a:rPr lang="it-IT" sz="1500" dirty="0" err="1"/>
                  <a:t>glms</a:t>
                </a:r>
                <a:r>
                  <a:rPr lang="it-IT" sz="1500" dirty="0"/>
                  <a:t> (V,M)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8BB51A-4CA1-49D6-BAAB-B5E4639AE53A}"/>
                  </a:ext>
                </a:extLst>
              </p:cNvPr>
              <p:cNvSpPr txBox="1"/>
              <p:nvPr/>
            </p:nvSpPr>
            <p:spPr>
              <a:xfrm>
                <a:off x="328672" y="3376677"/>
                <a:ext cx="170963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/>
                  <a:t>2 </a:t>
                </a:r>
                <a:r>
                  <a:rPr lang="it-IT" sz="1500" dirty="0" err="1"/>
                  <a:t>different</a:t>
                </a:r>
                <a:r>
                  <a:rPr lang="it-IT" sz="1500" dirty="0"/>
                  <a:t> </a:t>
                </a:r>
                <a:r>
                  <a:rPr lang="it-IT" sz="1500" dirty="0" err="1"/>
                  <a:t>glms</a:t>
                </a:r>
                <a:endParaRPr lang="it-IT" sz="15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5096657-311B-4F9F-8E29-9130E0A3FFE2}"/>
                </a:ext>
              </a:extLst>
            </p:cNvPr>
            <p:cNvSpPr/>
            <p:nvPr/>
          </p:nvSpPr>
          <p:spPr>
            <a:xfrm>
              <a:off x="1725437" y="2830464"/>
              <a:ext cx="2512115" cy="5255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500" dirty="0"/>
                <a:t>Box2: V, M or B? 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AF8E6CD-0139-4671-95AC-B2329A00F808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H="1">
              <a:off x="2522946" y="3356037"/>
              <a:ext cx="458549" cy="71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E923D03-A6E2-4D08-81BE-FF9B0DBABAEA}"/>
                </a:ext>
              </a:extLst>
            </p:cNvPr>
            <p:cNvCxnSpPr>
              <a:cxnSpLocks/>
            </p:cNvCxnSpPr>
            <p:nvPr/>
          </p:nvCxnSpPr>
          <p:spPr>
            <a:xfrm>
              <a:off x="2958496" y="3305811"/>
              <a:ext cx="465678" cy="766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91CCB2-69DB-4E73-AE68-79093720D81A}"/>
                </a:ext>
              </a:extLst>
            </p:cNvPr>
            <p:cNvSpPr txBox="1"/>
            <p:nvPr/>
          </p:nvSpPr>
          <p:spPr>
            <a:xfrm>
              <a:off x="2348626" y="343583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V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0472FAF-5D53-49A5-AC5A-A8257A618CE1}"/>
                </a:ext>
              </a:extLst>
            </p:cNvPr>
            <p:cNvSpPr txBox="1"/>
            <p:nvPr/>
          </p:nvSpPr>
          <p:spPr>
            <a:xfrm>
              <a:off x="3336096" y="3462052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14415D-F78C-4310-ADE3-70630B6CEC5E}"/>
                </a:ext>
              </a:extLst>
            </p:cNvPr>
            <p:cNvSpPr/>
            <p:nvPr/>
          </p:nvSpPr>
          <p:spPr>
            <a:xfrm>
              <a:off x="3011664" y="4131489"/>
              <a:ext cx="1163044" cy="571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500" dirty="0"/>
                <a:t>Box3: do </a:t>
              </a:r>
              <a:r>
                <a:rPr lang="it-IT" sz="1500" dirty="0" err="1"/>
                <a:t>you</a:t>
              </a:r>
              <a:r>
                <a:rPr lang="it-IT" sz="1500" dirty="0"/>
                <a:t> </a:t>
              </a:r>
              <a:r>
                <a:rPr lang="it-IT" sz="1500" dirty="0" err="1"/>
                <a:t>burst</a:t>
              </a:r>
              <a:r>
                <a:rPr lang="it-IT" sz="1500" dirty="0"/>
                <a:t>?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05E7B10-0981-4F16-8750-8DB318436128}"/>
                </a:ext>
              </a:extLst>
            </p:cNvPr>
            <p:cNvSpPr/>
            <p:nvPr/>
          </p:nvSpPr>
          <p:spPr>
            <a:xfrm>
              <a:off x="4616863" y="1957112"/>
              <a:ext cx="2512115" cy="5255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500" dirty="0"/>
                <a:t>Box2: </a:t>
              </a:r>
              <a:r>
                <a:rPr lang="it-IT" sz="1500" dirty="0" err="1"/>
                <a:t>how</a:t>
              </a:r>
              <a:r>
                <a:rPr lang="it-IT" sz="1500" dirty="0"/>
                <a:t> </a:t>
              </a:r>
              <a:r>
                <a:rPr lang="it-IT" sz="1500" dirty="0" err="1"/>
                <a:t>many</a:t>
              </a:r>
              <a:r>
                <a:rPr lang="it-IT" sz="1500" dirty="0"/>
                <a:t> </a:t>
              </a:r>
              <a:r>
                <a:rPr lang="it-IT" sz="1500" dirty="0" err="1"/>
                <a:t>buds</a:t>
              </a:r>
              <a:r>
                <a:rPr lang="it-IT" sz="1500" dirty="0"/>
                <a:t>?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B372391-C289-4564-8338-516FDB29A5D9}"/>
                </a:ext>
              </a:extLst>
            </p:cNvPr>
            <p:cNvSpPr/>
            <p:nvPr/>
          </p:nvSpPr>
          <p:spPr>
            <a:xfrm>
              <a:off x="4572000" y="2823281"/>
              <a:ext cx="2512115" cy="5255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500" dirty="0"/>
                <a:t>Box2: V or M? 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4A0B829-3282-4A8D-8727-17AFD7E29A3F}"/>
                </a:ext>
              </a:extLst>
            </p:cNvPr>
            <p:cNvSpPr/>
            <p:nvPr/>
          </p:nvSpPr>
          <p:spPr>
            <a:xfrm>
              <a:off x="4709876" y="4131488"/>
              <a:ext cx="1163044" cy="5719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500" dirty="0"/>
                <a:t>Box3: do </a:t>
              </a:r>
              <a:r>
                <a:rPr lang="it-IT" sz="1500" dirty="0" err="1"/>
                <a:t>you</a:t>
              </a:r>
              <a:r>
                <a:rPr lang="it-IT" sz="1500" dirty="0"/>
                <a:t> </a:t>
              </a:r>
              <a:r>
                <a:rPr lang="it-IT" sz="1500" dirty="0" err="1"/>
                <a:t>burst</a:t>
              </a:r>
              <a:r>
                <a:rPr lang="it-IT" sz="1500" dirty="0"/>
                <a:t>?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B056C1C-AC38-4206-880B-0F95454B9C6B}"/>
                </a:ext>
              </a:extLst>
            </p:cNvPr>
            <p:cNvSpPr/>
            <p:nvPr/>
          </p:nvSpPr>
          <p:spPr>
            <a:xfrm>
              <a:off x="5965934" y="4131488"/>
              <a:ext cx="1163044" cy="5719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500" dirty="0"/>
                <a:t>Box3: do </a:t>
              </a:r>
              <a:r>
                <a:rPr lang="it-IT" sz="1500" dirty="0" err="1"/>
                <a:t>you</a:t>
              </a:r>
              <a:r>
                <a:rPr lang="it-IT" sz="1500" dirty="0"/>
                <a:t> </a:t>
              </a:r>
              <a:r>
                <a:rPr lang="it-IT" sz="1500" dirty="0" err="1"/>
                <a:t>burst</a:t>
              </a:r>
              <a:r>
                <a:rPr lang="it-IT" sz="1500" dirty="0"/>
                <a:t>?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082553D-8BFE-417E-A301-E7D0DAD99A52}"/>
                </a:ext>
              </a:extLst>
            </p:cNvPr>
            <p:cNvSpPr txBox="1"/>
            <p:nvPr/>
          </p:nvSpPr>
          <p:spPr>
            <a:xfrm>
              <a:off x="4899752" y="343583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V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EF23EEE-7667-478E-93F5-5F9371CCA6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9792" y="3330924"/>
              <a:ext cx="458549" cy="716352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88D9311-E7A1-4485-8A0D-CA113227E907}"/>
                </a:ext>
              </a:extLst>
            </p:cNvPr>
            <p:cNvCxnSpPr>
              <a:cxnSpLocks/>
            </p:cNvCxnSpPr>
            <p:nvPr/>
          </p:nvCxnSpPr>
          <p:spPr>
            <a:xfrm>
              <a:off x="5758341" y="3330924"/>
              <a:ext cx="486943" cy="65908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72DF8A7-C3CE-40C8-A8D2-4E02BAFF18A3}"/>
                </a:ext>
              </a:extLst>
            </p:cNvPr>
            <p:cNvCxnSpPr>
              <a:cxnSpLocks/>
            </p:cNvCxnSpPr>
            <p:nvPr/>
          </p:nvCxnSpPr>
          <p:spPr>
            <a:xfrm>
              <a:off x="5856462" y="2420441"/>
              <a:ext cx="16458" cy="315857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11328A-D2D4-4D68-A206-CD78B363C04F}"/>
                </a:ext>
              </a:extLst>
            </p:cNvPr>
            <p:cNvSpPr txBox="1"/>
            <p:nvPr/>
          </p:nvSpPr>
          <p:spPr>
            <a:xfrm>
              <a:off x="6104297" y="3462052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M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0D38315-26AA-4C00-900F-759ADA523895}"/>
              </a:ext>
            </a:extLst>
          </p:cNvPr>
          <p:cNvCxnSpPr>
            <a:cxnSpLocks/>
          </p:cNvCxnSpPr>
          <p:nvPr/>
        </p:nvCxnSpPr>
        <p:spPr>
          <a:xfrm flipH="1">
            <a:off x="2305842" y="3949485"/>
            <a:ext cx="1626363" cy="32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E70DEC7-B5A4-4E69-B1D3-505186943E15}"/>
              </a:ext>
            </a:extLst>
          </p:cNvPr>
          <p:cNvSpPr txBox="1"/>
          <p:nvPr/>
        </p:nvSpPr>
        <p:spPr>
          <a:xfrm>
            <a:off x="2316247" y="42193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893116-2BDA-4880-9E78-D13DB2D2764F}"/>
              </a:ext>
            </a:extLst>
          </p:cNvPr>
          <p:cNvSpPr txBox="1"/>
          <p:nvPr/>
        </p:nvSpPr>
        <p:spPr>
          <a:xfrm>
            <a:off x="707362" y="4094640"/>
            <a:ext cx="158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 new </a:t>
            </a:r>
            <a:r>
              <a:rPr lang="it-IT" dirty="0" err="1"/>
              <a:t>shoots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406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799E4C-1C52-4BCA-9149-58D27B3B0CB9}"/>
              </a:ext>
            </a:extLst>
          </p:cNvPr>
          <p:cNvSpPr txBox="1"/>
          <p:nvPr/>
        </p:nvSpPr>
        <p:spPr>
          <a:xfrm>
            <a:off x="5631180" y="1369605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Glm </a:t>
            </a:r>
            <a:r>
              <a:rPr lang="it-IT" dirty="0" err="1"/>
              <a:t>that</a:t>
            </a:r>
            <a:r>
              <a:rPr lang="it-IT" dirty="0"/>
              <a:t> relate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bud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SYLLEPTIC </a:t>
            </a:r>
            <a:r>
              <a:rPr lang="it-IT" dirty="0" err="1"/>
              <a:t>shoot</a:t>
            </a:r>
            <a:r>
              <a:rPr lang="it-IT" dirty="0"/>
              <a:t> (1= YES, 0=NO) with </a:t>
            </a:r>
            <a:r>
              <a:rPr lang="it-IT" dirty="0" err="1"/>
              <a:t>length</a:t>
            </a:r>
            <a:r>
              <a:rPr lang="it-IT" dirty="0"/>
              <a:t> and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of parental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3B670-4EB4-4C8F-91DC-A40C3B5250AE}"/>
              </a:ext>
            </a:extLst>
          </p:cNvPr>
          <p:cNvSpPr txBox="1"/>
          <p:nvPr/>
        </p:nvSpPr>
        <p:spPr>
          <a:xfrm>
            <a:off x="5248799" y="2827020"/>
            <a:ext cx="36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Length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significative (***). Coef -0.01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47D2AD24-1A0A-412D-AF3D-E734937E9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03" y="3864411"/>
            <a:ext cx="3922192" cy="29416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E55B2B-E0A3-4392-88C5-F8C4786A6DAC}"/>
              </a:ext>
            </a:extLst>
          </p:cNvPr>
          <p:cNvSpPr txBox="1"/>
          <p:nvPr/>
        </p:nvSpPr>
        <p:spPr>
          <a:xfrm>
            <a:off x="6873240" y="4498985"/>
            <a:ext cx="2125979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500" dirty="0" err="1"/>
              <a:t>This</a:t>
            </a:r>
            <a:r>
              <a:rPr lang="it-IT" sz="1500" dirty="0"/>
              <a:t> </a:t>
            </a:r>
            <a:r>
              <a:rPr lang="it-IT" sz="1500" dirty="0" err="1"/>
              <a:t>could</a:t>
            </a:r>
            <a:r>
              <a:rPr lang="it-IT" sz="1500" dirty="0"/>
              <a:t> </a:t>
            </a:r>
            <a:r>
              <a:rPr lang="it-IT" sz="1500" dirty="0" err="1"/>
              <a:t>confirm</a:t>
            </a:r>
            <a:r>
              <a:rPr lang="it-IT" sz="1500" dirty="0"/>
              <a:t> </a:t>
            </a:r>
            <a:r>
              <a:rPr lang="it-IT" sz="1500" dirty="0" err="1"/>
              <a:t>what</a:t>
            </a:r>
            <a:r>
              <a:rPr lang="it-IT" sz="1500" dirty="0"/>
              <a:t> </a:t>
            </a:r>
            <a:r>
              <a:rPr lang="it-IT" sz="1500" dirty="0" err="1"/>
              <a:t>we</a:t>
            </a:r>
            <a:r>
              <a:rPr lang="it-IT" sz="1500" dirty="0"/>
              <a:t> </a:t>
            </a:r>
            <a:r>
              <a:rPr lang="it-IT" sz="1500" dirty="0" err="1"/>
              <a:t>saw</a:t>
            </a:r>
            <a:r>
              <a:rPr lang="it-IT" sz="1500" dirty="0"/>
              <a:t> in </a:t>
            </a:r>
            <a:r>
              <a:rPr lang="it-IT" sz="1500" dirty="0" err="1"/>
              <a:t>exploratory</a:t>
            </a:r>
            <a:r>
              <a:rPr lang="it-IT" sz="1500" dirty="0"/>
              <a:t>: maximum </a:t>
            </a:r>
            <a:r>
              <a:rPr lang="it-IT" sz="1500" dirty="0" err="1"/>
              <a:t>sylleptic</a:t>
            </a:r>
            <a:r>
              <a:rPr lang="it-IT" sz="1500" dirty="0"/>
              <a:t> in short and medium. Not long and </a:t>
            </a:r>
            <a:r>
              <a:rPr lang="it-IT" sz="1500" dirty="0" err="1"/>
              <a:t>very</a:t>
            </a:r>
            <a:r>
              <a:rPr lang="it-IT" sz="1500" dirty="0"/>
              <a:t> long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1E5F3-2743-470C-A34A-9E601F4E2F79}"/>
              </a:ext>
            </a:extLst>
          </p:cNvPr>
          <p:cNvSpPr txBox="1"/>
          <p:nvPr/>
        </p:nvSpPr>
        <p:spPr>
          <a:xfrm>
            <a:off x="2499360" y="405406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06E32-FD0B-4F83-B7E3-406BD290112F}"/>
              </a:ext>
            </a:extLst>
          </p:cNvPr>
          <p:cNvSpPr/>
          <p:nvPr/>
        </p:nvSpPr>
        <p:spPr>
          <a:xfrm>
            <a:off x="240585" y="327285"/>
            <a:ext cx="2115376" cy="52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Box1: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sylleptic</a:t>
            </a:r>
            <a:r>
              <a:rPr lang="it-IT" dirty="0"/>
              <a:t>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94F10D-EA52-4025-B1AA-0AAF2C8AD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07" y="1079771"/>
            <a:ext cx="3829308" cy="277514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693F30-1CC4-4CA1-978C-C32B46CBE1B6}"/>
              </a:ext>
            </a:extLst>
          </p:cNvPr>
          <p:cNvCxnSpPr/>
          <p:nvPr/>
        </p:nvCxnSpPr>
        <p:spPr>
          <a:xfrm flipH="1" flipV="1">
            <a:off x="4114800" y="2488023"/>
            <a:ext cx="1386840" cy="56759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7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61DD7C-DE15-406E-9BBA-1FD08664A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61" y="1425204"/>
            <a:ext cx="4118280" cy="2686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5C8D3-2959-468E-89B4-BB3D733D950A}"/>
              </a:ext>
            </a:extLst>
          </p:cNvPr>
          <p:cNvSpPr txBox="1"/>
          <p:nvPr/>
        </p:nvSpPr>
        <p:spPr>
          <a:xfrm>
            <a:off x="2325250" y="399245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B19B8-E50D-4CB9-816B-BC76AF2B395F}"/>
              </a:ext>
            </a:extLst>
          </p:cNvPr>
          <p:cNvSpPr txBox="1"/>
          <p:nvPr/>
        </p:nvSpPr>
        <p:spPr>
          <a:xfrm>
            <a:off x="5631180" y="1369605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Glm </a:t>
            </a:r>
            <a:r>
              <a:rPr lang="it-IT" dirty="0" err="1"/>
              <a:t>that</a:t>
            </a:r>
            <a:r>
              <a:rPr lang="it-IT" dirty="0"/>
              <a:t> relate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buds</a:t>
            </a:r>
            <a:r>
              <a:rPr lang="it-IT" dirty="0"/>
              <a:t> in </a:t>
            </a:r>
            <a:r>
              <a:rPr lang="it-IT" dirty="0" err="1"/>
              <a:t>IN</a:t>
            </a:r>
            <a:r>
              <a:rPr lang="it-IT" dirty="0"/>
              <a:t> SYLLEPTIC </a:t>
            </a:r>
            <a:r>
              <a:rPr lang="it-IT" dirty="0" err="1"/>
              <a:t>shoot</a:t>
            </a:r>
            <a:r>
              <a:rPr lang="it-IT" dirty="0"/>
              <a:t> with </a:t>
            </a:r>
            <a:r>
              <a:rPr lang="it-IT" dirty="0" err="1"/>
              <a:t>length</a:t>
            </a:r>
            <a:r>
              <a:rPr lang="it-IT" dirty="0"/>
              <a:t> and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of parental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20C70-860A-4BEC-8224-2BAB7130C2FE}"/>
              </a:ext>
            </a:extLst>
          </p:cNvPr>
          <p:cNvSpPr txBox="1"/>
          <p:nvPr/>
        </p:nvSpPr>
        <p:spPr>
          <a:xfrm>
            <a:off x="5248799" y="2827020"/>
            <a:ext cx="36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Length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significative (**). Coef +0.008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ACCF3-88E2-4531-A808-95ABFC76FD09}"/>
              </a:ext>
            </a:extLst>
          </p:cNvPr>
          <p:cNvSpPr txBox="1"/>
          <p:nvPr/>
        </p:nvSpPr>
        <p:spPr>
          <a:xfrm>
            <a:off x="6873240" y="4498985"/>
            <a:ext cx="212597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500" dirty="0" err="1"/>
              <a:t>This</a:t>
            </a:r>
            <a:r>
              <a:rPr lang="it-IT" sz="1500" dirty="0"/>
              <a:t> </a:t>
            </a:r>
            <a:r>
              <a:rPr lang="it-IT" sz="1500" dirty="0" err="1"/>
              <a:t>could</a:t>
            </a:r>
            <a:r>
              <a:rPr lang="it-IT" sz="1500" dirty="0"/>
              <a:t> </a:t>
            </a:r>
            <a:r>
              <a:rPr lang="it-IT" sz="1500" dirty="0" err="1"/>
              <a:t>confirm</a:t>
            </a:r>
            <a:r>
              <a:rPr lang="it-IT" sz="1500" dirty="0"/>
              <a:t> </a:t>
            </a:r>
            <a:r>
              <a:rPr lang="it-IT" sz="1500" dirty="0" err="1"/>
              <a:t>what</a:t>
            </a:r>
            <a:r>
              <a:rPr lang="it-IT" sz="1500" dirty="0"/>
              <a:t> </a:t>
            </a:r>
            <a:r>
              <a:rPr lang="it-IT" sz="1500" dirty="0" err="1"/>
              <a:t>we</a:t>
            </a:r>
            <a:r>
              <a:rPr lang="it-IT" sz="1500" dirty="0"/>
              <a:t> </a:t>
            </a:r>
            <a:r>
              <a:rPr lang="it-IT" sz="1500" dirty="0" err="1"/>
              <a:t>saw</a:t>
            </a:r>
            <a:r>
              <a:rPr lang="it-IT" sz="1500" dirty="0"/>
              <a:t> in </a:t>
            </a:r>
            <a:r>
              <a:rPr lang="it-IT" sz="1500" dirty="0" err="1"/>
              <a:t>exploratory</a:t>
            </a:r>
            <a:r>
              <a:rPr lang="it-IT" sz="1500" dirty="0"/>
              <a:t>: maximum </a:t>
            </a:r>
            <a:r>
              <a:rPr lang="it-IT" sz="1500" dirty="0" err="1"/>
              <a:t>variability</a:t>
            </a:r>
            <a:r>
              <a:rPr lang="it-IT" sz="1500" dirty="0"/>
              <a:t> in medium and long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12572C-0B8D-4877-8676-61591B0F1F2B}"/>
              </a:ext>
            </a:extLst>
          </p:cNvPr>
          <p:cNvCxnSpPr/>
          <p:nvPr/>
        </p:nvCxnSpPr>
        <p:spPr>
          <a:xfrm flipH="1" flipV="1">
            <a:off x="4114800" y="2488023"/>
            <a:ext cx="1386840" cy="56759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hart, bar chart, histogram&#10;&#10;Description automatically generated">
            <a:extLst>
              <a:ext uri="{FF2B5EF4-FFF2-40B4-BE49-F238E27FC236}">
                <a16:creationId xmlns:a16="http://schemas.microsoft.com/office/drawing/2014/main" id="{9A283E3B-3E9B-4756-9C2B-38954A55F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61" y="3774596"/>
            <a:ext cx="3657917" cy="27434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510A0A9-741B-4214-A183-0E129CD26F49}"/>
              </a:ext>
            </a:extLst>
          </p:cNvPr>
          <p:cNvSpPr/>
          <p:nvPr/>
        </p:nvSpPr>
        <p:spPr>
          <a:xfrm>
            <a:off x="212099" y="321125"/>
            <a:ext cx="1965961" cy="52557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Box2: </a:t>
            </a:r>
            <a:r>
              <a:rPr lang="it-IT" sz="1500" dirty="0" err="1"/>
              <a:t>how</a:t>
            </a:r>
            <a:r>
              <a:rPr lang="it-IT" sz="1500" dirty="0"/>
              <a:t> </a:t>
            </a:r>
            <a:r>
              <a:rPr lang="it-IT" sz="1500" dirty="0" err="1"/>
              <a:t>many</a:t>
            </a:r>
            <a:r>
              <a:rPr lang="it-IT" sz="1500" dirty="0"/>
              <a:t> </a:t>
            </a:r>
            <a:r>
              <a:rPr lang="it-IT" sz="1500" dirty="0" err="1"/>
              <a:t>buds</a:t>
            </a:r>
            <a:r>
              <a:rPr lang="it-IT" sz="15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8809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65C8D3-2959-468E-89B4-BB3D733D950A}"/>
              </a:ext>
            </a:extLst>
          </p:cNvPr>
          <p:cNvSpPr txBox="1"/>
          <p:nvPr/>
        </p:nvSpPr>
        <p:spPr>
          <a:xfrm>
            <a:off x="2141220" y="662032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A25C6-DF5E-40FC-8C90-E51263322D4C}"/>
              </a:ext>
            </a:extLst>
          </p:cNvPr>
          <p:cNvSpPr txBox="1"/>
          <p:nvPr/>
        </p:nvSpPr>
        <p:spPr>
          <a:xfrm>
            <a:off x="682320" y="1491554"/>
            <a:ext cx="2651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«m»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rank</a:t>
            </a:r>
            <a:r>
              <a:rPr lang="it-IT" sz="1400" dirty="0"/>
              <a:t> </a:t>
            </a:r>
            <a:r>
              <a:rPr lang="it-IT" sz="1400" dirty="0" err="1"/>
              <a:t>related</a:t>
            </a:r>
            <a:r>
              <a:rPr lang="it-IT" sz="1400" dirty="0"/>
              <a:t> to </a:t>
            </a:r>
            <a:r>
              <a:rPr lang="it-IT" sz="1400" dirty="0" err="1"/>
              <a:t>length</a:t>
            </a:r>
            <a:r>
              <a:rPr lang="it-IT" sz="1400" dirty="0"/>
              <a:t>, </a:t>
            </a:r>
            <a:r>
              <a:rPr lang="it-IT" sz="1400" dirty="0" err="1"/>
              <a:t>rank</a:t>
            </a:r>
            <a:r>
              <a:rPr lang="it-IT" sz="1400" dirty="0"/>
              <a:t> </a:t>
            </a:r>
            <a:r>
              <a:rPr lang="it-IT" sz="1400" dirty="0" err="1"/>
              <a:t>node</a:t>
            </a:r>
            <a:r>
              <a:rPr lang="it-IT" sz="1400" dirty="0"/>
              <a:t> and </a:t>
            </a:r>
            <a:r>
              <a:rPr lang="it-IT" sz="1400" dirty="0" err="1"/>
              <a:t>number</a:t>
            </a:r>
            <a:r>
              <a:rPr lang="it-IT" sz="1400" dirty="0"/>
              <a:t> of v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rank</a:t>
            </a:r>
            <a:r>
              <a:rPr lang="it-IT" sz="1400" dirty="0"/>
              <a:t>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68D25B-257E-4DA8-A6F6-8825421D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0" y="2350970"/>
            <a:ext cx="3745489" cy="30154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C652D7-1A3F-4774-8971-B83DD6748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989" y="2350970"/>
            <a:ext cx="3989072" cy="30121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81CD41-0AEB-40A4-BBD2-5D0F4613D9C7}"/>
              </a:ext>
            </a:extLst>
          </p:cNvPr>
          <p:cNvSpPr txBox="1"/>
          <p:nvPr/>
        </p:nvSpPr>
        <p:spPr>
          <a:xfrm>
            <a:off x="4962525" y="1491554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«m»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rank</a:t>
            </a:r>
            <a:r>
              <a:rPr lang="it-IT" sz="1400" dirty="0"/>
              <a:t> </a:t>
            </a:r>
            <a:r>
              <a:rPr lang="it-IT" sz="1400" dirty="0" err="1"/>
              <a:t>related</a:t>
            </a:r>
            <a:r>
              <a:rPr lang="it-IT" sz="1400" dirty="0"/>
              <a:t> to </a:t>
            </a:r>
            <a:r>
              <a:rPr lang="it-IT" sz="1400" dirty="0" err="1"/>
              <a:t>length</a:t>
            </a:r>
            <a:r>
              <a:rPr lang="it-IT" sz="1400" dirty="0"/>
              <a:t>, </a:t>
            </a:r>
            <a:r>
              <a:rPr lang="it-IT" sz="1400" dirty="0" err="1"/>
              <a:t>rank</a:t>
            </a:r>
            <a:r>
              <a:rPr lang="it-IT" sz="1400" dirty="0"/>
              <a:t> </a:t>
            </a:r>
            <a:r>
              <a:rPr lang="it-IT" sz="1400" dirty="0" err="1"/>
              <a:t>node</a:t>
            </a:r>
            <a:r>
              <a:rPr lang="it-IT" sz="1400" dirty="0"/>
              <a:t> and </a:t>
            </a:r>
            <a:r>
              <a:rPr lang="it-IT" sz="1400" dirty="0" err="1"/>
              <a:t>number</a:t>
            </a:r>
            <a:r>
              <a:rPr lang="it-IT" sz="1400" dirty="0"/>
              <a:t> of m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rank</a:t>
            </a:r>
            <a:r>
              <a:rPr lang="it-IT" sz="14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860E9-1BC9-4B3D-BC5F-AD835547B5CB}"/>
              </a:ext>
            </a:extLst>
          </p:cNvPr>
          <p:cNvSpPr txBox="1"/>
          <p:nvPr/>
        </p:nvSpPr>
        <p:spPr>
          <a:xfrm>
            <a:off x="556849" y="5487198"/>
            <a:ext cx="3642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Length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significative (***). Coef 0.01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Rank </a:t>
            </a:r>
            <a:r>
              <a:rPr lang="it-IT" sz="1400" dirty="0" err="1"/>
              <a:t>is</a:t>
            </a:r>
            <a:r>
              <a:rPr lang="it-IT" sz="1400" dirty="0"/>
              <a:t> significative (*). Coef -0.05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V </a:t>
            </a:r>
            <a:r>
              <a:rPr lang="it-IT" sz="1400" dirty="0" err="1"/>
              <a:t>is</a:t>
            </a:r>
            <a:r>
              <a:rPr lang="it-IT" sz="1400" dirty="0"/>
              <a:t> significative(***). Coef -0.39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6086B0-1F71-4AA9-B041-B14495C6B4F2}"/>
              </a:ext>
            </a:extLst>
          </p:cNvPr>
          <p:cNvSpPr txBox="1"/>
          <p:nvPr/>
        </p:nvSpPr>
        <p:spPr>
          <a:xfrm>
            <a:off x="4572000" y="5563398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Length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significative (***). Coef 0.01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M </a:t>
            </a:r>
            <a:r>
              <a:rPr lang="it-IT" sz="1400" dirty="0" err="1"/>
              <a:t>is</a:t>
            </a:r>
            <a:r>
              <a:rPr lang="it-IT" sz="1400" dirty="0"/>
              <a:t> significative(***). Coef -0.29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297C9F-F89B-4A37-932F-DA919C08EC3E}"/>
              </a:ext>
            </a:extLst>
          </p:cNvPr>
          <p:cNvSpPr/>
          <p:nvPr/>
        </p:nvSpPr>
        <p:spPr>
          <a:xfrm>
            <a:off x="353960" y="2967335"/>
            <a:ext cx="8436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we can deduct by that?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77FE0E-3BD0-4500-A5E7-6EF299DD5CC2}"/>
              </a:ext>
            </a:extLst>
          </p:cNvPr>
          <p:cNvSpPr/>
          <p:nvPr/>
        </p:nvSpPr>
        <p:spPr>
          <a:xfrm>
            <a:off x="305260" y="583911"/>
            <a:ext cx="1379768" cy="52557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Box2: V or M? </a:t>
            </a:r>
          </a:p>
        </p:txBody>
      </p:sp>
    </p:spTree>
    <p:extLst>
      <p:ext uri="{BB962C8B-B14F-4D97-AF65-F5344CB8AC3E}">
        <p14:creationId xmlns:p14="http://schemas.microsoft.com/office/powerpoint/2010/main" val="1721679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991F00-9906-4D7C-80C0-58A4C1587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46" y="1468020"/>
            <a:ext cx="4611451" cy="2838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72156E-97BC-4355-8BB3-FB79CF071AB2}"/>
              </a:ext>
            </a:extLst>
          </p:cNvPr>
          <p:cNvSpPr txBox="1"/>
          <p:nvPr/>
        </p:nvSpPr>
        <p:spPr>
          <a:xfrm>
            <a:off x="2179319" y="403368"/>
            <a:ext cx="4611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.</a:t>
            </a:r>
          </a:p>
          <a:p>
            <a:r>
              <a:rPr lang="it-IT" dirty="0"/>
              <a:t>IF AT THAT RANK THERE IS NO SYLLEPTIC.</a:t>
            </a:r>
          </a:p>
          <a:p>
            <a:r>
              <a:rPr lang="it-IT" dirty="0"/>
              <a:t>HOW MANY BUDS?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37951-2BF4-442F-AE94-ABABB35D0C6F}"/>
              </a:ext>
            </a:extLst>
          </p:cNvPr>
          <p:cNvSpPr txBox="1"/>
          <p:nvPr/>
        </p:nvSpPr>
        <p:spPr>
          <a:xfrm>
            <a:off x="5631180" y="1369605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Glm </a:t>
            </a:r>
            <a:r>
              <a:rPr lang="it-IT" dirty="0" err="1"/>
              <a:t>that</a:t>
            </a:r>
            <a:r>
              <a:rPr lang="it-IT" dirty="0"/>
              <a:t> relate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buds</a:t>
            </a:r>
            <a:r>
              <a:rPr lang="it-IT" dirty="0"/>
              <a:t> NOT in IN SYLLEPTIC </a:t>
            </a:r>
            <a:r>
              <a:rPr lang="it-IT" dirty="0" err="1"/>
              <a:t>shoot</a:t>
            </a:r>
            <a:r>
              <a:rPr lang="it-IT" dirty="0"/>
              <a:t> with </a:t>
            </a:r>
            <a:r>
              <a:rPr lang="it-IT" dirty="0" err="1"/>
              <a:t>length</a:t>
            </a:r>
            <a:r>
              <a:rPr lang="it-IT" dirty="0"/>
              <a:t> and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of parental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97DCB-951A-4CF6-A93F-4C842CAC6B1E}"/>
              </a:ext>
            </a:extLst>
          </p:cNvPr>
          <p:cNvSpPr txBox="1"/>
          <p:nvPr/>
        </p:nvSpPr>
        <p:spPr>
          <a:xfrm>
            <a:off x="5248799" y="2827020"/>
            <a:ext cx="36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algn="ctr"/>
            <a:r>
              <a:rPr lang="it-IT" sz="1400" dirty="0"/>
              <a:t>No </a:t>
            </a:r>
            <a:r>
              <a:rPr lang="it-IT" sz="1400" dirty="0" err="1"/>
              <a:t>significance</a:t>
            </a:r>
            <a:endParaRPr lang="it-IT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7AE399-BD4D-4423-AE32-51B5981413C9}"/>
              </a:ext>
            </a:extLst>
          </p:cNvPr>
          <p:cNvSpPr txBox="1"/>
          <p:nvPr/>
        </p:nvSpPr>
        <p:spPr>
          <a:xfrm>
            <a:off x="6469380" y="4651385"/>
            <a:ext cx="2125979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500" dirty="0" err="1"/>
              <a:t>This</a:t>
            </a:r>
            <a:r>
              <a:rPr lang="it-IT" sz="1500" dirty="0"/>
              <a:t> </a:t>
            </a:r>
            <a:r>
              <a:rPr lang="it-IT" sz="1500" dirty="0" err="1"/>
              <a:t>could</a:t>
            </a:r>
            <a:r>
              <a:rPr lang="it-IT" sz="1500" dirty="0"/>
              <a:t> </a:t>
            </a:r>
            <a:r>
              <a:rPr lang="it-IT" sz="1500" dirty="0" err="1"/>
              <a:t>confirm</a:t>
            </a:r>
            <a:r>
              <a:rPr lang="it-IT" sz="1500" dirty="0"/>
              <a:t> </a:t>
            </a:r>
            <a:r>
              <a:rPr lang="it-IT" sz="1500" dirty="0" err="1"/>
              <a:t>what</a:t>
            </a:r>
            <a:r>
              <a:rPr lang="it-IT" sz="1500" dirty="0"/>
              <a:t> </a:t>
            </a:r>
            <a:r>
              <a:rPr lang="it-IT" sz="1500" dirty="0" err="1"/>
              <a:t>we</a:t>
            </a:r>
            <a:r>
              <a:rPr lang="it-IT" sz="1500" dirty="0"/>
              <a:t> </a:t>
            </a:r>
            <a:r>
              <a:rPr lang="it-IT" sz="1500" dirty="0" err="1"/>
              <a:t>saw</a:t>
            </a:r>
            <a:r>
              <a:rPr lang="it-IT" sz="1500" dirty="0"/>
              <a:t> in </a:t>
            </a:r>
            <a:r>
              <a:rPr lang="it-IT" sz="1500" dirty="0" err="1"/>
              <a:t>exploratory</a:t>
            </a:r>
            <a:r>
              <a:rPr lang="it-IT" sz="1500" dirty="0"/>
              <a:t>: the </a:t>
            </a:r>
            <a:r>
              <a:rPr lang="it-IT" sz="1500" dirty="0" err="1"/>
              <a:t>majority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«1» </a:t>
            </a:r>
            <a:r>
              <a:rPr lang="it-IT" sz="1500" dirty="0" err="1"/>
              <a:t>bud</a:t>
            </a:r>
            <a:endParaRPr lang="it-IT" sz="15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B1F9AA-F964-4501-93CA-57D0B657BB7F}"/>
              </a:ext>
            </a:extLst>
          </p:cNvPr>
          <p:cNvCxnSpPr/>
          <p:nvPr/>
        </p:nvCxnSpPr>
        <p:spPr>
          <a:xfrm flipH="1" flipV="1">
            <a:off x="4114800" y="2488023"/>
            <a:ext cx="1386840" cy="56759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CF65C4FA-43FC-4A67-AE6A-2C57C9FC8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27" y="4070256"/>
            <a:ext cx="3482657" cy="26119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A6708A-7E39-4625-851A-80F5E6F190D8}"/>
              </a:ext>
            </a:extLst>
          </p:cNvPr>
          <p:cNvSpPr/>
          <p:nvPr/>
        </p:nvSpPr>
        <p:spPr>
          <a:xfrm>
            <a:off x="190107" y="660889"/>
            <a:ext cx="1989212" cy="52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Box2: </a:t>
            </a:r>
            <a:r>
              <a:rPr lang="it-IT" sz="1500" dirty="0" err="1"/>
              <a:t>how</a:t>
            </a:r>
            <a:r>
              <a:rPr lang="it-IT" sz="1500" dirty="0"/>
              <a:t> </a:t>
            </a:r>
            <a:r>
              <a:rPr lang="it-IT" sz="1500" dirty="0" err="1"/>
              <a:t>many</a:t>
            </a:r>
            <a:r>
              <a:rPr lang="it-IT" sz="1500" dirty="0"/>
              <a:t> </a:t>
            </a:r>
            <a:r>
              <a:rPr lang="it-IT" sz="1500" dirty="0" err="1"/>
              <a:t>buds</a:t>
            </a:r>
            <a:r>
              <a:rPr lang="it-IT" sz="15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43882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7F426E-0B1B-48F2-B947-D5FFA7405953}"/>
              </a:ext>
            </a:extLst>
          </p:cNvPr>
          <p:cNvSpPr txBox="1"/>
          <p:nvPr/>
        </p:nvSpPr>
        <p:spPr>
          <a:xfrm>
            <a:off x="682320" y="1491554"/>
            <a:ext cx="2651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«m»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rank</a:t>
            </a:r>
            <a:r>
              <a:rPr lang="it-IT" sz="1400" dirty="0"/>
              <a:t> </a:t>
            </a:r>
            <a:r>
              <a:rPr lang="it-IT" sz="1400" dirty="0" err="1"/>
              <a:t>related</a:t>
            </a:r>
            <a:r>
              <a:rPr lang="it-IT" sz="1400" dirty="0"/>
              <a:t> to </a:t>
            </a:r>
            <a:r>
              <a:rPr lang="it-IT" sz="1400" dirty="0" err="1"/>
              <a:t>length</a:t>
            </a:r>
            <a:r>
              <a:rPr lang="it-IT" sz="1400" dirty="0"/>
              <a:t>, </a:t>
            </a:r>
            <a:r>
              <a:rPr lang="it-IT" sz="1400" dirty="0" err="1"/>
              <a:t>rank</a:t>
            </a:r>
            <a:r>
              <a:rPr lang="it-IT" sz="1400" dirty="0"/>
              <a:t> </a:t>
            </a:r>
            <a:r>
              <a:rPr lang="it-IT" sz="1400" dirty="0" err="1"/>
              <a:t>node</a:t>
            </a:r>
            <a:r>
              <a:rPr lang="it-IT" sz="1400" dirty="0"/>
              <a:t> and </a:t>
            </a:r>
            <a:r>
              <a:rPr lang="it-IT" sz="1400" dirty="0" err="1"/>
              <a:t>number</a:t>
            </a:r>
            <a:r>
              <a:rPr lang="it-IT" sz="1400" dirty="0"/>
              <a:t> of v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rank</a:t>
            </a:r>
            <a:r>
              <a:rPr lang="it-IT" sz="14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1373DC-C432-435C-9176-857B84C32503}"/>
              </a:ext>
            </a:extLst>
          </p:cNvPr>
          <p:cNvSpPr txBox="1"/>
          <p:nvPr/>
        </p:nvSpPr>
        <p:spPr>
          <a:xfrm>
            <a:off x="4962525" y="1491554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«m»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rank</a:t>
            </a:r>
            <a:r>
              <a:rPr lang="it-IT" sz="1400" dirty="0"/>
              <a:t> </a:t>
            </a:r>
            <a:r>
              <a:rPr lang="it-IT" sz="1400" dirty="0" err="1"/>
              <a:t>related</a:t>
            </a:r>
            <a:r>
              <a:rPr lang="it-IT" sz="1400" dirty="0"/>
              <a:t> to </a:t>
            </a:r>
            <a:r>
              <a:rPr lang="it-IT" sz="1400" dirty="0" err="1"/>
              <a:t>length</a:t>
            </a:r>
            <a:r>
              <a:rPr lang="it-IT" sz="1400" dirty="0"/>
              <a:t>, </a:t>
            </a:r>
            <a:r>
              <a:rPr lang="it-IT" sz="1400" dirty="0" err="1"/>
              <a:t>rank</a:t>
            </a:r>
            <a:r>
              <a:rPr lang="it-IT" sz="1400" dirty="0"/>
              <a:t> </a:t>
            </a:r>
            <a:r>
              <a:rPr lang="it-IT" sz="1400" dirty="0" err="1"/>
              <a:t>node</a:t>
            </a:r>
            <a:r>
              <a:rPr lang="it-IT" sz="1400" dirty="0"/>
              <a:t> and </a:t>
            </a:r>
            <a:r>
              <a:rPr lang="it-IT" sz="1400" dirty="0" err="1"/>
              <a:t>number</a:t>
            </a:r>
            <a:r>
              <a:rPr lang="it-IT" sz="1400" dirty="0"/>
              <a:t> of m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rank</a:t>
            </a:r>
            <a:r>
              <a:rPr lang="it-IT" sz="14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AEBAD-39D2-4A5B-B177-4B8826F41E18}"/>
              </a:ext>
            </a:extLst>
          </p:cNvPr>
          <p:cNvSpPr txBox="1"/>
          <p:nvPr/>
        </p:nvSpPr>
        <p:spPr>
          <a:xfrm>
            <a:off x="2141220" y="662032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67DFD6-FC16-4534-BF28-0C3CA683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24" y="2311179"/>
            <a:ext cx="3371603" cy="25942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318654-1BB7-4E90-AD77-9DF4E9B2DB3E}"/>
              </a:ext>
            </a:extLst>
          </p:cNvPr>
          <p:cNvSpPr txBox="1"/>
          <p:nvPr/>
        </p:nvSpPr>
        <p:spPr>
          <a:xfrm>
            <a:off x="287224" y="5241861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Rank </a:t>
            </a:r>
            <a:r>
              <a:rPr lang="it-IT" sz="1400" dirty="0" err="1"/>
              <a:t>is</a:t>
            </a:r>
            <a:r>
              <a:rPr lang="it-IT" sz="1400" dirty="0"/>
              <a:t> significative (***). Coef +0.04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V </a:t>
            </a:r>
            <a:r>
              <a:rPr lang="it-IT" sz="1400" dirty="0" err="1"/>
              <a:t>is</a:t>
            </a:r>
            <a:r>
              <a:rPr lang="it-IT" sz="1400" dirty="0"/>
              <a:t> significative(***). Coef -1.33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B3FEB-038F-410C-A2C0-6DA86E10D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852" y="2311179"/>
            <a:ext cx="3371603" cy="25985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580C28-EBD9-481B-B26D-7A6EB5E100D8}"/>
              </a:ext>
            </a:extLst>
          </p:cNvPr>
          <p:cNvSpPr txBox="1"/>
          <p:nvPr/>
        </p:nvSpPr>
        <p:spPr>
          <a:xfrm>
            <a:off x="4705473" y="5241861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Rank </a:t>
            </a:r>
            <a:r>
              <a:rPr lang="it-IT" sz="1400" dirty="0" err="1"/>
              <a:t>is</a:t>
            </a:r>
            <a:r>
              <a:rPr lang="it-IT" sz="1400" dirty="0"/>
              <a:t> significative (**). Coef +0.02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M </a:t>
            </a:r>
            <a:r>
              <a:rPr lang="it-IT" sz="1400" dirty="0" err="1"/>
              <a:t>is</a:t>
            </a:r>
            <a:r>
              <a:rPr lang="it-IT" sz="1400" dirty="0"/>
              <a:t> significative(***). Coef -1.53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1EDD6D-E873-4153-8B35-D21F410D449C}"/>
              </a:ext>
            </a:extLst>
          </p:cNvPr>
          <p:cNvSpPr/>
          <p:nvPr/>
        </p:nvSpPr>
        <p:spPr>
          <a:xfrm>
            <a:off x="339919" y="236428"/>
            <a:ext cx="1455382" cy="52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Box2: V, M or B? </a:t>
            </a:r>
          </a:p>
        </p:txBody>
      </p:sp>
    </p:spTree>
    <p:extLst>
      <p:ext uri="{BB962C8B-B14F-4D97-AF65-F5344CB8AC3E}">
        <p14:creationId xmlns:p14="http://schemas.microsoft.com/office/powerpoint/2010/main" val="117240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7F426E-0B1B-48F2-B947-D5FFA7405953}"/>
              </a:ext>
            </a:extLst>
          </p:cNvPr>
          <p:cNvSpPr txBox="1"/>
          <p:nvPr/>
        </p:nvSpPr>
        <p:spPr>
          <a:xfrm>
            <a:off x="2878579" y="1183546"/>
            <a:ext cx="2651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«b»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rank</a:t>
            </a:r>
            <a:r>
              <a:rPr lang="it-IT" sz="1400" dirty="0"/>
              <a:t> </a:t>
            </a:r>
            <a:r>
              <a:rPr lang="it-IT" sz="1400" dirty="0" err="1"/>
              <a:t>related</a:t>
            </a:r>
            <a:r>
              <a:rPr lang="it-IT" sz="1400" dirty="0"/>
              <a:t> to </a:t>
            </a:r>
            <a:r>
              <a:rPr lang="it-IT" sz="1400" dirty="0" err="1"/>
              <a:t>length</a:t>
            </a:r>
            <a:r>
              <a:rPr lang="it-IT" sz="1400" dirty="0"/>
              <a:t>, </a:t>
            </a:r>
            <a:r>
              <a:rPr lang="it-IT" sz="1400" dirty="0" err="1"/>
              <a:t>rank</a:t>
            </a:r>
            <a:r>
              <a:rPr lang="it-IT" sz="1400" dirty="0"/>
              <a:t> </a:t>
            </a:r>
            <a:r>
              <a:rPr lang="it-IT" sz="1400" dirty="0" err="1"/>
              <a:t>node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rank</a:t>
            </a:r>
            <a:r>
              <a:rPr lang="it-IT" sz="14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AEBAD-39D2-4A5B-B177-4B8826F41E18}"/>
              </a:ext>
            </a:extLst>
          </p:cNvPr>
          <p:cNvSpPr txBox="1"/>
          <p:nvPr/>
        </p:nvSpPr>
        <p:spPr>
          <a:xfrm>
            <a:off x="1939937" y="266147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80C28-EBD9-481B-B26D-7A6EB5E100D8}"/>
              </a:ext>
            </a:extLst>
          </p:cNvPr>
          <p:cNvSpPr txBox="1"/>
          <p:nvPr/>
        </p:nvSpPr>
        <p:spPr>
          <a:xfrm>
            <a:off x="2709896" y="5115340"/>
            <a:ext cx="36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Rank </a:t>
            </a:r>
            <a:r>
              <a:rPr lang="it-IT" sz="1400" dirty="0" err="1"/>
              <a:t>is</a:t>
            </a:r>
            <a:r>
              <a:rPr lang="it-IT" sz="1400" dirty="0"/>
              <a:t> significative (**). Coef -0.33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6290C-366A-4D2E-B2AA-56826F017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10" y="1922210"/>
            <a:ext cx="4818316" cy="30744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51EDD6D-E873-4153-8B35-D21F410D449C}"/>
              </a:ext>
            </a:extLst>
          </p:cNvPr>
          <p:cNvSpPr/>
          <p:nvPr/>
        </p:nvSpPr>
        <p:spPr>
          <a:xfrm>
            <a:off x="339919" y="236428"/>
            <a:ext cx="1455382" cy="52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Box2: V, M or B? </a:t>
            </a:r>
          </a:p>
        </p:txBody>
      </p:sp>
    </p:spTree>
    <p:extLst>
      <p:ext uri="{BB962C8B-B14F-4D97-AF65-F5344CB8AC3E}">
        <p14:creationId xmlns:p14="http://schemas.microsoft.com/office/powerpoint/2010/main" val="131879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B959B9-C598-40AD-9FD2-8FE1FD3FBC4B}"/>
              </a:ext>
            </a:extLst>
          </p:cNvPr>
          <p:cNvSpPr/>
          <p:nvPr/>
        </p:nvSpPr>
        <p:spPr>
          <a:xfrm>
            <a:off x="1588276" y="281493"/>
            <a:ext cx="1776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GLMs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3834D-9041-4B40-88EF-214C339EE954}"/>
              </a:ext>
            </a:extLst>
          </p:cNvPr>
          <p:cNvSpPr/>
          <p:nvPr/>
        </p:nvSpPr>
        <p:spPr>
          <a:xfrm>
            <a:off x="4889853" y="201275"/>
            <a:ext cx="377408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Markovian models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57EAF-C7C2-46AE-A5B3-62355BC45178}"/>
              </a:ext>
            </a:extLst>
          </p:cNvPr>
          <p:cNvSpPr txBox="1"/>
          <p:nvPr/>
        </p:nvSpPr>
        <p:spPr>
          <a:xfrm>
            <a:off x="275942" y="1194464"/>
            <a:ext cx="3978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predictor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</a:t>
            </a:r>
            <a:r>
              <a:rPr lang="it-IT" dirty="0" err="1"/>
              <a:t>variable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Poisson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quantitative;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Binomial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categorical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Es. </a:t>
            </a:r>
            <a:r>
              <a:rPr lang="it-IT" dirty="0" err="1"/>
              <a:t>Is</a:t>
            </a:r>
            <a:r>
              <a:rPr lang="it-IT" dirty="0"/>
              <a:t> Vegetative </a:t>
            </a:r>
            <a:r>
              <a:rPr lang="it-IT" dirty="0" err="1"/>
              <a:t>bud</a:t>
            </a:r>
            <a:r>
              <a:rPr lang="it-IT" dirty="0"/>
              <a:t> </a:t>
            </a:r>
            <a:r>
              <a:rPr lang="it-IT" dirty="0" err="1"/>
              <a:t>burst</a:t>
            </a:r>
            <a:r>
              <a:rPr lang="it-IT" dirty="0"/>
              <a:t> (Y) </a:t>
            </a:r>
            <a:r>
              <a:rPr lang="it-IT" dirty="0" err="1"/>
              <a:t>depending</a:t>
            </a:r>
            <a:r>
              <a:rPr lang="it-IT" dirty="0"/>
              <a:t> on (~) </a:t>
            </a:r>
            <a:r>
              <a:rPr lang="it-IT" dirty="0" err="1"/>
              <a:t>length</a:t>
            </a:r>
            <a:r>
              <a:rPr lang="it-IT" dirty="0"/>
              <a:t>,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sibling</a:t>
            </a:r>
            <a:r>
              <a:rPr lang="it-IT" dirty="0"/>
              <a:t> M, </a:t>
            </a:r>
            <a:r>
              <a:rPr lang="it-IT" dirty="0" err="1"/>
              <a:t>sibling</a:t>
            </a:r>
            <a:r>
              <a:rPr lang="it-IT" dirty="0"/>
              <a:t> V, tot </a:t>
            </a:r>
            <a:r>
              <a:rPr lang="it-IT" dirty="0" err="1"/>
              <a:t>buds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rank</a:t>
            </a:r>
            <a:r>
              <a:rPr lang="it-IT" dirty="0"/>
              <a:t>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FAC0D-728A-4EF5-8406-3A88033DB3F5}"/>
              </a:ext>
            </a:extLst>
          </p:cNvPr>
          <p:cNvSpPr txBox="1"/>
          <p:nvPr/>
        </p:nvSpPr>
        <p:spPr>
          <a:xfrm>
            <a:off x="4685735" y="1955601"/>
            <a:ext cx="3978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variables</a:t>
            </a:r>
            <a:r>
              <a:rPr lang="it-IT" dirty="0"/>
              <a:t> (</a:t>
            </a:r>
            <a:r>
              <a:rPr lang="it-IT" dirty="0" err="1"/>
              <a:t>buds</a:t>
            </a:r>
            <a:r>
              <a:rPr lang="it-IT" dirty="0"/>
              <a:t>) can be </a:t>
            </a:r>
            <a:r>
              <a:rPr lang="it-IT" dirty="0" err="1"/>
              <a:t>grouped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homogeneus</a:t>
            </a:r>
            <a:r>
              <a:rPr lang="it-IT" dirty="0"/>
              <a:t> zones.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B5D8E-31A2-4714-97ED-7EE987434AE7}"/>
              </a:ext>
            </a:extLst>
          </p:cNvPr>
          <p:cNvSpPr txBox="1"/>
          <p:nvPr/>
        </p:nvSpPr>
        <p:spPr>
          <a:xfrm>
            <a:off x="2230292" y="4757337"/>
            <a:ext cx="491088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HAZELNUT ISSUES: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Dependencies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Dependencies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buds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rank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269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AAEBAD-39D2-4A5B-B177-4B8826F41E18}"/>
              </a:ext>
            </a:extLst>
          </p:cNvPr>
          <p:cNvSpPr txBox="1"/>
          <p:nvPr/>
        </p:nvSpPr>
        <p:spPr>
          <a:xfrm>
            <a:off x="2141220" y="662032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350F6A45-A9F3-4174-AA99-7482E91A1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3203"/>
            <a:ext cx="4318876" cy="3239157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EC8EE1F-D945-44A5-84C3-70C117884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58" y="1972923"/>
            <a:ext cx="4612957" cy="3459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3CFD4B-87E6-4CC1-A86C-8550A971D1E9}"/>
              </a:ext>
            </a:extLst>
          </p:cNvPr>
          <p:cNvSpPr/>
          <p:nvPr/>
        </p:nvSpPr>
        <p:spPr>
          <a:xfrm>
            <a:off x="339919" y="236428"/>
            <a:ext cx="1455382" cy="52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Box2: V, M or B? </a:t>
            </a:r>
          </a:p>
        </p:txBody>
      </p:sp>
    </p:spTree>
    <p:extLst>
      <p:ext uri="{BB962C8B-B14F-4D97-AF65-F5344CB8AC3E}">
        <p14:creationId xmlns:p14="http://schemas.microsoft.com/office/powerpoint/2010/main" val="1538602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B8540C-B64A-4019-ABEF-0D7CC15E22E7}"/>
              </a:ext>
            </a:extLst>
          </p:cNvPr>
          <p:cNvSpPr/>
          <p:nvPr/>
        </p:nvSpPr>
        <p:spPr>
          <a:xfrm>
            <a:off x="5812544" y="200432"/>
            <a:ext cx="328544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Question1: are the NUMBER of new shoots related to length, </a:t>
            </a:r>
          </a:p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rank and position(bud in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sylleptic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 bud in parental)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C4111-F38B-445C-9BC4-FBD2DEBCB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10" y="200432"/>
            <a:ext cx="5555134" cy="366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DE5C49-8497-49EA-9EAB-4518DE2B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190" y="1368786"/>
            <a:ext cx="3233964" cy="2425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B7217F-957D-4049-B870-D03216670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97" y="3946950"/>
            <a:ext cx="3383357" cy="25375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AE2536-FF9C-4318-A831-21757EBA821E}"/>
              </a:ext>
            </a:extLst>
          </p:cNvPr>
          <p:cNvSpPr txBox="1"/>
          <p:nvPr/>
        </p:nvSpPr>
        <p:spPr>
          <a:xfrm>
            <a:off x="929640" y="4115231"/>
            <a:ext cx="3642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Length</a:t>
            </a:r>
            <a:r>
              <a:rPr lang="it-IT" sz="1400" dirty="0"/>
              <a:t> significative (***). Coef: 0.008;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Rank_node</a:t>
            </a:r>
            <a:r>
              <a:rPr lang="it-IT" sz="1400" dirty="0"/>
              <a:t> significative(**). Coef:0.022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Organ</a:t>
            </a:r>
            <a:r>
              <a:rPr lang="it-IT" sz="1400" dirty="0"/>
              <a:t>(</a:t>
            </a:r>
            <a:r>
              <a:rPr lang="it-IT" sz="1400" dirty="0" err="1"/>
              <a:t>bud</a:t>
            </a:r>
            <a:r>
              <a:rPr lang="it-IT" sz="1400" dirty="0"/>
              <a:t> in </a:t>
            </a:r>
            <a:r>
              <a:rPr lang="it-IT" sz="1400" dirty="0" err="1"/>
              <a:t>sylleptic</a:t>
            </a:r>
            <a:r>
              <a:rPr lang="it-IT" sz="1400" dirty="0"/>
              <a:t> or </a:t>
            </a:r>
            <a:r>
              <a:rPr lang="it-IT" sz="1400" dirty="0" err="1"/>
              <a:t>bud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in </a:t>
            </a:r>
            <a:r>
              <a:rPr lang="it-IT" sz="1400" dirty="0" err="1"/>
              <a:t>sylleptic</a:t>
            </a:r>
            <a:r>
              <a:rPr lang="it-IT" sz="1400" dirty="0"/>
              <a:t>) significative (***). Coef: 0.64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CB7FEF-0CA3-494D-89D8-6D4E167D15B7}"/>
              </a:ext>
            </a:extLst>
          </p:cNvPr>
          <p:cNvCxnSpPr>
            <a:cxnSpLocks/>
          </p:cNvCxnSpPr>
          <p:nvPr/>
        </p:nvCxnSpPr>
        <p:spPr>
          <a:xfrm flipV="1">
            <a:off x="3301042" y="2329132"/>
            <a:ext cx="730369" cy="19208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9350DC-40B4-4DD7-96FA-2907C946B68A}"/>
              </a:ext>
            </a:extLst>
          </p:cNvPr>
          <p:cNvSpPr txBox="1"/>
          <p:nvPr/>
        </p:nvSpPr>
        <p:spPr>
          <a:xfrm>
            <a:off x="6592450" y="1145161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3247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BC3C7D-7777-484D-8FDB-829925CA2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7" y="1876469"/>
            <a:ext cx="4476120" cy="2804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EB215D-C3AB-4076-A7D7-FF1BF043BBDB}"/>
              </a:ext>
            </a:extLst>
          </p:cNvPr>
          <p:cNvSpPr txBox="1"/>
          <p:nvPr/>
        </p:nvSpPr>
        <p:spPr>
          <a:xfrm>
            <a:off x="219483" y="1256841"/>
            <a:ext cx="86369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New </a:t>
            </a:r>
            <a:r>
              <a:rPr lang="it-IT" sz="1500" dirty="0" err="1"/>
              <a:t>shoots</a:t>
            </a:r>
            <a:r>
              <a:rPr lang="it-IT" sz="1500" dirty="0"/>
              <a:t> (1=</a:t>
            </a:r>
            <a:r>
              <a:rPr lang="it-IT" sz="1500" dirty="0" err="1"/>
              <a:t>present</a:t>
            </a:r>
            <a:r>
              <a:rPr lang="it-IT" sz="1500" dirty="0"/>
              <a:t>, 0=</a:t>
            </a:r>
            <a:r>
              <a:rPr lang="it-IT" sz="1500" dirty="0" err="1"/>
              <a:t>absent</a:t>
            </a:r>
            <a:r>
              <a:rPr lang="it-IT" sz="1500" dirty="0"/>
              <a:t>), in V </a:t>
            </a:r>
            <a:r>
              <a:rPr lang="it-IT" sz="1500" dirty="0" err="1"/>
              <a:t>buds</a:t>
            </a:r>
            <a:r>
              <a:rPr lang="it-IT" sz="1500" dirty="0"/>
              <a:t>, </a:t>
            </a:r>
            <a:r>
              <a:rPr lang="it-IT" sz="1500" dirty="0" err="1"/>
              <a:t>related</a:t>
            </a:r>
            <a:r>
              <a:rPr lang="it-IT" sz="1500" dirty="0"/>
              <a:t> to </a:t>
            </a:r>
            <a:r>
              <a:rPr lang="it-IT" sz="1500" dirty="0" err="1"/>
              <a:t>length</a:t>
            </a:r>
            <a:r>
              <a:rPr lang="it-IT" sz="1500" dirty="0"/>
              <a:t>,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  <a:r>
              <a:rPr lang="it-IT" sz="1500" dirty="0" err="1"/>
              <a:t>node</a:t>
            </a:r>
            <a:r>
              <a:rPr lang="it-IT" sz="1500" dirty="0"/>
              <a:t> and </a:t>
            </a:r>
            <a:r>
              <a:rPr lang="it-IT" sz="1500" b="1" dirty="0"/>
              <a:t>total </a:t>
            </a:r>
            <a:r>
              <a:rPr lang="it-IT" sz="1500" b="1" dirty="0" err="1"/>
              <a:t>buds</a:t>
            </a:r>
            <a:r>
              <a:rPr lang="it-IT" sz="1500" b="1" dirty="0"/>
              <a:t> </a:t>
            </a:r>
            <a:r>
              <a:rPr lang="it-IT" sz="1500" dirty="0" err="1"/>
              <a:t>at</a:t>
            </a:r>
            <a:r>
              <a:rPr lang="it-IT" sz="1500" dirty="0"/>
              <a:t> </a:t>
            </a:r>
            <a:r>
              <a:rPr lang="it-IT" sz="1500" dirty="0" err="1"/>
              <a:t>that</a:t>
            </a:r>
            <a:r>
              <a:rPr lang="it-IT" sz="1500" dirty="0"/>
              <a:t>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A43E3-EB2A-43DA-87F7-A60E5CB478D7}"/>
              </a:ext>
            </a:extLst>
          </p:cNvPr>
          <p:cNvSpPr txBox="1"/>
          <p:nvPr/>
        </p:nvSpPr>
        <p:spPr>
          <a:xfrm>
            <a:off x="294247" y="4981531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Length</a:t>
            </a:r>
            <a:r>
              <a:rPr lang="it-IT" sz="1400" dirty="0"/>
              <a:t> significative (*). Coef: 0.02;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Tot </a:t>
            </a:r>
            <a:r>
              <a:rPr lang="it-IT" sz="1400" dirty="0" err="1"/>
              <a:t>buds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significative(**). Coef: -0.28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80423-E668-4803-B46E-2696AEC60C77}"/>
              </a:ext>
            </a:extLst>
          </p:cNvPr>
          <p:cNvCxnSpPr>
            <a:cxnSpLocks/>
          </p:cNvCxnSpPr>
          <p:nvPr/>
        </p:nvCxnSpPr>
        <p:spPr>
          <a:xfrm flipV="1">
            <a:off x="2766204" y="3496574"/>
            <a:ext cx="74762" cy="17712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F38C08-CAAD-4E85-8368-6191EB882FA9}"/>
              </a:ext>
            </a:extLst>
          </p:cNvPr>
          <p:cNvSpPr txBox="1"/>
          <p:nvPr/>
        </p:nvSpPr>
        <p:spPr>
          <a:xfrm>
            <a:off x="5164347" y="2763863"/>
            <a:ext cx="29090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/>
              <a:t>PERMUTATION BOX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</a:t>
            </a:r>
            <a:r>
              <a:rPr lang="it-IT" sz="1500" dirty="0" err="1"/>
              <a:t>tot_buds</a:t>
            </a:r>
            <a:r>
              <a:rPr lang="it-IT" sz="1500" dirty="0"/>
              <a:t>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</a:t>
            </a:r>
            <a:r>
              <a:rPr lang="it-IT" sz="1500" dirty="0" err="1"/>
              <a:t>length</a:t>
            </a:r>
            <a:r>
              <a:rPr lang="it-IT" sz="1500" dirty="0"/>
              <a:t>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AEC30-51B0-4205-A869-4943CDB58B1B}"/>
              </a:ext>
            </a:extLst>
          </p:cNvPr>
          <p:cNvSpPr/>
          <p:nvPr/>
        </p:nvSpPr>
        <p:spPr>
          <a:xfrm>
            <a:off x="402879" y="306339"/>
            <a:ext cx="1163044" cy="5719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Box3: do </a:t>
            </a:r>
            <a:r>
              <a:rPr lang="it-IT" sz="1500" dirty="0" err="1"/>
              <a:t>you</a:t>
            </a:r>
            <a:r>
              <a:rPr lang="it-IT" sz="1500" dirty="0"/>
              <a:t> </a:t>
            </a:r>
            <a:r>
              <a:rPr lang="it-IT" sz="1500" dirty="0" err="1"/>
              <a:t>burst</a:t>
            </a:r>
            <a:r>
              <a:rPr lang="it-IT" sz="15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C71F92-2E6C-4232-9077-41C0AA56BDBF}"/>
              </a:ext>
            </a:extLst>
          </p:cNvPr>
          <p:cNvSpPr/>
          <p:nvPr/>
        </p:nvSpPr>
        <p:spPr>
          <a:xfrm>
            <a:off x="1556859" y="90237"/>
            <a:ext cx="2201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V</a:t>
            </a:r>
          </a:p>
        </p:txBody>
      </p:sp>
    </p:spTree>
    <p:extLst>
      <p:ext uri="{BB962C8B-B14F-4D97-AF65-F5344CB8AC3E}">
        <p14:creationId xmlns:p14="http://schemas.microsoft.com/office/powerpoint/2010/main" val="1971213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EB215D-C3AB-4076-A7D7-FF1BF043BBDB}"/>
              </a:ext>
            </a:extLst>
          </p:cNvPr>
          <p:cNvSpPr txBox="1"/>
          <p:nvPr/>
        </p:nvSpPr>
        <p:spPr>
          <a:xfrm>
            <a:off x="219484" y="1324140"/>
            <a:ext cx="8924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New </a:t>
            </a:r>
            <a:r>
              <a:rPr lang="it-IT" sz="1500" dirty="0" err="1"/>
              <a:t>shoots</a:t>
            </a:r>
            <a:r>
              <a:rPr lang="it-IT" sz="1500" dirty="0"/>
              <a:t> (1=</a:t>
            </a:r>
            <a:r>
              <a:rPr lang="it-IT" sz="1500" dirty="0" err="1"/>
              <a:t>present</a:t>
            </a:r>
            <a:r>
              <a:rPr lang="it-IT" sz="1500" dirty="0"/>
              <a:t>, 0=</a:t>
            </a:r>
            <a:r>
              <a:rPr lang="it-IT" sz="1500" dirty="0" err="1"/>
              <a:t>absent</a:t>
            </a:r>
            <a:r>
              <a:rPr lang="it-IT" sz="1500" dirty="0"/>
              <a:t>), in V </a:t>
            </a:r>
            <a:r>
              <a:rPr lang="it-IT" sz="1500" dirty="0" err="1"/>
              <a:t>buds</a:t>
            </a:r>
            <a:r>
              <a:rPr lang="it-IT" sz="1500" dirty="0"/>
              <a:t>, </a:t>
            </a:r>
            <a:r>
              <a:rPr lang="it-IT" sz="1500" dirty="0" err="1"/>
              <a:t>related</a:t>
            </a:r>
            <a:r>
              <a:rPr lang="it-IT" sz="1500" dirty="0"/>
              <a:t> to </a:t>
            </a:r>
            <a:r>
              <a:rPr lang="it-IT" sz="1500" dirty="0" err="1"/>
              <a:t>length</a:t>
            </a:r>
            <a:r>
              <a:rPr lang="it-IT" sz="1500" dirty="0"/>
              <a:t>,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  <a:r>
              <a:rPr lang="it-IT" sz="1500" dirty="0" err="1"/>
              <a:t>node</a:t>
            </a:r>
            <a:r>
              <a:rPr lang="it-IT" sz="1500" dirty="0"/>
              <a:t> and </a:t>
            </a:r>
            <a:r>
              <a:rPr lang="it-IT" sz="1500" b="1" dirty="0" err="1"/>
              <a:t>v+m</a:t>
            </a:r>
            <a:r>
              <a:rPr lang="it-IT" sz="1500" dirty="0"/>
              <a:t> </a:t>
            </a:r>
            <a:r>
              <a:rPr lang="it-IT" sz="1500" dirty="0" err="1"/>
              <a:t>at</a:t>
            </a:r>
            <a:r>
              <a:rPr lang="it-IT" sz="1500" dirty="0"/>
              <a:t> </a:t>
            </a:r>
            <a:r>
              <a:rPr lang="it-IT" sz="1500" dirty="0" err="1"/>
              <a:t>that</a:t>
            </a:r>
            <a:r>
              <a:rPr lang="it-IT" sz="1500" dirty="0"/>
              <a:t>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A43E3-EB2A-43DA-87F7-A60E5CB478D7}"/>
              </a:ext>
            </a:extLst>
          </p:cNvPr>
          <p:cNvSpPr txBox="1"/>
          <p:nvPr/>
        </p:nvSpPr>
        <p:spPr>
          <a:xfrm>
            <a:off x="294247" y="4981531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Length</a:t>
            </a:r>
            <a:r>
              <a:rPr lang="it-IT" sz="1400" dirty="0"/>
              <a:t> significative (**). Coef: 0.02;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V </a:t>
            </a:r>
            <a:r>
              <a:rPr lang="it-IT" sz="1400" dirty="0" err="1"/>
              <a:t>is</a:t>
            </a:r>
            <a:r>
              <a:rPr lang="it-IT" sz="1400" dirty="0"/>
              <a:t> significative(***). Coef: -0.71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38C08-CAAD-4E85-8368-6191EB882FA9}"/>
              </a:ext>
            </a:extLst>
          </p:cNvPr>
          <p:cNvSpPr txBox="1"/>
          <p:nvPr/>
        </p:nvSpPr>
        <p:spPr>
          <a:xfrm>
            <a:off x="4773284" y="2382351"/>
            <a:ext cx="398540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/>
              <a:t>PERMUTATION BOX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«v»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 </a:t>
            </a:r>
            <a:r>
              <a:rPr lang="it-IT" sz="1500" dirty="0" err="1"/>
              <a:t>but</a:t>
            </a:r>
            <a:r>
              <a:rPr lang="it-IT" sz="1500" dirty="0"/>
              <a:t> M starts </a:t>
            </a:r>
            <a:r>
              <a:rPr lang="it-IT" sz="1500" dirty="0" err="1"/>
              <a:t>being</a:t>
            </a:r>
            <a:r>
              <a:rPr lang="it-IT" sz="1500" dirty="0"/>
              <a:t> significative(*) </a:t>
            </a:r>
            <a:r>
              <a:rPr lang="it-IT" sz="1500" dirty="0" err="1"/>
              <a:t>coef</a:t>
            </a:r>
            <a:r>
              <a:rPr lang="it-IT" sz="1500" dirty="0"/>
              <a:t>=0.28. DOES IT MEANS THAT V MASK M?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</a:t>
            </a:r>
            <a:r>
              <a:rPr lang="it-IT" sz="1500" dirty="0" err="1"/>
              <a:t>length</a:t>
            </a:r>
            <a:r>
              <a:rPr lang="it-IT" sz="1500" dirty="0"/>
              <a:t>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BA4B7-F44A-4D0B-B118-58B26307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" y="1757402"/>
            <a:ext cx="4529988" cy="293505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80423-E668-4803-B46E-2696AEC60C77}"/>
              </a:ext>
            </a:extLst>
          </p:cNvPr>
          <p:cNvCxnSpPr>
            <a:cxnSpLocks/>
          </p:cNvCxnSpPr>
          <p:nvPr/>
        </p:nvCxnSpPr>
        <p:spPr>
          <a:xfrm flipV="1">
            <a:off x="2766204" y="3496574"/>
            <a:ext cx="74762" cy="17712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79EE4AE-9913-4CB5-890E-D5F773F31095}"/>
              </a:ext>
            </a:extLst>
          </p:cNvPr>
          <p:cNvSpPr/>
          <p:nvPr/>
        </p:nvSpPr>
        <p:spPr>
          <a:xfrm>
            <a:off x="402879" y="306339"/>
            <a:ext cx="1163044" cy="5719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Box3: do </a:t>
            </a:r>
            <a:r>
              <a:rPr lang="it-IT" sz="1500" dirty="0" err="1"/>
              <a:t>you</a:t>
            </a:r>
            <a:r>
              <a:rPr lang="it-IT" sz="1500" dirty="0"/>
              <a:t> </a:t>
            </a:r>
            <a:r>
              <a:rPr lang="it-IT" sz="1500" dirty="0" err="1"/>
              <a:t>burst</a:t>
            </a:r>
            <a:r>
              <a:rPr lang="it-IT" sz="1500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1C5E4C-8F85-4C15-A1AC-9502D1D448E1}"/>
              </a:ext>
            </a:extLst>
          </p:cNvPr>
          <p:cNvSpPr/>
          <p:nvPr/>
        </p:nvSpPr>
        <p:spPr>
          <a:xfrm>
            <a:off x="1556859" y="90237"/>
            <a:ext cx="2201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V</a:t>
            </a:r>
          </a:p>
        </p:txBody>
      </p:sp>
    </p:spTree>
    <p:extLst>
      <p:ext uri="{BB962C8B-B14F-4D97-AF65-F5344CB8AC3E}">
        <p14:creationId xmlns:p14="http://schemas.microsoft.com/office/powerpoint/2010/main" val="1059950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008CA-E7FE-400D-B30B-E054AC2E923E}"/>
              </a:ext>
            </a:extLst>
          </p:cNvPr>
          <p:cNvSpPr/>
          <p:nvPr/>
        </p:nvSpPr>
        <p:spPr>
          <a:xfrm>
            <a:off x="2272265" y="120768"/>
            <a:ext cx="4424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 “V”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60CC4-FB8E-4334-9A17-5DA2FB01133E}"/>
              </a:ext>
            </a:extLst>
          </p:cNvPr>
          <p:cNvSpPr txBox="1"/>
          <p:nvPr/>
        </p:nvSpPr>
        <p:spPr>
          <a:xfrm>
            <a:off x="262393" y="1044098"/>
            <a:ext cx="7362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BUD V </a:t>
            </a:r>
            <a:r>
              <a:rPr lang="it-IT" dirty="0" err="1"/>
              <a:t>burst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explained</a:t>
            </a:r>
            <a:r>
              <a:rPr lang="it-IT" dirty="0"/>
              <a:t>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Shoot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(+);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Tot </a:t>
            </a:r>
            <a:r>
              <a:rPr lang="it-IT" dirty="0" err="1"/>
              <a:t>buds</a:t>
            </a:r>
            <a:r>
              <a:rPr lang="it-IT" dirty="0"/>
              <a:t> (-):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Vegetative (-) and mixed (+): VEGETATIVE MASK MIXED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8872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EB215D-C3AB-4076-A7D7-FF1BF043BBDB}"/>
              </a:ext>
            </a:extLst>
          </p:cNvPr>
          <p:cNvSpPr txBox="1"/>
          <p:nvPr/>
        </p:nvSpPr>
        <p:spPr>
          <a:xfrm>
            <a:off x="219483" y="1256841"/>
            <a:ext cx="86369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New </a:t>
            </a:r>
            <a:r>
              <a:rPr lang="it-IT" sz="1500" dirty="0" err="1"/>
              <a:t>shoots</a:t>
            </a:r>
            <a:r>
              <a:rPr lang="it-IT" sz="1500" dirty="0"/>
              <a:t> (1=</a:t>
            </a:r>
            <a:r>
              <a:rPr lang="it-IT" sz="1500" dirty="0" err="1"/>
              <a:t>present</a:t>
            </a:r>
            <a:r>
              <a:rPr lang="it-IT" sz="1500" dirty="0"/>
              <a:t>, 0=</a:t>
            </a:r>
            <a:r>
              <a:rPr lang="it-IT" sz="1500" dirty="0" err="1"/>
              <a:t>absent</a:t>
            </a:r>
            <a:r>
              <a:rPr lang="it-IT" sz="1500" dirty="0"/>
              <a:t>), in M </a:t>
            </a:r>
            <a:r>
              <a:rPr lang="it-IT" sz="1500" dirty="0" err="1"/>
              <a:t>buds</a:t>
            </a:r>
            <a:r>
              <a:rPr lang="it-IT" sz="1500" dirty="0"/>
              <a:t>, </a:t>
            </a:r>
            <a:r>
              <a:rPr lang="it-IT" sz="1500" dirty="0" err="1"/>
              <a:t>related</a:t>
            </a:r>
            <a:r>
              <a:rPr lang="it-IT" sz="1500" dirty="0"/>
              <a:t> to </a:t>
            </a:r>
            <a:r>
              <a:rPr lang="it-IT" sz="1500" dirty="0" err="1"/>
              <a:t>length</a:t>
            </a:r>
            <a:r>
              <a:rPr lang="it-IT" sz="1500" dirty="0"/>
              <a:t>,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  <a:r>
              <a:rPr lang="it-IT" sz="1500" dirty="0" err="1"/>
              <a:t>node</a:t>
            </a:r>
            <a:r>
              <a:rPr lang="it-IT" sz="1500" dirty="0"/>
              <a:t> and </a:t>
            </a:r>
            <a:r>
              <a:rPr lang="it-IT" sz="1500" b="1" dirty="0"/>
              <a:t>total </a:t>
            </a:r>
            <a:r>
              <a:rPr lang="it-IT" sz="1500" b="1" dirty="0" err="1"/>
              <a:t>buds</a:t>
            </a:r>
            <a:r>
              <a:rPr lang="it-IT" sz="1500" b="1" dirty="0"/>
              <a:t> </a:t>
            </a:r>
            <a:r>
              <a:rPr lang="it-IT" sz="1500" dirty="0" err="1"/>
              <a:t>at</a:t>
            </a:r>
            <a:r>
              <a:rPr lang="it-IT" sz="1500" dirty="0"/>
              <a:t> </a:t>
            </a:r>
            <a:r>
              <a:rPr lang="it-IT" sz="1500" dirty="0" err="1"/>
              <a:t>that</a:t>
            </a:r>
            <a:r>
              <a:rPr lang="it-IT" sz="1500" dirty="0"/>
              <a:t>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A43E3-EB2A-43DA-87F7-A60E5CB478D7}"/>
              </a:ext>
            </a:extLst>
          </p:cNvPr>
          <p:cNvSpPr txBox="1"/>
          <p:nvPr/>
        </p:nvSpPr>
        <p:spPr>
          <a:xfrm>
            <a:off x="294247" y="4981531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Length</a:t>
            </a:r>
            <a:r>
              <a:rPr lang="it-IT" sz="1400" dirty="0"/>
              <a:t> NOT significative ;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Tot </a:t>
            </a:r>
            <a:r>
              <a:rPr lang="it-IT" sz="1400" dirty="0" err="1"/>
              <a:t>buds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significative(***). Coef: -0.71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871D8A-B7ED-434F-AFB6-06FF104A7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3" y="1720907"/>
            <a:ext cx="5112151" cy="3119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F38C08-CAAD-4E85-8368-6191EB882FA9}"/>
              </a:ext>
            </a:extLst>
          </p:cNvPr>
          <p:cNvSpPr txBox="1"/>
          <p:nvPr/>
        </p:nvSpPr>
        <p:spPr>
          <a:xfrm>
            <a:off x="5462997" y="2516572"/>
            <a:ext cx="29090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/>
              <a:t>PERMUTATION BOX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</a:t>
            </a:r>
            <a:r>
              <a:rPr lang="it-IT" sz="1500" dirty="0" err="1"/>
              <a:t>tot_buds</a:t>
            </a:r>
            <a:r>
              <a:rPr lang="it-IT" sz="1500" dirty="0"/>
              <a:t>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80423-E668-4803-B46E-2696AEC60C77}"/>
              </a:ext>
            </a:extLst>
          </p:cNvPr>
          <p:cNvCxnSpPr>
            <a:cxnSpLocks/>
          </p:cNvCxnSpPr>
          <p:nvPr/>
        </p:nvCxnSpPr>
        <p:spPr>
          <a:xfrm flipV="1">
            <a:off x="2766204" y="3496574"/>
            <a:ext cx="74762" cy="17712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16F79B-47EA-4CB2-A138-6E3E8E19FF5E}"/>
              </a:ext>
            </a:extLst>
          </p:cNvPr>
          <p:cNvSpPr/>
          <p:nvPr/>
        </p:nvSpPr>
        <p:spPr>
          <a:xfrm>
            <a:off x="402879" y="306339"/>
            <a:ext cx="1163044" cy="5719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Box3: do </a:t>
            </a:r>
            <a:r>
              <a:rPr lang="it-IT" sz="1500" dirty="0" err="1"/>
              <a:t>you</a:t>
            </a:r>
            <a:r>
              <a:rPr lang="it-IT" sz="1500" dirty="0"/>
              <a:t> </a:t>
            </a:r>
            <a:r>
              <a:rPr lang="it-IT" sz="1500" dirty="0" err="1"/>
              <a:t>burst</a:t>
            </a:r>
            <a:r>
              <a:rPr lang="it-IT" sz="1500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07DF34-1BE8-4590-87A4-9D4F308C1F07}"/>
              </a:ext>
            </a:extLst>
          </p:cNvPr>
          <p:cNvSpPr/>
          <p:nvPr/>
        </p:nvSpPr>
        <p:spPr>
          <a:xfrm>
            <a:off x="1603544" y="144234"/>
            <a:ext cx="2400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M</a:t>
            </a:r>
          </a:p>
        </p:txBody>
      </p:sp>
    </p:spTree>
    <p:extLst>
      <p:ext uri="{BB962C8B-B14F-4D97-AF65-F5344CB8AC3E}">
        <p14:creationId xmlns:p14="http://schemas.microsoft.com/office/powerpoint/2010/main" val="3800092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EB215D-C3AB-4076-A7D7-FF1BF043BBDB}"/>
              </a:ext>
            </a:extLst>
          </p:cNvPr>
          <p:cNvSpPr txBox="1"/>
          <p:nvPr/>
        </p:nvSpPr>
        <p:spPr>
          <a:xfrm>
            <a:off x="219484" y="1324140"/>
            <a:ext cx="8924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New </a:t>
            </a:r>
            <a:r>
              <a:rPr lang="it-IT" sz="1500" dirty="0" err="1"/>
              <a:t>shoots</a:t>
            </a:r>
            <a:r>
              <a:rPr lang="it-IT" sz="1500" dirty="0"/>
              <a:t> (1=</a:t>
            </a:r>
            <a:r>
              <a:rPr lang="it-IT" sz="1500" dirty="0" err="1"/>
              <a:t>present</a:t>
            </a:r>
            <a:r>
              <a:rPr lang="it-IT" sz="1500" dirty="0"/>
              <a:t>, 0=</a:t>
            </a:r>
            <a:r>
              <a:rPr lang="it-IT" sz="1500" dirty="0" err="1"/>
              <a:t>absent</a:t>
            </a:r>
            <a:r>
              <a:rPr lang="it-IT" sz="1500" dirty="0"/>
              <a:t>), in M </a:t>
            </a:r>
            <a:r>
              <a:rPr lang="it-IT" sz="1500" dirty="0" err="1"/>
              <a:t>buds</a:t>
            </a:r>
            <a:r>
              <a:rPr lang="it-IT" sz="1500" dirty="0"/>
              <a:t>, </a:t>
            </a:r>
            <a:r>
              <a:rPr lang="it-IT" sz="1500" dirty="0" err="1"/>
              <a:t>related</a:t>
            </a:r>
            <a:r>
              <a:rPr lang="it-IT" sz="1500" dirty="0"/>
              <a:t> to </a:t>
            </a:r>
            <a:r>
              <a:rPr lang="it-IT" sz="1500" dirty="0" err="1"/>
              <a:t>length</a:t>
            </a:r>
            <a:r>
              <a:rPr lang="it-IT" sz="1500" dirty="0"/>
              <a:t>,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  <a:r>
              <a:rPr lang="it-IT" sz="1500" dirty="0" err="1"/>
              <a:t>node</a:t>
            </a:r>
            <a:r>
              <a:rPr lang="it-IT" sz="1500" dirty="0"/>
              <a:t> and </a:t>
            </a:r>
            <a:r>
              <a:rPr lang="it-IT" sz="1500" b="1" dirty="0" err="1"/>
              <a:t>v+m</a:t>
            </a:r>
            <a:r>
              <a:rPr lang="it-IT" sz="1500" dirty="0"/>
              <a:t> </a:t>
            </a:r>
            <a:r>
              <a:rPr lang="it-IT" sz="1500" dirty="0" err="1"/>
              <a:t>at</a:t>
            </a:r>
            <a:r>
              <a:rPr lang="it-IT" sz="1500" dirty="0"/>
              <a:t> </a:t>
            </a:r>
            <a:r>
              <a:rPr lang="it-IT" sz="1500" dirty="0" err="1"/>
              <a:t>that</a:t>
            </a:r>
            <a:r>
              <a:rPr lang="it-IT" sz="1500" dirty="0"/>
              <a:t>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A43E3-EB2A-43DA-87F7-A60E5CB478D7}"/>
              </a:ext>
            </a:extLst>
          </p:cNvPr>
          <p:cNvSpPr txBox="1"/>
          <p:nvPr/>
        </p:nvSpPr>
        <p:spPr>
          <a:xfrm>
            <a:off x="294247" y="4981531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V significative (*). Coef: -0.43;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M </a:t>
            </a:r>
            <a:r>
              <a:rPr lang="it-IT" sz="1400" dirty="0" err="1"/>
              <a:t>is</a:t>
            </a:r>
            <a:r>
              <a:rPr lang="it-IT" sz="1400" dirty="0"/>
              <a:t> significative(***). Coef: -0.84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38C08-CAAD-4E85-8368-6191EB882FA9}"/>
              </a:ext>
            </a:extLst>
          </p:cNvPr>
          <p:cNvSpPr txBox="1"/>
          <p:nvPr/>
        </p:nvSpPr>
        <p:spPr>
          <a:xfrm>
            <a:off x="5239109" y="2382351"/>
            <a:ext cx="351957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/>
              <a:t>PERMUTATION BOX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«V»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«M»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 AND ALSO V IS NO MORE SIGNIFICAND.</a:t>
            </a:r>
          </a:p>
          <a:p>
            <a:r>
              <a:rPr lang="it-IT" sz="1500" dirty="0"/>
              <a:t>Does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mean</a:t>
            </a:r>
            <a:r>
              <a:rPr lang="it-IT" sz="1500" dirty="0"/>
              <a:t> </a:t>
            </a:r>
            <a:r>
              <a:rPr lang="it-IT" sz="1500" dirty="0" err="1"/>
              <a:t>that</a:t>
            </a:r>
            <a:r>
              <a:rPr lang="it-IT" sz="1500" dirty="0"/>
              <a:t> M and V are </a:t>
            </a:r>
            <a:r>
              <a:rPr lang="it-IT" sz="1500" dirty="0" err="1"/>
              <a:t>related</a:t>
            </a:r>
            <a:r>
              <a:rPr lang="it-IT" sz="1500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29BEC-2984-4CC7-B3EA-F3E291C5E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01" y="1731855"/>
            <a:ext cx="4730404" cy="314014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80423-E668-4803-B46E-2696AEC60C77}"/>
              </a:ext>
            </a:extLst>
          </p:cNvPr>
          <p:cNvCxnSpPr>
            <a:cxnSpLocks/>
          </p:cNvCxnSpPr>
          <p:nvPr/>
        </p:nvCxnSpPr>
        <p:spPr>
          <a:xfrm flipV="1">
            <a:off x="2766204" y="3496574"/>
            <a:ext cx="74762" cy="17712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E27CE-EA65-4DBF-84EC-DCE2B38AE29B}"/>
              </a:ext>
            </a:extLst>
          </p:cNvPr>
          <p:cNvSpPr/>
          <p:nvPr/>
        </p:nvSpPr>
        <p:spPr>
          <a:xfrm>
            <a:off x="402879" y="306339"/>
            <a:ext cx="1163044" cy="5719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Box3: do </a:t>
            </a:r>
            <a:r>
              <a:rPr lang="it-IT" sz="1500" dirty="0" err="1"/>
              <a:t>you</a:t>
            </a:r>
            <a:r>
              <a:rPr lang="it-IT" sz="1500" dirty="0"/>
              <a:t> </a:t>
            </a:r>
            <a:r>
              <a:rPr lang="it-IT" sz="1500" dirty="0" err="1"/>
              <a:t>burst</a:t>
            </a:r>
            <a:r>
              <a:rPr lang="it-IT" sz="1500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CA2D06-8746-47A7-8B01-EB098DA07425}"/>
              </a:ext>
            </a:extLst>
          </p:cNvPr>
          <p:cNvSpPr/>
          <p:nvPr/>
        </p:nvSpPr>
        <p:spPr>
          <a:xfrm>
            <a:off x="1536526" y="127429"/>
            <a:ext cx="2400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M</a:t>
            </a:r>
          </a:p>
        </p:txBody>
      </p:sp>
    </p:spTree>
    <p:extLst>
      <p:ext uri="{BB962C8B-B14F-4D97-AF65-F5344CB8AC3E}">
        <p14:creationId xmlns:p14="http://schemas.microsoft.com/office/powerpoint/2010/main" val="1799085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008CA-E7FE-400D-B30B-E054AC2E923E}"/>
              </a:ext>
            </a:extLst>
          </p:cNvPr>
          <p:cNvSpPr/>
          <p:nvPr/>
        </p:nvSpPr>
        <p:spPr>
          <a:xfrm>
            <a:off x="2191282" y="120768"/>
            <a:ext cx="4586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66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 “M”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60CC4-FB8E-4334-9A17-5DA2FB01133E}"/>
              </a:ext>
            </a:extLst>
          </p:cNvPr>
          <p:cNvSpPr txBox="1"/>
          <p:nvPr/>
        </p:nvSpPr>
        <p:spPr>
          <a:xfrm>
            <a:off x="262393" y="1044098"/>
            <a:ext cx="8277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BUD M </a:t>
            </a:r>
            <a:r>
              <a:rPr lang="it-IT" dirty="0" err="1"/>
              <a:t>burst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explained</a:t>
            </a:r>
            <a:r>
              <a:rPr lang="it-IT" dirty="0"/>
              <a:t>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Shoot</a:t>
            </a:r>
            <a:r>
              <a:rPr lang="it-IT" dirty="0"/>
              <a:t> </a:t>
            </a:r>
            <a:r>
              <a:rPr lang="it-IT" dirty="0" err="1"/>
              <a:t>rank</a:t>
            </a:r>
            <a:r>
              <a:rPr lang="it-IT" dirty="0"/>
              <a:t> (+);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Tot </a:t>
            </a:r>
            <a:r>
              <a:rPr lang="it-IT" dirty="0" err="1"/>
              <a:t>buds</a:t>
            </a:r>
            <a:r>
              <a:rPr lang="it-IT" dirty="0"/>
              <a:t> (-):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Vegetative (-) &amp; mixed(-): VEGETATIVE and MIXED are </a:t>
            </a:r>
            <a:r>
              <a:rPr lang="it-IT" dirty="0" err="1"/>
              <a:t>related</a:t>
            </a:r>
            <a:r>
              <a:rPr lang="it-IT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4573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13C844-71AA-432D-B31D-82BBE88BD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7" y="1958561"/>
            <a:ext cx="4351097" cy="27142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EB215D-C3AB-4076-A7D7-FF1BF043BBDB}"/>
              </a:ext>
            </a:extLst>
          </p:cNvPr>
          <p:cNvSpPr txBox="1"/>
          <p:nvPr/>
        </p:nvSpPr>
        <p:spPr>
          <a:xfrm>
            <a:off x="219483" y="1256841"/>
            <a:ext cx="86369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New </a:t>
            </a:r>
            <a:r>
              <a:rPr lang="it-IT" sz="1500" dirty="0" err="1"/>
              <a:t>shoots</a:t>
            </a:r>
            <a:r>
              <a:rPr lang="it-IT" sz="1500" dirty="0"/>
              <a:t> (1=</a:t>
            </a:r>
            <a:r>
              <a:rPr lang="it-IT" sz="1500" dirty="0" err="1"/>
              <a:t>present</a:t>
            </a:r>
            <a:r>
              <a:rPr lang="it-IT" sz="1500" dirty="0"/>
              <a:t>, 0=</a:t>
            </a:r>
            <a:r>
              <a:rPr lang="it-IT" sz="1500" dirty="0" err="1"/>
              <a:t>absent</a:t>
            </a:r>
            <a:r>
              <a:rPr lang="it-IT" sz="1500" dirty="0"/>
              <a:t>), in V </a:t>
            </a:r>
            <a:r>
              <a:rPr lang="it-IT" sz="1500" dirty="0" err="1"/>
              <a:t>buds</a:t>
            </a:r>
            <a:r>
              <a:rPr lang="it-IT" sz="1500" dirty="0"/>
              <a:t>, </a:t>
            </a:r>
            <a:r>
              <a:rPr lang="it-IT" sz="1500" dirty="0" err="1"/>
              <a:t>related</a:t>
            </a:r>
            <a:r>
              <a:rPr lang="it-IT" sz="1500" dirty="0"/>
              <a:t> to </a:t>
            </a:r>
            <a:r>
              <a:rPr lang="it-IT" sz="1500" dirty="0" err="1"/>
              <a:t>length</a:t>
            </a:r>
            <a:r>
              <a:rPr lang="it-IT" sz="1500" dirty="0"/>
              <a:t>,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  <a:r>
              <a:rPr lang="it-IT" sz="1500" dirty="0" err="1"/>
              <a:t>node</a:t>
            </a:r>
            <a:r>
              <a:rPr lang="it-IT" sz="1500" dirty="0"/>
              <a:t> and </a:t>
            </a:r>
            <a:r>
              <a:rPr lang="it-IT" sz="1500" b="1" dirty="0"/>
              <a:t>total </a:t>
            </a:r>
            <a:r>
              <a:rPr lang="it-IT" sz="1500" b="1" dirty="0" err="1"/>
              <a:t>buds</a:t>
            </a:r>
            <a:r>
              <a:rPr lang="it-IT" sz="1500" b="1" dirty="0"/>
              <a:t> </a:t>
            </a:r>
            <a:r>
              <a:rPr lang="it-IT" sz="1500" dirty="0" err="1"/>
              <a:t>at</a:t>
            </a:r>
            <a:r>
              <a:rPr lang="it-IT" sz="1500" dirty="0"/>
              <a:t> </a:t>
            </a:r>
            <a:r>
              <a:rPr lang="it-IT" sz="1500" dirty="0" err="1"/>
              <a:t>that</a:t>
            </a:r>
            <a:r>
              <a:rPr lang="it-IT" sz="1500" dirty="0"/>
              <a:t>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A43E3-EB2A-43DA-87F7-A60E5CB478D7}"/>
              </a:ext>
            </a:extLst>
          </p:cNvPr>
          <p:cNvSpPr txBox="1"/>
          <p:nvPr/>
        </p:nvSpPr>
        <p:spPr>
          <a:xfrm>
            <a:off x="294247" y="4981531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RANK significative (**). Coef: 0.07;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Tot </a:t>
            </a:r>
            <a:r>
              <a:rPr lang="it-IT" sz="1400" dirty="0" err="1"/>
              <a:t>buds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significative(**). Coef: -0.49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80423-E668-4803-B46E-2696AEC60C77}"/>
              </a:ext>
            </a:extLst>
          </p:cNvPr>
          <p:cNvCxnSpPr>
            <a:cxnSpLocks/>
          </p:cNvCxnSpPr>
          <p:nvPr/>
        </p:nvCxnSpPr>
        <p:spPr>
          <a:xfrm flipV="1">
            <a:off x="2766204" y="3496574"/>
            <a:ext cx="74762" cy="17712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F38C08-CAAD-4E85-8368-6191EB882FA9}"/>
              </a:ext>
            </a:extLst>
          </p:cNvPr>
          <p:cNvSpPr txBox="1"/>
          <p:nvPr/>
        </p:nvSpPr>
        <p:spPr>
          <a:xfrm>
            <a:off x="5164347" y="2763863"/>
            <a:ext cx="29090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/>
              <a:t>PERMUTATION BOX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</a:t>
            </a:r>
            <a:r>
              <a:rPr lang="it-IT" sz="1500" dirty="0" err="1"/>
              <a:t>tot_buds</a:t>
            </a:r>
            <a:r>
              <a:rPr lang="it-IT" sz="1500" dirty="0"/>
              <a:t>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</a:t>
            </a:r>
            <a:r>
              <a:rPr lang="it-IT" sz="1500" dirty="0" err="1"/>
              <a:t>rank</a:t>
            </a:r>
            <a:r>
              <a:rPr lang="it-IT" sz="1500" dirty="0"/>
              <a:t>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 </a:t>
            </a:r>
            <a:r>
              <a:rPr lang="it-IT" sz="1500" dirty="0" err="1"/>
              <a:t>but</a:t>
            </a:r>
            <a:r>
              <a:rPr lang="it-IT" sz="1500" dirty="0"/>
              <a:t> starts to be significative the </a:t>
            </a:r>
            <a:r>
              <a:rPr lang="it-IT" sz="1500" dirty="0" err="1"/>
              <a:t>length</a:t>
            </a:r>
            <a:r>
              <a:rPr lang="it-IT" sz="1500" dirty="0"/>
              <a:t> (**) </a:t>
            </a:r>
            <a:r>
              <a:rPr lang="it-IT" sz="1500" dirty="0" err="1"/>
              <a:t>coef</a:t>
            </a:r>
            <a:r>
              <a:rPr lang="it-IT" sz="1500" dirty="0"/>
              <a:t>=0.02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AEC30-51B0-4205-A869-4943CDB58B1B}"/>
              </a:ext>
            </a:extLst>
          </p:cNvPr>
          <p:cNvSpPr/>
          <p:nvPr/>
        </p:nvSpPr>
        <p:spPr>
          <a:xfrm>
            <a:off x="402879" y="306339"/>
            <a:ext cx="1163044" cy="571947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Box3: do </a:t>
            </a:r>
            <a:r>
              <a:rPr lang="it-IT" sz="1500" dirty="0" err="1"/>
              <a:t>you</a:t>
            </a:r>
            <a:r>
              <a:rPr lang="it-IT" sz="1500" dirty="0"/>
              <a:t> </a:t>
            </a:r>
            <a:r>
              <a:rPr lang="it-IT" sz="1500" dirty="0" err="1"/>
              <a:t>burst</a:t>
            </a:r>
            <a:r>
              <a:rPr lang="it-IT" sz="15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C71F92-2E6C-4232-9077-41C0AA56BDBF}"/>
              </a:ext>
            </a:extLst>
          </p:cNvPr>
          <p:cNvSpPr/>
          <p:nvPr/>
        </p:nvSpPr>
        <p:spPr>
          <a:xfrm>
            <a:off x="1556859" y="90237"/>
            <a:ext cx="2201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V</a:t>
            </a:r>
          </a:p>
        </p:txBody>
      </p:sp>
    </p:spTree>
    <p:extLst>
      <p:ext uri="{BB962C8B-B14F-4D97-AF65-F5344CB8AC3E}">
        <p14:creationId xmlns:p14="http://schemas.microsoft.com/office/powerpoint/2010/main" val="418087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0E76DF-A2C0-4ECB-B684-3F98F122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01" y="1692303"/>
            <a:ext cx="4255346" cy="2836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EB215D-C3AB-4076-A7D7-FF1BF043BBDB}"/>
              </a:ext>
            </a:extLst>
          </p:cNvPr>
          <p:cNvSpPr txBox="1"/>
          <p:nvPr/>
        </p:nvSpPr>
        <p:spPr>
          <a:xfrm>
            <a:off x="219484" y="1324140"/>
            <a:ext cx="8924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New </a:t>
            </a:r>
            <a:r>
              <a:rPr lang="it-IT" sz="1500" dirty="0" err="1"/>
              <a:t>shoots</a:t>
            </a:r>
            <a:r>
              <a:rPr lang="it-IT" sz="1500" dirty="0"/>
              <a:t> (1=</a:t>
            </a:r>
            <a:r>
              <a:rPr lang="it-IT" sz="1500" dirty="0" err="1"/>
              <a:t>present</a:t>
            </a:r>
            <a:r>
              <a:rPr lang="it-IT" sz="1500" dirty="0"/>
              <a:t>, 0=</a:t>
            </a:r>
            <a:r>
              <a:rPr lang="it-IT" sz="1500" dirty="0" err="1"/>
              <a:t>absent</a:t>
            </a:r>
            <a:r>
              <a:rPr lang="it-IT" sz="1500" dirty="0"/>
              <a:t>), in V </a:t>
            </a:r>
            <a:r>
              <a:rPr lang="it-IT" sz="1500" dirty="0" err="1"/>
              <a:t>buds</a:t>
            </a:r>
            <a:r>
              <a:rPr lang="it-IT" sz="1500" dirty="0"/>
              <a:t>, </a:t>
            </a:r>
            <a:r>
              <a:rPr lang="it-IT" sz="1500" dirty="0" err="1"/>
              <a:t>related</a:t>
            </a:r>
            <a:r>
              <a:rPr lang="it-IT" sz="1500" dirty="0"/>
              <a:t> to </a:t>
            </a:r>
            <a:r>
              <a:rPr lang="it-IT" sz="1500" dirty="0" err="1"/>
              <a:t>length</a:t>
            </a:r>
            <a:r>
              <a:rPr lang="it-IT" sz="1500" dirty="0"/>
              <a:t>,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  <a:r>
              <a:rPr lang="it-IT" sz="1500" dirty="0" err="1"/>
              <a:t>node</a:t>
            </a:r>
            <a:r>
              <a:rPr lang="it-IT" sz="1500" dirty="0"/>
              <a:t> and </a:t>
            </a:r>
            <a:r>
              <a:rPr lang="it-IT" sz="1500" b="1" dirty="0" err="1"/>
              <a:t>v+m</a:t>
            </a:r>
            <a:r>
              <a:rPr lang="it-IT" sz="1500" dirty="0"/>
              <a:t> </a:t>
            </a:r>
            <a:r>
              <a:rPr lang="it-IT" sz="1500" dirty="0" err="1"/>
              <a:t>at</a:t>
            </a:r>
            <a:r>
              <a:rPr lang="it-IT" sz="1500" dirty="0"/>
              <a:t> </a:t>
            </a:r>
            <a:r>
              <a:rPr lang="it-IT" sz="1500" dirty="0" err="1"/>
              <a:t>that</a:t>
            </a:r>
            <a:r>
              <a:rPr lang="it-IT" sz="1500" dirty="0"/>
              <a:t>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A43E3-EB2A-43DA-87F7-A60E5CB478D7}"/>
              </a:ext>
            </a:extLst>
          </p:cNvPr>
          <p:cNvSpPr txBox="1"/>
          <p:nvPr/>
        </p:nvSpPr>
        <p:spPr>
          <a:xfrm>
            <a:off x="294247" y="4981531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rank</a:t>
            </a:r>
            <a:r>
              <a:rPr lang="it-IT" sz="1400" dirty="0"/>
              <a:t> significative (**). Coef: 0.09;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V </a:t>
            </a:r>
            <a:r>
              <a:rPr lang="it-IT" sz="1400" dirty="0" err="1"/>
              <a:t>is</a:t>
            </a:r>
            <a:r>
              <a:rPr lang="it-IT" sz="1400" dirty="0"/>
              <a:t> significative(***). Coef: -1.16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38C08-CAAD-4E85-8368-6191EB882FA9}"/>
              </a:ext>
            </a:extLst>
          </p:cNvPr>
          <p:cNvSpPr txBox="1"/>
          <p:nvPr/>
        </p:nvSpPr>
        <p:spPr>
          <a:xfrm>
            <a:off x="4773284" y="2382351"/>
            <a:ext cx="398540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/>
              <a:t>PERMUTATION BOX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«v»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 </a:t>
            </a:r>
            <a:r>
              <a:rPr lang="it-IT" sz="1500" dirty="0" err="1"/>
              <a:t>but</a:t>
            </a:r>
            <a:r>
              <a:rPr lang="it-IT" sz="1500" dirty="0"/>
              <a:t> M starts </a:t>
            </a:r>
            <a:r>
              <a:rPr lang="it-IT" sz="1500" dirty="0" err="1"/>
              <a:t>being</a:t>
            </a:r>
            <a:r>
              <a:rPr lang="it-IT" sz="1500" dirty="0"/>
              <a:t> significative(*) </a:t>
            </a:r>
            <a:r>
              <a:rPr lang="it-IT" sz="1500" dirty="0" err="1"/>
              <a:t>coef</a:t>
            </a:r>
            <a:r>
              <a:rPr lang="it-IT" sz="1500" dirty="0"/>
              <a:t>=-0.35. DOES IT MEANS THAT V MASK M?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</a:t>
            </a:r>
            <a:r>
              <a:rPr lang="it-IT" sz="1500" dirty="0" err="1"/>
              <a:t>rank</a:t>
            </a:r>
            <a:r>
              <a:rPr lang="it-IT" sz="1500" dirty="0"/>
              <a:t>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 </a:t>
            </a:r>
            <a:r>
              <a:rPr lang="it-IT" sz="1500" dirty="0" err="1"/>
              <a:t>but</a:t>
            </a:r>
            <a:r>
              <a:rPr lang="it-IT" sz="1500" dirty="0"/>
              <a:t> </a:t>
            </a:r>
            <a:r>
              <a:rPr lang="it-IT" sz="1500" dirty="0" err="1"/>
              <a:t>length</a:t>
            </a:r>
            <a:r>
              <a:rPr lang="it-IT" sz="1500" dirty="0"/>
              <a:t> starts to be </a:t>
            </a:r>
            <a:r>
              <a:rPr lang="it-IT" sz="1500" dirty="0" err="1"/>
              <a:t>significant</a:t>
            </a:r>
            <a:r>
              <a:rPr lang="it-IT" sz="1500" dirty="0"/>
              <a:t> (***) coef:0.02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80423-E668-4803-B46E-2696AEC60C77}"/>
              </a:ext>
            </a:extLst>
          </p:cNvPr>
          <p:cNvCxnSpPr>
            <a:cxnSpLocks/>
          </p:cNvCxnSpPr>
          <p:nvPr/>
        </p:nvCxnSpPr>
        <p:spPr>
          <a:xfrm flipV="1">
            <a:off x="2766204" y="3496574"/>
            <a:ext cx="74762" cy="17712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79EE4AE-9913-4CB5-890E-D5F773F31095}"/>
              </a:ext>
            </a:extLst>
          </p:cNvPr>
          <p:cNvSpPr/>
          <p:nvPr/>
        </p:nvSpPr>
        <p:spPr>
          <a:xfrm>
            <a:off x="402879" y="306339"/>
            <a:ext cx="1163044" cy="571947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Box3: do </a:t>
            </a:r>
            <a:r>
              <a:rPr lang="it-IT" sz="1500" dirty="0" err="1"/>
              <a:t>you</a:t>
            </a:r>
            <a:r>
              <a:rPr lang="it-IT" sz="1500" dirty="0"/>
              <a:t> </a:t>
            </a:r>
            <a:r>
              <a:rPr lang="it-IT" sz="1500" dirty="0" err="1"/>
              <a:t>burst</a:t>
            </a:r>
            <a:r>
              <a:rPr lang="it-IT" sz="1500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1C5E4C-8F85-4C15-A1AC-9502D1D448E1}"/>
              </a:ext>
            </a:extLst>
          </p:cNvPr>
          <p:cNvSpPr/>
          <p:nvPr/>
        </p:nvSpPr>
        <p:spPr>
          <a:xfrm>
            <a:off x="1556859" y="90237"/>
            <a:ext cx="2201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V</a:t>
            </a:r>
          </a:p>
        </p:txBody>
      </p:sp>
    </p:spTree>
    <p:extLst>
      <p:ext uri="{BB962C8B-B14F-4D97-AF65-F5344CB8AC3E}">
        <p14:creationId xmlns:p14="http://schemas.microsoft.com/office/powerpoint/2010/main" val="283709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05FA21-B67D-42B6-8D93-2B4659EC63E0}"/>
              </a:ext>
            </a:extLst>
          </p:cNvPr>
          <p:cNvSpPr/>
          <p:nvPr/>
        </p:nvSpPr>
        <p:spPr>
          <a:xfrm>
            <a:off x="2171432" y="194815"/>
            <a:ext cx="4801138" cy="413935"/>
          </a:xfrm>
          <a:prstGeom prst="rect">
            <a:avLst/>
          </a:prstGeom>
          <a:noFill/>
        </p:spPr>
        <p:txBody>
          <a:bodyPr wrap="none" lIns="28932" tIns="14466" rIns="28932" bIns="14466">
            <a:spAutoFit/>
          </a:bodyPr>
          <a:lstStyle/>
          <a:p>
            <a:pPr algn="ctr"/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DATASET_ARCHITECTURE HAZELNUT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CB843-CE6B-4E06-9407-C064B94FC419}"/>
              </a:ext>
            </a:extLst>
          </p:cNvPr>
          <p:cNvSpPr/>
          <p:nvPr/>
        </p:nvSpPr>
        <p:spPr>
          <a:xfrm>
            <a:off x="-8313" y="563173"/>
            <a:ext cx="1848359" cy="398187"/>
          </a:xfrm>
          <a:prstGeom prst="rect">
            <a:avLst/>
          </a:prstGeom>
          <a:solidFill>
            <a:srgbClr val="C00000"/>
          </a:solidFill>
        </p:spPr>
        <p:txBody>
          <a:bodyPr wrap="square" lIns="51435" tIns="25718" rIns="51435" bIns="25718">
            <a:spAutoFit/>
          </a:bodyPr>
          <a:lstStyle/>
          <a:p>
            <a:r>
              <a:rPr lang="en-US" sz="225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1770D-CF87-4E75-98A6-6849983DECE7}"/>
              </a:ext>
            </a:extLst>
          </p:cNvPr>
          <p:cNvSpPr txBox="1"/>
          <p:nvPr/>
        </p:nvSpPr>
        <p:spPr>
          <a:xfrm>
            <a:off x="3759767" y="563173"/>
            <a:ext cx="1556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OWN-ROOTED e INNE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4F57659-083C-43A9-8D4C-FEEAABCC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29025"/>
              </p:ext>
            </p:extLst>
          </p:nvPr>
        </p:nvGraphicFramePr>
        <p:xfrm>
          <a:off x="180923" y="1029818"/>
          <a:ext cx="8713693" cy="553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726">
                  <a:extLst>
                    <a:ext uri="{9D8B030D-6E8A-4147-A177-3AD203B41FA5}">
                      <a16:colId xmlns:a16="http://schemas.microsoft.com/office/drawing/2014/main" val="3983025270"/>
                    </a:ext>
                  </a:extLst>
                </a:gridCol>
                <a:gridCol w="2114761">
                  <a:extLst>
                    <a:ext uri="{9D8B030D-6E8A-4147-A177-3AD203B41FA5}">
                      <a16:colId xmlns:a16="http://schemas.microsoft.com/office/drawing/2014/main" val="1559661431"/>
                    </a:ext>
                  </a:extLst>
                </a:gridCol>
                <a:gridCol w="1630817">
                  <a:extLst>
                    <a:ext uri="{9D8B030D-6E8A-4147-A177-3AD203B41FA5}">
                      <a16:colId xmlns:a16="http://schemas.microsoft.com/office/drawing/2014/main" val="544693188"/>
                    </a:ext>
                  </a:extLst>
                </a:gridCol>
                <a:gridCol w="2028579">
                  <a:extLst>
                    <a:ext uri="{9D8B030D-6E8A-4147-A177-3AD203B41FA5}">
                      <a16:colId xmlns:a16="http://schemas.microsoft.com/office/drawing/2014/main" val="1947960910"/>
                    </a:ext>
                  </a:extLst>
                </a:gridCol>
                <a:gridCol w="1710763">
                  <a:extLst>
                    <a:ext uri="{9D8B030D-6E8A-4147-A177-3AD203B41FA5}">
                      <a16:colId xmlns:a16="http://schemas.microsoft.com/office/drawing/2014/main" val="2085838747"/>
                    </a:ext>
                  </a:extLst>
                </a:gridCol>
                <a:gridCol w="884047">
                  <a:extLst>
                    <a:ext uri="{9D8B030D-6E8A-4147-A177-3AD203B41FA5}">
                      <a16:colId xmlns:a16="http://schemas.microsoft.com/office/drawing/2014/main" val="3939269797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Starter DF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Ending</a:t>
                      </a:r>
                      <a:r>
                        <a:rPr lang="it-IT" sz="1200" dirty="0"/>
                        <a:t> DF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What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was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done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Scripts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Scale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023713697"/>
                  </a:ext>
                </a:extLst>
              </a:tr>
              <a:tr h="522923"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highlight>
                            <a:srgbClr val="FFFF00"/>
                          </a:highlight>
                        </a:rPr>
                        <a:t>2020DFAUTO.csv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2020shoot_level.csv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200" dirty="0" err="1"/>
                        <a:t>Count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number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per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shoot</a:t>
                      </a:r>
                      <a:r>
                        <a:rPr lang="it-IT" sz="1200" dirty="0"/>
                        <a:t>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200" dirty="0" err="1"/>
                        <a:t>Adding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plant</a:t>
                      </a:r>
                      <a:r>
                        <a:rPr lang="it-IT" sz="1200" dirty="0"/>
                        <a:t> ID to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shoot</a:t>
                      </a:r>
                      <a:r>
                        <a:rPr lang="it-IT" sz="1200" dirty="0"/>
                        <a:t>;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create_shootlevel.R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shoot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109043985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r>
                        <a:rPr lang="it-IT" sz="12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2020shoot_level.csv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2020metamer_level.csv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 err="1"/>
                        <a:t>Creating</a:t>
                      </a:r>
                      <a:r>
                        <a:rPr lang="it-IT" sz="1200" dirty="0"/>
                        <a:t> the dataframe </a:t>
                      </a:r>
                      <a:r>
                        <a:rPr lang="it-IT" sz="1200" dirty="0" err="1"/>
                        <a:t>at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metamer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level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create_metamer_level.R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89181031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2020metamer_level.csv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2020metamer_level.csv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/>
                        <a:t>Information of </a:t>
                      </a:r>
                      <a:r>
                        <a:rPr lang="it-IT" sz="1200" dirty="0" err="1"/>
                        <a:t>how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many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shoots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developed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next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year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modify_metlevel.R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3964967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2020shoot_level.csv</a:t>
                      </a:r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2020shoot_level_DEVELOPED.csv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/>
                        <a:t>CREATE A NEW DATASET WITH THE SHOOT OF 2020 THAT WERE FOUND IN 2021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modify_shootlevel.R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Shoot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0162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2020metamer_level.csv</a:t>
                      </a:r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2020metamer_level_DEVELOPED.csv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it-IT" sz="1200" dirty="0"/>
                        <a:t>CREATE A NEW DATASET WITH THE SHOOT OF 2020 THAT WERE FOUND IN 2021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modify_metlevel.R</a:t>
                      </a: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8368748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2020metamer_level_DEVELOPED.csv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bud_level_develop.csv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it-IT" sz="1200" dirty="0"/>
                        <a:t>Duplicate the </a:t>
                      </a:r>
                      <a:r>
                        <a:rPr lang="it-IT" sz="1200" dirty="0" err="1"/>
                        <a:t>rows</a:t>
                      </a:r>
                      <a:r>
                        <a:rPr lang="it-IT" sz="1200" dirty="0"/>
                        <a:t> for the </a:t>
                      </a:r>
                      <a:r>
                        <a:rPr lang="it-IT" sz="1200" dirty="0" err="1"/>
                        <a:t>number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create_bude_level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Bud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28815390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7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bud_level_develop.csv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bud_level_FINAL.csv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/>
                        <a:t>Position of the </a:t>
                      </a:r>
                      <a:r>
                        <a:rPr lang="it-IT" sz="1200" dirty="0" err="1"/>
                        <a:t>bud</a:t>
                      </a:r>
                      <a:r>
                        <a:rPr lang="it-IT" sz="1200" dirty="0"/>
                        <a:t> (</a:t>
                      </a:r>
                      <a:r>
                        <a:rPr lang="it-IT" sz="1200" dirty="0" err="1"/>
                        <a:t>lateral</a:t>
                      </a:r>
                      <a:r>
                        <a:rPr lang="it-IT" sz="1200" dirty="0"/>
                        <a:t>/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/>
                        <a:t>Fate of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</a:t>
                      </a:r>
                      <a:endParaRPr lang="it-IT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 err="1"/>
                        <a:t>Number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sibling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(in multiple </a:t>
                      </a:r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 err="1"/>
                        <a:t>Numberof</a:t>
                      </a:r>
                      <a:r>
                        <a:rPr lang="it-IT" sz="1200" dirty="0"/>
                        <a:t> new </a:t>
                      </a:r>
                      <a:r>
                        <a:rPr lang="it-IT" sz="1200" dirty="0" err="1"/>
                        <a:t>shoots</a:t>
                      </a:r>
                      <a:endParaRPr lang="it-IT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/>
                        <a:t>Info </a:t>
                      </a:r>
                      <a:r>
                        <a:rPr lang="it-IT" sz="1200" dirty="0" err="1"/>
                        <a:t>regarding</a:t>
                      </a:r>
                      <a:r>
                        <a:rPr lang="it-IT" sz="1200" dirty="0"/>
                        <a:t> the new </a:t>
                      </a:r>
                      <a:r>
                        <a:rPr lang="it-IT" sz="1200" dirty="0" err="1"/>
                        <a:t>shoot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developed</a:t>
                      </a:r>
                      <a:r>
                        <a:rPr lang="it-IT" sz="1200" dirty="0"/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 err="1"/>
                        <a:t>Substrating</a:t>
                      </a:r>
                      <a:r>
                        <a:rPr lang="it-IT" sz="1200" dirty="0"/>
                        <a:t> to the </a:t>
                      </a:r>
                      <a:r>
                        <a:rPr lang="it-IT" sz="1200" dirty="0" err="1"/>
                        <a:t>sibling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value</a:t>
                      </a:r>
                      <a:r>
                        <a:rPr lang="it-IT" sz="1200" dirty="0"/>
                        <a:t> the fate of </a:t>
                      </a:r>
                      <a:r>
                        <a:rPr lang="it-IT" sz="1200" dirty="0" err="1"/>
                        <a:t>that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create_budlevelFINAL.R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Bud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903013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310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008CA-E7FE-400D-B30B-E054AC2E923E}"/>
              </a:ext>
            </a:extLst>
          </p:cNvPr>
          <p:cNvSpPr/>
          <p:nvPr/>
        </p:nvSpPr>
        <p:spPr>
          <a:xfrm>
            <a:off x="2272265" y="120768"/>
            <a:ext cx="4424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 “V”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60CC4-FB8E-4334-9A17-5DA2FB01133E}"/>
              </a:ext>
            </a:extLst>
          </p:cNvPr>
          <p:cNvSpPr txBox="1"/>
          <p:nvPr/>
        </p:nvSpPr>
        <p:spPr>
          <a:xfrm>
            <a:off x="262393" y="1044098"/>
            <a:ext cx="7362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BUD V </a:t>
            </a:r>
            <a:r>
              <a:rPr lang="it-IT" dirty="0" err="1"/>
              <a:t>burst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explained</a:t>
            </a:r>
            <a:r>
              <a:rPr lang="it-IT" dirty="0"/>
              <a:t>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Shoot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(+);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Tot </a:t>
            </a:r>
            <a:r>
              <a:rPr lang="it-IT" dirty="0" err="1"/>
              <a:t>buds</a:t>
            </a:r>
            <a:r>
              <a:rPr lang="it-IT" dirty="0"/>
              <a:t> (-):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Vegetative (-) and mixed (+): VEGETATIVE MASK MIXED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5876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F3B248-BFEB-47D2-96A7-A4352CDEE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67" y="1689751"/>
            <a:ext cx="5037597" cy="31630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EB215D-C3AB-4076-A7D7-FF1BF043BBDB}"/>
              </a:ext>
            </a:extLst>
          </p:cNvPr>
          <p:cNvSpPr txBox="1"/>
          <p:nvPr/>
        </p:nvSpPr>
        <p:spPr>
          <a:xfrm>
            <a:off x="219483" y="1256841"/>
            <a:ext cx="86369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New </a:t>
            </a:r>
            <a:r>
              <a:rPr lang="it-IT" sz="1500" dirty="0" err="1"/>
              <a:t>shoots</a:t>
            </a:r>
            <a:r>
              <a:rPr lang="it-IT" sz="1500" dirty="0"/>
              <a:t> (1=</a:t>
            </a:r>
            <a:r>
              <a:rPr lang="it-IT" sz="1500" dirty="0" err="1"/>
              <a:t>present</a:t>
            </a:r>
            <a:r>
              <a:rPr lang="it-IT" sz="1500" dirty="0"/>
              <a:t>, 0=</a:t>
            </a:r>
            <a:r>
              <a:rPr lang="it-IT" sz="1500" dirty="0" err="1"/>
              <a:t>absent</a:t>
            </a:r>
            <a:r>
              <a:rPr lang="it-IT" sz="1500" dirty="0"/>
              <a:t>), in M </a:t>
            </a:r>
            <a:r>
              <a:rPr lang="it-IT" sz="1500" dirty="0" err="1"/>
              <a:t>buds</a:t>
            </a:r>
            <a:r>
              <a:rPr lang="it-IT" sz="1500" dirty="0"/>
              <a:t>, </a:t>
            </a:r>
            <a:r>
              <a:rPr lang="it-IT" sz="1500" dirty="0" err="1"/>
              <a:t>related</a:t>
            </a:r>
            <a:r>
              <a:rPr lang="it-IT" sz="1500" dirty="0"/>
              <a:t> to </a:t>
            </a:r>
            <a:r>
              <a:rPr lang="it-IT" sz="1500" dirty="0" err="1"/>
              <a:t>length</a:t>
            </a:r>
            <a:r>
              <a:rPr lang="it-IT" sz="1500" dirty="0"/>
              <a:t>,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  <a:r>
              <a:rPr lang="it-IT" sz="1500" dirty="0" err="1"/>
              <a:t>node</a:t>
            </a:r>
            <a:r>
              <a:rPr lang="it-IT" sz="1500" dirty="0"/>
              <a:t> and </a:t>
            </a:r>
            <a:r>
              <a:rPr lang="it-IT" sz="1500" b="1" dirty="0"/>
              <a:t>total </a:t>
            </a:r>
            <a:r>
              <a:rPr lang="it-IT" sz="1500" b="1" dirty="0" err="1"/>
              <a:t>buds</a:t>
            </a:r>
            <a:r>
              <a:rPr lang="it-IT" sz="1500" b="1" dirty="0"/>
              <a:t> </a:t>
            </a:r>
            <a:r>
              <a:rPr lang="it-IT" sz="1500" dirty="0" err="1"/>
              <a:t>at</a:t>
            </a:r>
            <a:r>
              <a:rPr lang="it-IT" sz="1500" dirty="0"/>
              <a:t> </a:t>
            </a:r>
            <a:r>
              <a:rPr lang="it-IT" sz="1500" dirty="0" err="1"/>
              <a:t>that</a:t>
            </a:r>
            <a:r>
              <a:rPr lang="it-IT" sz="1500" dirty="0"/>
              <a:t>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A43E3-EB2A-43DA-87F7-A60E5CB478D7}"/>
              </a:ext>
            </a:extLst>
          </p:cNvPr>
          <p:cNvSpPr txBox="1"/>
          <p:nvPr/>
        </p:nvSpPr>
        <p:spPr>
          <a:xfrm>
            <a:off x="294247" y="4981531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Rank </a:t>
            </a:r>
            <a:r>
              <a:rPr lang="it-IT" sz="1400" dirty="0" err="1"/>
              <a:t>is</a:t>
            </a:r>
            <a:r>
              <a:rPr lang="it-IT" sz="1400" dirty="0"/>
              <a:t> significative(**). Coef:0.16 ;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Tot </a:t>
            </a:r>
            <a:r>
              <a:rPr lang="it-IT" sz="1400" dirty="0" err="1"/>
              <a:t>buds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significative(***). Coef: -0.91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38C08-CAAD-4E85-8368-6191EB882FA9}"/>
              </a:ext>
            </a:extLst>
          </p:cNvPr>
          <p:cNvSpPr txBox="1"/>
          <p:nvPr/>
        </p:nvSpPr>
        <p:spPr>
          <a:xfrm>
            <a:off x="5462997" y="2516572"/>
            <a:ext cx="29090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/>
              <a:t>PERMUTATION BOX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</a:t>
            </a:r>
            <a:r>
              <a:rPr lang="it-IT" sz="1500" dirty="0" err="1"/>
              <a:t>tot_buds</a:t>
            </a:r>
            <a:r>
              <a:rPr lang="it-IT" sz="1500" dirty="0"/>
              <a:t>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</a:t>
            </a:r>
            <a:r>
              <a:rPr lang="it-IT" sz="1500" dirty="0" err="1"/>
              <a:t>rank_node</a:t>
            </a:r>
            <a:r>
              <a:rPr lang="it-IT" sz="1500" dirty="0"/>
              <a:t>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</a:t>
            </a:r>
            <a:r>
              <a:rPr lang="it-IT" sz="1500" dirty="0" err="1"/>
              <a:t>significant</a:t>
            </a:r>
            <a:r>
              <a:rPr lang="it-IT" sz="1500" dirty="0"/>
              <a:t> </a:t>
            </a:r>
            <a:r>
              <a:rPr lang="it-IT" sz="1500" dirty="0" err="1"/>
              <a:t>any</a:t>
            </a:r>
            <a:r>
              <a:rPr lang="it-IT" sz="1500" dirty="0"/>
              <a:t> more. </a:t>
            </a:r>
            <a:r>
              <a:rPr lang="it-IT" sz="1500" dirty="0" err="1"/>
              <a:t>But</a:t>
            </a:r>
            <a:r>
              <a:rPr lang="it-IT" sz="1500" dirty="0"/>
              <a:t> </a:t>
            </a:r>
            <a:r>
              <a:rPr lang="it-IT" sz="1500" dirty="0" err="1"/>
              <a:t>length</a:t>
            </a:r>
            <a:r>
              <a:rPr lang="it-IT" sz="1500" dirty="0"/>
              <a:t> starts </a:t>
            </a:r>
            <a:r>
              <a:rPr lang="it-IT" sz="1500" dirty="0" err="1"/>
              <a:t>being</a:t>
            </a:r>
            <a:r>
              <a:rPr lang="it-IT" sz="1500" dirty="0"/>
              <a:t> </a:t>
            </a:r>
            <a:r>
              <a:rPr lang="it-IT" sz="1500" dirty="0" err="1"/>
              <a:t>significant</a:t>
            </a:r>
            <a:r>
              <a:rPr lang="it-IT" sz="1500" dirty="0"/>
              <a:t> (**) coef:0.03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80423-E668-4803-B46E-2696AEC60C77}"/>
              </a:ext>
            </a:extLst>
          </p:cNvPr>
          <p:cNvCxnSpPr>
            <a:cxnSpLocks/>
          </p:cNvCxnSpPr>
          <p:nvPr/>
        </p:nvCxnSpPr>
        <p:spPr>
          <a:xfrm flipV="1">
            <a:off x="2766204" y="3496574"/>
            <a:ext cx="74762" cy="17712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16F79B-47EA-4CB2-A138-6E3E8E19FF5E}"/>
              </a:ext>
            </a:extLst>
          </p:cNvPr>
          <p:cNvSpPr/>
          <p:nvPr/>
        </p:nvSpPr>
        <p:spPr>
          <a:xfrm>
            <a:off x="402879" y="306339"/>
            <a:ext cx="1163044" cy="571947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Box3: do </a:t>
            </a:r>
            <a:r>
              <a:rPr lang="it-IT" sz="1500" dirty="0" err="1"/>
              <a:t>you</a:t>
            </a:r>
            <a:r>
              <a:rPr lang="it-IT" sz="1500" dirty="0"/>
              <a:t> </a:t>
            </a:r>
            <a:r>
              <a:rPr lang="it-IT" sz="1500" dirty="0" err="1"/>
              <a:t>burst</a:t>
            </a:r>
            <a:r>
              <a:rPr lang="it-IT" sz="1500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07DF34-1BE8-4590-87A4-9D4F308C1F07}"/>
              </a:ext>
            </a:extLst>
          </p:cNvPr>
          <p:cNvSpPr/>
          <p:nvPr/>
        </p:nvSpPr>
        <p:spPr>
          <a:xfrm>
            <a:off x="1603544" y="144234"/>
            <a:ext cx="2400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M</a:t>
            </a:r>
          </a:p>
        </p:txBody>
      </p:sp>
    </p:spTree>
    <p:extLst>
      <p:ext uri="{BB962C8B-B14F-4D97-AF65-F5344CB8AC3E}">
        <p14:creationId xmlns:p14="http://schemas.microsoft.com/office/powerpoint/2010/main" val="676599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CD5F4C-D1AE-47D7-8D07-BA0EAC46E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36" y="1700279"/>
            <a:ext cx="4852898" cy="32282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EB215D-C3AB-4076-A7D7-FF1BF043BBDB}"/>
              </a:ext>
            </a:extLst>
          </p:cNvPr>
          <p:cNvSpPr txBox="1"/>
          <p:nvPr/>
        </p:nvSpPr>
        <p:spPr>
          <a:xfrm>
            <a:off x="219484" y="1324140"/>
            <a:ext cx="8924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New </a:t>
            </a:r>
            <a:r>
              <a:rPr lang="it-IT" sz="1500" dirty="0" err="1"/>
              <a:t>shoots</a:t>
            </a:r>
            <a:r>
              <a:rPr lang="it-IT" sz="1500" dirty="0"/>
              <a:t> (1=</a:t>
            </a:r>
            <a:r>
              <a:rPr lang="it-IT" sz="1500" dirty="0" err="1"/>
              <a:t>present</a:t>
            </a:r>
            <a:r>
              <a:rPr lang="it-IT" sz="1500" dirty="0"/>
              <a:t>, 0=</a:t>
            </a:r>
            <a:r>
              <a:rPr lang="it-IT" sz="1500" dirty="0" err="1"/>
              <a:t>absent</a:t>
            </a:r>
            <a:r>
              <a:rPr lang="it-IT" sz="1500" dirty="0"/>
              <a:t>), in M </a:t>
            </a:r>
            <a:r>
              <a:rPr lang="it-IT" sz="1500" dirty="0" err="1"/>
              <a:t>buds</a:t>
            </a:r>
            <a:r>
              <a:rPr lang="it-IT" sz="1500" dirty="0"/>
              <a:t>, </a:t>
            </a:r>
            <a:r>
              <a:rPr lang="it-IT" sz="1500" dirty="0" err="1"/>
              <a:t>related</a:t>
            </a:r>
            <a:r>
              <a:rPr lang="it-IT" sz="1500" dirty="0"/>
              <a:t> to </a:t>
            </a:r>
            <a:r>
              <a:rPr lang="it-IT" sz="1500" dirty="0" err="1"/>
              <a:t>length</a:t>
            </a:r>
            <a:r>
              <a:rPr lang="it-IT" sz="1500" dirty="0"/>
              <a:t>,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  <a:r>
              <a:rPr lang="it-IT" sz="1500" dirty="0" err="1"/>
              <a:t>node</a:t>
            </a:r>
            <a:r>
              <a:rPr lang="it-IT" sz="1500" dirty="0"/>
              <a:t> and </a:t>
            </a:r>
            <a:r>
              <a:rPr lang="it-IT" sz="1500" b="1" dirty="0" err="1"/>
              <a:t>v+m</a:t>
            </a:r>
            <a:r>
              <a:rPr lang="it-IT" sz="1500" dirty="0"/>
              <a:t> </a:t>
            </a:r>
            <a:r>
              <a:rPr lang="it-IT" sz="1500" dirty="0" err="1"/>
              <a:t>at</a:t>
            </a:r>
            <a:r>
              <a:rPr lang="it-IT" sz="1500" dirty="0"/>
              <a:t> </a:t>
            </a:r>
            <a:r>
              <a:rPr lang="it-IT" sz="1500" dirty="0" err="1"/>
              <a:t>that</a:t>
            </a:r>
            <a:r>
              <a:rPr lang="it-IT" sz="1500" dirty="0"/>
              <a:t>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A43E3-EB2A-43DA-87F7-A60E5CB478D7}"/>
              </a:ext>
            </a:extLst>
          </p:cNvPr>
          <p:cNvSpPr txBox="1"/>
          <p:nvPr/>
        </p:nvSpPr>
        <p:spPr>
          <a:xfrm>
            <a:off x="294247" y="4981531"/>
            <a:ext cx="3642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Rank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significant</a:t>
            </a:r>
            <a:r>
              <a:rPr lang="it-IT" sz="1400" dirty="0"/>
              <a:t>(**). Coef=0.16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V significative (**). Coef: -1.05;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M </a:t>
            </a:r>
            <a:r>
              <a:rPr lang="it-IT" sz="1400" dirty="0" err="1"/>
              <a:t>is</a:t>
            </a:r>
            <a:r>
              <a:rPr lang="it-IT" sz="1400" dirty="0"/>
              <a:t> significative(**). Coef: -0.83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38C08-CAAD-4E85-8368-6191EB882FA9}"/>
              </a:ext>
            </a:extLst>
          </p:cNvPr>
          <p:cNvSpPr txBox="1"/>
          <p:nvPr/>
        </p:nvSpPr>
        <p:spPr>
          <a:xfrm>
            <a:off x="5239109" y="2382351"/>
            <a:ext cx="35195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/>
              <a:t>PERMUTATION BOX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«V»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«M»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endParaRPr lang="it-IT" sz="15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  <a:r>
              <a:rPr lang="it-IT" sz="1500" dirty="0" err="1"/>
              <a:t>node</a:t>
            </a:r>
            <a:r>
              <a:rPr lang="it-IT" sz="1500" dirty="0"/>
              <a:t>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</a:t>
            </a:r>
            <a:r>
              <a:rPr lang="it-IT" sz="1500" dirty="0" err="1"/>
              <a:t>significant</a:t>
            </a:r>
            <a:r>
              <a:rPr lang="it-IT" sz="1500" dirty="0"/>
              <a:t> </a:t>
            </a:r>
            <a:r>
              <a:rPr lang="it-IT" sz="1500" dirty="0" err="1"/>
              <a:t>any</a:t>
            </a:r>
            <a:r>
              <a:rPr lang="it-IT" sz="1500" dirty="0"/>
              <a:t> more </a:t>
            </a:r>
            <a:r>
              <a:rPr lang="it-IT" sz="1500" dirty="0" err="1"/>
              <a:t>but</a:t>
            </a:r>
            <a:r>
              <a:rPr lang="it-IT" sz="1500" dirty="0"/>
              <a:t> </a:t>
            </a:r>
            <a:r>
              <a:rPr lang="it-IT" sz="1500" dirty="0" err="1"/>
              <a:t>length</a:t>
            </a:r>
            <a:r>
              <a:rPr lang="it-IT" sz="1500" dirty="0"/>
              <a:t> starts </a:t>
            </a:r>
            <a:r>
              <a:rPr lang="it-IT" sz="1500" dirty="0" err="1"/>
              <a:t>being</a:t>
            </a:r>
            <a:r>
              <a:rPr lang="it-IT" sz="1500" dirty="0"/>
              <a:t> </a:t>
            </a:r>
            <a:r>
              <a:rPr lang="it-IT" sz="1500" dirty="0" err="1"/>
              <a:t>significant</a:t>
            </a:r>
            <a:r>
              <a:rPr lang="it-IT" sz="1500" dirty="0"/>
              <a:t> (**). Coef: 0.03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80423-E668-4803-B46E-2696AEC60C77}"/>
              </a:ext>
            </a:extLst>
          </p:cNvPr>
          <p:cNvCxnSpPr>
            <a:cxnSpLocks/>
          </p:cNvCxnSpPr>
          <p:nvPr/>
        </p:nvCxnSpPr>
        <p:spPr>
          <a:xfrm flipV="1">
            <a:off x="2766204" y="3496574"/>
            <a:ext cx="74762" cy="17712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E27CE-EA65-4DBF-84EC-DCE2B38AE29B}"/>
              </a:ext>
            </a:extLst>
          </p:cNvPr>
          <p:cNvSpPr/>
          <p:nvPr/>
        </p:nvSpPr>
        <p:spPr>
          <a:xfrm>
            <a:off x="402879" y="306339"/>
            <a:ext cx="1163044" cy="571947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Box3: do </a:t>
            </a:r>
            <a:r>
              <a:rPr lang="it-IT" sz="1500" dirty="0" err="1"/>
              <a:t>you</a:t>
            </a:r>
            <a:r>
              <a:rPr lang="it-IT" sz="1500" dirty="0"/>
              <a:t> </a:t>
            </a:r>
            <a:r>
              <a:rPr lang="it-IT" sz="1500" dirty="0" err="1"/>
              <a:t>burst</a:t>
            </a:r>
            <a:r>
              <a:rPr lang="it-IT" sz="1500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CA2D06-8746-47A7-8B01-EB098DA07425}"/>
              </a:ext>
            </a:extLst>
          </p:cNvPr>
          <p:cNvSpPr/>
          <p:nvPr/>
        </p:nvSpPr>
        <p:spPr>
          <a:xfrm>
            <a:off x="1536526" y="127429"/>
            <a:ext cx="2400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M</a:t>
            </a:r>
          </a:p>
        </p:txBody>
      </p:sp>
    </p:spTree>
    <p:extLst>
      <p:ext uri="{BB962C8B-B14F-4D97-AF65-F5344CB8AC3E}">
        <p14:creationId xmlns:p14="http://schemas.microsoft.com/office/powerpoint/2010/main" val="35575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008CA-E7FE-400D-B30B-E054AC2E923E}"/>
              </a:ext>
            </a:extLst>
          </p:cNvPr>
          <p:cNvSpPr/>
          <p:nvPr/>
        </p:nvSpPr>
        <p:spPr>
          <a:xfrm>
            <a:off x="2191282" y="120768"/>
            <a:ext cx="4586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66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 “M”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60CC4-FB8E-4334-9A17-5DA2FB01133E}"/>
              </a:ext>
            </a:extLst>
          </p:cNvPr>
          <p:cNvSpPr txBox="1"/>
          <p:nvPr/>
        </p:nvSpPr>
        <p:spPr>
          <a:xfrm>
            <a:off x="262393" y="1044098"/>
            <a:ext cx="8277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BUD M </a:t>
            </a:r>
            <a:r>
              <a:rPr lang="it-IT" dirty="0" err="1"/>
              <a:t>burst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explained</a:t>
            </a:r>
            <a:r>
              <a:rPr lang="it-IT" dirty="0"/>
              <a:t>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Shoot</a:t>
            </a:r>
            <a:r>
              <a:rPr lang="it-IT" dirty="0"/>
              <a:t> </a:t>
            </a:r>
            <a:r>
              <a:rPr lang="it-IT" dirty="0" err="1"/>
              <a:t>rank</a:t>
            </a:r>
            <a:r>
              <a:rPr lang="it-IT" dirty="0"/>
              <a:t> (+);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Tot </a:t>
            </a:r>
            <a:r>
              <a:rPr lang="it-IT" dirty="0" err="1"/>
              <a:t>buds</a:t>
            </a:r>
            <a:r>
              <a:rPr lang="it-IT" dirty="0"/>
              <a:t> (-):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Vegetative (-) &amp; mixed(-): VEGETATIVE and MIXED are </a:t>
            </a:r>
            <a:r>
              <a:rPr lang="it-IT" dirty="0" err="1"/>
              <a:t>related</a:t>
            </a:r>
            <a:r>
              <a:rPr lang="it-IT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15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05FA21-B67D-42B6-8D93-2B4659EC63E0}"/>
              </a:ext>
            </a:extLst>
          </p:cNvPr>
          <p:cNvSpPr/>
          <p:nvPr/>
        </p:nvSpPr>
        <p:spPr>
          <a:xfrm>
            <a:off x="2171432" y="194815"/>
            <a:ext cx="4801138" cy="413935"/>
          </a:xfrm>
          <a:prstGeom prst="rect">
            <a:avLst/>
          </a:prstGeom>
          <a:noFill/>
        </p:spPr>
        <p:txBody>
          <a:bodyPr wrap="none" lIns="28932" tIns="14466" rIns="28932" bIns="14466">
            <a:spAutoFit/>
          </a:bodyPr>
          <a:lstStyle/>
          <a:p>
            <a:pPr algn="ctr"/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DATASET_ARCHITECTURE HAZELNUT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CB843-CE6B-4E06-9407-C064B94FC419}"/>
              </a:ext>
            </a:extLst>
          </p:cNvPr>
          <p:cNvSpPr/>
          <p:nvPr/>
        </p:nvSpPr>
        <p:spPr>
          <a:xfrm>
            <a:off x="0" y="563173"/>
            <a:ext cx="1848359" cy="398187"/>
          </a:xfrm>
          <a:prstGeom prst="rect">
            <a:avLst/>
          </a:prstGeom>
          <a:solidFill>
            <a:srgbClr val="C00000"/>
          </a:solidFill>
        </p:spPr>
        <p:txBody>
          <a:bodyPr wrap="square" lIns="51435" tIns="25718" rIns="51435" bIns="25718">
            <a:spAutoFit/>
          </a:bodyPr>
          <a:lstStyle/>
          <a:p>
            <a:r>
              <a:rPr lang="en-US" sz="225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1770D-CF87-4E75-98A6-6849983DECE7}"/>
              </a:ext>
            </a:extLst>
          </p:cNvPr>
          <p:cNvSpPr txBox="1"/>
          <p:nvPr/>
        </p:nvSpPr>
        <p:spPr>
          <a:xfrm>
            <a:off x="3989800" y="520039"/>
            <a:ext cx="109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OWN-ROOTED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4F57659-083C-43A9-8D4C-FEEAABCC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89161"/>
              </p:ext>
            </p:extLst>
          </p:nvPr>
        </p:nvGraphicFramePr>
        <p:xfrm>
          <a:off x="180925" y="1199233"/>
          <a:ext cx="8713693" cy="2891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726">
                  <a:extLst>
                    <a:ext uri="{9D8B030D-6E8A-4147-A177-3AD203B41FA5}">
                      <a16:colId xmlns:a16="http://schemas.microsoft.com/office/drawing/2014/main" val="3983025270"/>
                    </a:ext>
                  </a:extLst>
                </a:gridCol>
                <a:gridCol w="2114761">
                  <a:extLst>
                    <a:ext uri="{9D8B030D-6E8A-4147-A177-3AD203B41FA5}">
                      <a16:colId xmlns:a16="http://schemas.microsoft.com/office/drawing/2014/main" val="1559661431"/>
                    </a:ext>
                  </a:extLst>
                </a:gridCol>
                <a:gridCol w="1630817">
                  <a:extLst>
                    <a:ext uri="{9D8B030D-6E8A-4147-A177-3AD203B41FA5}">
                      <a16:colId xmlns:a16="http://schemas.microsoft.com/office/drawing/2014/main" val="544693188"/>
                    </a:ext>
                  </a:extLst>
                </a:gridCol>
                <a:gridCol w="2028579">
                  <a:extLst>
                    <a:ext uri="{9D8B030D-6E8A-4147-A177-3AD203B41FA5}">
                      <a16:colId xmlns:a16="http://schemas.microsoft.com/office/drawing/2014/main" val="1947960910"/>
                    </a:ext>
                  </a:extLst>
                </a:gridCol>
                <a:gridCol w="1710763">
                  <a:extLst>
                    <a:ext uri="{9D8B030D-6E8A-4147-A177-3AD203B41FA5}">
                      <a16:colId xmlns:a16="http://schemas.microsoft.com/office/drawing/2014/main" val="2085838747"/>
                    </a:ext>
                  </a:extLst>
                </a:gridCol>
                <a:gridCol w="884047">
                  <a:extLst>
                    <a:ext uri="{9D8B030D-6E8A-4147-A177-3AD203B41FA5}">
                      <a16:colId xmlns:a16="http://schemas.microsoft.com/office/drawing/2014/main" val="3939269797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Starter DF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Ending</a:t>
                      </a:r>
                      <a:r>
                        <a:rPr lang="it-IT" sz="1200" dirty="0"/>
                        <a:t> DF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What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was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done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Scripts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Scale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023713697"/>
                  </a:ext>
                </a:extLst>
              </a:tr>
              <a:tr h="522923">
                <a:tc>
                  <a:txBody>
                    <a:bodyPr/>
                    <a:lstStyle/>
                    <a:p>
                      <a:r>
                        <a:rPr lang="it-IT" sz="1200" dirty="0"/>
                        <a:t>8</a:t>
                      </a:r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bud_level_FINAL.csv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bud_level_LATERALS.csv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/>
                        <a:t>Filter just for </a:t>
                      </a:r>
                      <a:r>
                        <a:rPr lang="it-IT" sz="1200" dirty="0" err="1"/>
                        <a:t>lateral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modify_budscale.R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109043985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r>
                        <a:rPr lang="it-IT" sz="1200" dirty="0"/>
                        <a:t>9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bud_level_FINAL.csv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bud_level_APICALS.csv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/>
                        <a:t>Filter just for 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modify_budscale.R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89181031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b="0" dirty="0"/>
                        <a:t>2020metamer_level_DEVELOPED.csv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met_level_develop_lateralbuds.csv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 err="1"/>
                        <a:t>Modifying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count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per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node</a:t>
                      </a:r>
                      <a:r>
                        <a:rPr lang="it-IT" sz="1200" dirty="0"/>
                        <a:t>, </a:t>
                      </a:r>
                      <a:r>
                        <a:rPr lang="it-IT" sz="1200" dirty="0" err="1"/>
                        <a:t>removing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</a:t>
                      </a:r>
                      <a:r>
                        <a:rPr lang="it-IT" sz="1200" dirty="0"/>
                        <a:t>!!!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modify_metlevel.R</a:t>
                      </a: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3964967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11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2020shoot_level_DEVELOPED.csv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2020shoot_level_DEVELOPED_fin.csv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 err="1"/>
                        <a:t>Adding</a:t>
                      </a:r>
                      <a:r>
                        <a:rPr lang="it-IT" sz="1200" dirty="0"/>
                        <a:t> the info of </a:t>
                      </a:r>
                      <a:r>
                        <a:rPr lang="it-IT" sz="1200" dirty="0" err="1"/>
                        <a:t>how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many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lateral</a:t>
                      </a:r>
                      <a:r>
                        <a:rPr lang="it-IT" sz="1200" dirty="0"/>
                        <a:t> and 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and the fate of </a:t>
                      </a:r>
                      <a:r>
                        <a:rPr lang="it-IT" sz="1200" dirty="0" err="1"/>
                        <a:t>apicals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modify_shootlevel.R</a:t>
                      </a: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Shoot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0162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12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2020shoot_level_DEVELOPED_fin.csv</a:t>
                      </a:r>
                      <a:endParaRPr lang="it-IT" sz="1200" dirty="0"/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shoot_level_develop_lateralbuds.csv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it-IT" sz="1200" dirty="0" err="1"/>
                        <a:t>Modifying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count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per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node</a:t>
                      </a:r>
                      <a:r>
                        <a:rPr lang="it-IT" sz="1200" dirty="0"/>
                        <a:t>, </a:t>
                      </a:r>
                      <a:r>
                        <a:rPr lang="it-IT" sz="1200" dirty="0" err="1"/>
                        <a:t>removing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</a:t>
                      </a:r>
                      <a:r>
                        <a:rPr lang="it-IT" sz="1200" dirty="0"/>
                        <a:t>!!!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modify_shootlevel.R</a:t>
                      </a: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Shoot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83687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57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6CD5EC-43D8-4233-A090-1F4E013605AF}"/>
              </a:ext>
            </a:extLst>
          </p:cNvPr>
          <p:cNvSpPr/>
          <p:nvPr/>
        </p:nvSpPr>
        <p:spPr>
          <a:xfrm>
            <a:off x="0" y="279562"/>
            <a:ext cx="2396021" cy="398187"/>
          </a:xfrm>
          <a:prstGeom prst="rect">
            <a:avLst/>
          </a:prstGeom>
          <a:solidFill>
            <a:srgbClr val="C00000"/>
          </a:solidFill>
        </p:spPr>
        <p:txBody>
          <a:bodyPr wrap="square" lIns="51435" tIns="25718" rIns="51435" bIns="25718">
            <a:spAutoFit/>
          </a:bodyPr>
          <a:lstStyle/>
          <a:p>
            <a:r>
              <a:rPr lang="en-US" sz="225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will we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7BFF4-FF08-447E-B067-1BB676EAA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24" r="53246" b="22321"/>
          <a:stretch/>
        </p:blipFill>
        <p:spPr>
          <a:xfrm>
            <a:off x="73348" y="847965"/>
            <a:ext cx="1662546" cy="2315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75771-5629-4D5A-9B3A-9580683B7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065" y="3781868"/>
            <a:ext cx="1125646" cy="107735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67C4D-B66F-4469-B4B7-2E0EC3A5073A}"/>
              </a:ext>
            </a:extLst>
          </p:cNvPr>
          <p:cNvCxnSpPr/>
          <p:nvPr/>
        </p:nvCxnSpPr>
        <p:spPr>
          <a:xfrm>
            <a:off x="1735894" y="2929014"/>
            <a:ext cx="1946155" cy="112466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D025E2-8476-492D-B59C-8C51864D1C0F}"/>
              </a:ext>
            </a:extLst>
          </p:cNvPr>
          <p:cNvSpPr txBox="1"/>
          <p:nvPr/>
        </p:nvSpPr>
        <p:spPr>
          <a:xfrm rot="1776803">
            <a:off x="1955936" y="3633151"/>
            <a:ext cx="17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Shoot</a:t>
            </a:r>
            <a:r>
              <a:rPr lang="it-IT" dirty="0"/>
              <a:t> scale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8DD02B-84D5-40C1-A135-35FD63A92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595" y="2556238"/>
            <a:ext cx="1027024" cy="11246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E7CABD-BCA9-4D6C-AE7C-FEC002205DB9}"/>
              </a:ext>
            </a:extLst>
          </p:cNvPr>
          <p:cNvCxnSpPr>
            <a:cxnSpLocks/>
          </p:cNvCxnSpPr>
          <p:nvPr/>
        </p:nvCxnSpPr>
        <p:spPr>
          <a:xfrm>
            <a:off x="1668252" y="2340846"/>
            <a:ext cx="3544317" cy="82288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51BEAF-2BC3-4460-93B7-212E0F7387FF}"/>
              </a:ext>
            </a:extLst>
          </p:cNvPr>
          <p:cNvSpPr txBox="1"/>
          <p:nvPr/>
        </p:nvSpPr>
        <p:spPr>
          <a:xfrm rot="956124">
            <a:off x="2467741" y="2820686"/>
            <a:ext cx="17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scale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87316D-6023-4FD1-98DD-3D6EE9E07386}"/>
              </a:ext>
            </a:extLst>
          </p:cNvPr>
          <p:cNvCxnSpPr>
            <a:cxnSpLocks/>
          </p:cNvCxnSpPr>
          <p:nvPr/>
        </p:nvCxnSpPr>
        <p:spPr>
          <a:xfrm flipV="1">
            <a:off x="1977417" y="1185174"/>
            <a:ext cx="3152025" cy="12602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A3D30D-A8CB-44B3-886A-71DD465395E8}"/>
              </a:ext>
            </a:extLst>
          </p:cNvPr>
          <p:cNvSpPr txBox="1"/>
          <p:nvPr/>
        </p:nvSpPr>
        <p:spPr>
          <a:xfrm rot="21427978">
            <a:off x="2717127" y="1310435"/>
            <a:ext cx="17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Bud scale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D84C19-EBE4-4326-8848-E5B08F570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858" y="629742"/>
            <a:ext cx="2107522" cy="11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4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30D87A-E30B-402E-9EED-17D4C0608EE2}"/>
              </a:ext>
            </a:extLst>
          </p:cNvPr>
          <p:cNvSpPr/>
          <p:nvPr/>
        </p:nvSpPr>
        <p:spPr>
          <a:xfrm>
            <a:off x="2030396" y="171148"/>
            <a:ext cx="253390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Shoot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4532172" y="397884"/>
            <a:ext cx="5842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Description</a:t>
            </a:r>
            <a:r>
              <a:rPr lang="it-IT" sz="1200" dirty="0"/>
              <a:t> of </a:t>
            </a:r>
            <a:r>
              <a:rPr lang="it-IT" sz="1200" dirty="0" err="1"/>
              <a:t>each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composition</a:t>
            </a:r>
            <a:r>
              <a:rPr lang="it-IT" sz="1200" dirty="0"/>
              <a:t> in </a:t>
            </a:r>
            <a:r>
              <a:rPr lang="it-IT" sz="1200" dirty="0" err="1"/>
              <a:t>terms</a:t>
            </a:r>
            <a:r>
              <a:rPr lang="it-IT" sz="1200" dirty="0"/>
              <a:t> of: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row</a:t>
            </a:r>
            <a:r>
              <a:rPr lang="it-IT" sz="12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Not </a:t>
            </a:r>
            <a:r>
              <a:rPr lang="it-IT" sz="1200" dirty="0" err="1"/>
              <a:t>grafted</a:t>
            </a:r>
            <a:endParaRPr lang="it-IT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Plant</a:t>
            </a:r>
            <a:r>
              <a:rPr lang="it-IT" sz="1200" dirty="0"/>
              <a:t> ID </a:t>
            </a:r>
            <a:r>
              <a:rPr lang="it-IT" sz="1200" dirty="0" err="1"/>
              <a:t>mother</a:t>
            </a:r>
            <a:r>
              <a:rPr lang="it-IT" sz="1200" dirty="0"/>
              <a:t> of the </a:t>
            </a:r>
            <a:r>
              <a:rPr lang="it-IT" sz="1200" dirty="0" err="1"/>
              <a:t>shoot</a:t>
            </a:r>
            <a:endParaRPr lang="it-IT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Length</a:t>
            </a:r>
            <a:r>
              <a:rPr lang="it-IT" sz="1200" dirty="0"/>
              <a:t>(cm);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Length</a:t>
            </a:r>
            <a:r>
              <a:rPr lang="it-IT" sz="1200" dirty="0"/>
              <a:t>(class);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nodes</a:t>
            </a:r>
            <a:r>
              <a:rPr lang="it-IT" sz="12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buds</a:t>
            </a:r>
            <a:r>
              <a:rPr lang="it-IT" sz="1200" dirty="0"/>
              <a:t> per </a:t>
            </a:r>
            <a:r>
              <a:rPr lang="it-IT" sz="1200" dirty="0" err="1"/>
              <a:t>type</a:t>
            </a:r>
            <a:r>
              <a:rPr lang="it-IT" sz="1200" dirty="0"/>
              <a:t> (C,V,M,B);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clusters;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nuts;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DCFA1-6AB5-4677-B105-63AF24AA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0" y="171148"/>
            <a:ext cx="1832803" cy="1754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0F232-C57B-4E35-AA45-0FC36C19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3" y="2485506"/>
            <a:ext cx="7877554" cy="361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9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30D87A-E30B-402E-9EED-17D4C0608EE2}"/>
              </a:ext>
            </a:extLst>
          </p:cNvPr>
          <p:cNvSpPr/>
          <p:nvPr/>
        </p:nvSpPr>
        <p:spPr>
          <a:xfrm>
            <a:off x="1946856" y="98345"/>
            <a:ext cx="3270127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Metamer 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F3F36-B9CA-4957-AD86-604FA54C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3" y="542771"/>
            <a:ext cx="1496557" cy="1638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7DAAE5-E652-4ADD-B79F-58857DF8A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36" y="2448586"/>
            <a:ext cx="7036479" cy="2980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5312991" y="280986"/>
            <a:ext cx="3704055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/>
              <a:t>Description</a:t>
            </a:r>
            <a:r>
              <a:rPr lang="it-IT" sz="1200" dirty="0"/>
              <a:t> of </a:t>
            </a:r>
            <a:r>
              <a:rPr lang="it-IT" sz="1200" dirty="0" err="1"/>
              <a:t>each</a:t>
            </a:r>
            <a:r>
              <a:rPr lang="it-IT" sz="1200" dirty="0"/>
              <a:t> </a:t>
            </a:r>
            <a:r>
              <a:rPr lang="it-IT" sz="1200" dirty="0" err="1"/>
              <a:t>metamer</a:t>
            </a:r>
            <a:r>
              <a:rPr lang="it-IT" sz="1200" dirty="0"/>
              <a:t> </a:t>
            </a:r>
            <a:r>
              <a:rPr lang="it-IT" sz="1200" dirty="0" err="1"/>
              <a:t>composition</a:t>
            </a:r>
            <a:r>
              <a:rPr lang="it-IT" sz="1200" dirty="0"/>
              <a:t> in </a:t>
            </a:r>
            <a:r>
              <a:rPr lang="it-IT" sz="1200" dirty="0" err="1"/>
              <a:t>terms</a:t>
            </a:r>
            <a:r>
              <a:rPr lang="it-IT" sz="1200" dirty="0"/>
              <a:t> of: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Year</a:t>
            </a:r>
            <a:r>
              <a:rPr lang="it-IT" sz="1200" dirty="0"/>
              <a:t> of sampling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Not </a:t>
            </a:r>
            <a:r>
              <a:rPr lang="it-IT" sz="1200" dirty="0" err="1"/>
              <a:t>grafted</a:t>
            </a:r>
            <a:endParaRPr lang="it-IT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length</a:t>
            </a:r>
            <a:r>
              <a:rPr lang="it-IT" sz="1200" dirty="0"/>
              <a:t>(class);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length</a:t>
            </a:r>
            <a:r>
              <a:rPr lang="it-IT" sz="1200" dirty="0"/>
              <a:t>(cm);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Metamer</a:t>
            </a:r>
            <a:r>
              <a:rPr lang="it-IT" sz="12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LATERAL </a:t>
            </a:r>
            <a:r>
              <a:rPr lang="it-IT" sz="1200" dirty="0" err="1"/>
              <a:t>buds</a:t>
            </a:r>
            <a:r>
              <a:rPr lang="it-IT" sz="1200" dirty="0"/>
              <a:t> per </a:t>
            </a:r>
            <a:r>
              <a:rPr lang="it-IT" sz="1200" dirty="0" err="1"/>
              <a:t>eac</a:t>
            </a:r>
            <a:r>
              <a:rPr lang="it-IT" sz="1200" dirty="0"/>
              <a:t> </a:t>
            </a:r>
            <a:r>
              <a:rPr lang="it-IT" sz="1200" dirty="0" err="1"/>
              <a:t>rank</a:t>
            </a:r>
            <a:r>
              <a:rPr lang="it-IT" sz="1200" dirty="0"/>
              <a:t> (C,V,M,B);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Total </a:t>
            </a:r>
            <a:r>
              <a:rPr lang="it-IT" sz="1200" dirty="0" err="1"/>
              <a:t>buds</a:t>
            </a:r>
            <a:r>
              <a:rPr lang="it-IT" sz="1200" dirty="0"/>
              <a:t> per </a:t>
            </a:r>
            <a:r>
              <a:rPr lang="it-IT" sz="1200" dirty="0" err="1"/>
              <a:t>rank</a:t>
            </a:r>
            <a:r>
              <a:rPr lang="it-IT" sz="12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Shoots</a:t>
            </a:r>
            <a:r>
              <a:rPr lang="it-IT" sz="1200" dirty="0"/>
              <a:t> </a:t>
            </a:r>
            <a:r>
              <a:rPr lang="it-IT" sz="1200" dirty="0" err="1"/>
              <a:t>developed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that</a:t>
            </a:r>
            <a:r>
              <a:rPr lang="it-IT" sz="1200" dirty="0"/>
              <a:t> </a:t>
            </a:r>
            <a:r>
              <a:rPr lang="it-IT" sz="1200" dirty="0" err="1"/>
              <a:t>rank</a:t>
            </a:r>
            <a:r>
              <a:rPr lang="it-IT" sz="12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NUMBER LATERAL BUDS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NUMBER APICAL BUDS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FATE OF APICAL BUDS</a:t>
            </a:r>
          </a:p>
        </p:txBody>
      </p:sp>
    </p:spTree>
    <p:extLst>
      <p:ext uri="{BB962C8B-B14F-4D97-AF65-F5344CB8AC3E}">
        <p14:creationId xmlns:p14="http://schemas.microsoft.com/office/powerpoint/2010/main" val="2149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6AE13A-DC09-4222-BA58-7D4C2BFA3308}"/>
              </a:ext>
            </a:extLst>
          </p:cNvPr>
          <p:cNvSpPr/>
          <p:nvPr/>
        </p:nvSpPr>
        <p:spPr>
          <a:xfrm>
            <a:off x="3208176" y="134508"/>
            <a:ext cx="2126737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Bud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1FFF3-9F2D-4187-B4EB-AECB4335C81B}"/>
              </a:ext>
            </a:extLst>
          </p:cNvPr>
          <p:cNvSpPr txBox="1"/>
          <p:nvPr/>
        </p:nvSpPr>
        <p:spPr>
          <a:xfrm>
            <a:off x="4501245" y="922652"/>
            <a:ext cx="377557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900" dirty="0" err="1"/>
              <a:t>Description</a:t>
            </a:r>
            <a:r>
              <a:rPr lang="it-IT" sz="900" dirty="0"/>
              <a:t> of </a:t>
            </a:r>
            <a:r>
              <a:rPr lang="it-IT" sz="900" dirty="0" err="1"/>
              <a:t>each</a:t>
            </a:r>
            <a:r>
              <a:rPr lang="it-IT" sz="900" dirty="0"/>
              <a:t> </a:t>
            </a:r>
            <a:r>
              <a:rPr lang="it-IT" sz="900" dirty="0" err="1"/>
              <a:t>bud</a:t>
            </a:r>
            <a:r>
              <a:rPr lang="it-IT" sz="900" dirty="0"/>
              <a:t> </a:t>
            </a:r>
            <a:r>
              <a:rPr lang="it-IT" sz="900" dirty="0" err="1"/>
              <a:t>composition</a:t>
            </a:r>
            <a:r>
              <a:rPr lang="it-IT" sz="900" dirty="0"/>
              <a:t> in </a:t>
            </a:r>
            <a:r>
              <a:rPr lang="it-IT" sz="900" dirty="0" err="1"/>
              <a:t>terms</a:t>
            </a:r>
            <a:r>
              <a:rPr lang="it-IT" sz="900" dirty="0"/>
              <a:t> of: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New </a:t>
            </a:r>
            <a:r>
              <a:rPr lang="it-IT" sz="900" dirty="0" err="1"/>
              <a:t>shoot</a:t>
            </a:r>
            <a:r>
              <a:rPr lang="it-IT" sz="9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Year</a:t>
            </a:r>
            <a:r>
              <a:rPr lang="it-IT" sz="900" dirty="0"/>
              <a:t> of </a:t>
            </a:r>
            <a:r>
              <a:rPr lang="it-IT" sz="900" dirty="0" err="1"/>
              <a:t>parent</a:t>
            </a:r>
            <a:r>
              <a:rPr lang="it-IT" sz="900" dirty="0"/>
              <a:t> sampling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Shoot</a:t>
            </a:r>
            <a:r>
              <a:rPr lang="it-IT" sz="9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Shoot</a:t>
            </a:r>
            <a:r>
              <a:rPr lang="it-IT" sz="900" dirty="0"/>
              <a:t> </a:t>
            </a:r>
            <a:r>
              <a:rPr lang="it-IT" sz="900" dirty="0" err="1"/>
              <a:t>length</a:t>
            </a:r>
            <a:r>
              <a:rPr lang="it-IT" sz="900" dirty="0"/>
              <a:t>(cm);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Metamer</a:t>
            </a:r>
            <a:r>
              <a:rPr lang="it-IT" sz="9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Number</a:t>
            </a:r>
            <a:r>
              <a:rPr lang="it-IT" sz="900" dirty="0"/>
              <a:t> of </a:t>
            </a:r>
            <a:r>
              <a:rPr lang="it-IT" sz="900" dirty="0" err="1"/>
              <a:t>sibling</a:t>
            </a:r>
            <a:r>
              <a:rPr lang="it-IT" sz="900" dirty="0"/>
              <a:t> </a:t>
            </a:r>
            <a:r>
              <a:rPr lang="it-IT" sz="900" dirty="0" err="1"/>
              <a:t>buds</a:t>
            </a:r>
            <a:r>
              <a:rPr lang="it-IT" sz="900" dirty="0"/>
              <a:t> </a:t>
            </a:r>
            <a:r>
              <a:rPr lang="it-IT" sz="900" dirty="0" err="1"/>
              <a:t>at</a:t>
            </a:r>
            <a:r>
              <a:rPr lang="it-IT" sz="900" dirty="0"/>
              <a:t> the </a:t>
            </a:r>
            <a:r>
              <a:rPr lang="it-IT" sz="900" dirty="0" err="1"/>
              <a:t>same</a:t>
            </a:r>
            <a:r>
              <a:rPr lang="it-IT" sz="900" dirty="0"/>
              <a:t> </a:t>
            </a:r>
            <a:r>
              <a:rPr lang="it-IT" sz="900" dirty="0" err="1"/>
              <a:t>node</a:t>
            </a:r>
            <a:r>
              <a:rPr lang="it-IT" sz="900" dirty="0"/>
              <a:t>(C,V,M,B);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Total </a:t>
            </a:r>
            <a:r>
              <a:rPr lang="it-IT" sz="900" dirty="0" err="1"/>
              <a:t>buds</a:t>
            </a:r>
            <a:r>
              <a:rPr lang="it-IT" sz="900" dirty="0"/>
              <a:t> per </a:t>
            </a:r>
            <a:r>
              <a:rPr lang="it-IT" sz="900" dirty="0" err="1"/>
              <a:t>node</a:t>
            </a:r>
            <a:r>
              <a:rPr lang="it-IT" sz="9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Number</a:t>
            </a:r>
            <a:r>
              <a:rPr lang="it-IT" sz="900" dirty="0"/>
              <a:t> of </a:t>
            </a:r>
            <a:r>
              <a:rPr lang="it-IT" sz="900" dirty="0" err="1"/>
              <a:t>Shoots</a:t>
            </a:r>
            <a:r>
              <a:rPr lang="it-IT" sz="900" dirty="0"/>
              <a:t> </a:t>
            </a:r>
            <a:r>
              <a:rPr lang="it-IT" sz="900" dirty="0" err="1"/>
              <a:t>developed</a:t>
            </a:r>
            <a:r>
              <a:rPr lang="it-IT" sz="900" dirty="0"/>
              <a:t> </a:t>
            </a:r>
            <a:r>
              <a:rPr lang="it-IT" sz="900" dirty="0" err="1"/>
              <a:t>at</a:t>
            </a:r>
            <a:r>
              <a:rPr lang="it-IT" sz="900" dirty="0"/>
              <a:t> </a:t>
            </a:r>
            <a:r>
              <a:rPr lang="it-IT" sz="900" dirty="0" err="1"/>
              <a:t>that</a:t>
            </a:r>
            <a:r>
              <a:rPr lang="it-IT" sz="900" dirty="0"/>
              <a:t> </a:t>
            </a:r>
            <a:r>
              <a:rPr lang="it-IT" sz="900" dirty="0" err="1"/>
              <a:t>rank</a:t>
            </a:r>
            <a:r>
              <a:rPr lang="it-IT" sz="9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Fate of </a:t>
            </a:r>
            <a:r>
              <a:rPr lang="it-IT" sz="900" dirty="0" err="1"/>
              <a:t>bud</a:t>
            </a:r>
            <a:r>
              <a:rPr lang="it-IT" sz="900" dirty="0"/>
              <a:t> (one per </a:t>
            </a:r>
            <a:r>
              <a:rPr lang="it-IT" sz="900" dirty="0" err="1"/>
              <a:t>each</a:t>
            </a:r>
            <a:r>
              <a:rPr lang="it-IT" sz="900" dirty="0"/>
              <a:t> </a:t>
            </a:r>
            <a:r>
              <a:rPr lang="it-IT" sz="900" dirty="0" err="1"/>
              <a:t>row</a:t>
            </a:r>
            <a:r>
              <a:rPr lang="it-IT" sz="900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Position of the </a:t>
            </a:r>
            <a:r>
              <a:rPr lang="it-IT" sz="900" dirty="0" err="1"/>
              <a:t>bud</a:t>
            </a:r>
            <a:r>
              <a:rPr lang="it-IT" sz="900" dirty="0"/>
              <a:t> (</a:t>
            </a:r>
            <a:r>
              <a:rPr lang="it-IT" sz="900" dirty="0" err="1"/>
              <a:t>apical</a:t>
            </a:r>
            <a:r>
              <a:rPr lang="it-IT" sz="900" dirty="0"/>
              <a:t>/</a:t>
            </a:r>
            <a:r>
              <a:rPr lang="it-IT" sz="900" dirty="0" err="1"/>
              <a:t>lateral</a:t>
            </a:r>
            <a:r>
              <a:rPr lang="it-IT" sz="900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Length</a:t>
            </a:r>
            <a:r>
              <a:rPr lang="it-IT" sz="900" dirty="0"/>
              <a:t> of new </a:t>
            </a:r>
            <a:r>
              <a:rPr lang="it-IT" sz="900" dirty="0" err="1"/>
              <a:t>shoot</a:t>
            </a:r>
            <a:r>
              <a:rPr lang="it-IT" sz="900" dirty="0"/>
              <a:t>(cm)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Length</a:t>
            </a:r>
            <a:r>
              <a:rPr lang="it-IT" sz="900" dirty="0"/>
              <a:t> of new </a:t>
            </a:r>
            <a:r>
              <a:rPr lang="it-IT" sz="900" dirty="0" err="1"/>
              <a:t>shoot</a:t>
            </a:r>
            <a:r>
              <a:rPr lang="it-IT" sz="900" dirty="0"/>
              <a:t>(class)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Information </a:t>
            </a:r>
            <a:r>
              <a:rPr lang="it-IT" sz="900" dirty="0" err="1"/>
              <a:t>regarding</a:t>
            </a:r>
            <a:r>
              <a:rPr lang="it-IT" sz="900" dirty="0"/>
              <a:t>  </a:t>
            </a:r>
            <a:r>
              <a:rPr lang="it-IT" sz="900" dirty="0" err="1"/>
              <a:t>each</a:t>
            </a:r>
            <a:r>
              <a:rPr lang="it-IT" sz="900" dirty="0"/>
              <a:t> new </a:t>
            </a:r>
            <a:r>
              <a:rPr lang="it-IT" sz="900" dirty="0" err="1"/>
              <a:t>shoot</a:t>
            </a:r>
            <a:r>
              <a:rPr lang="it-IT" sz="900" dirty="0"/>
              <a:t> </a:t>
            </a:r>
            <a:r>
              <a:rPr lang="it-IT" sz="900" dirty="0" err="1"/>
              <a:t>composition</a:t>
            </a:r>
            <a:endParaRPr lang="it-IT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6DB65-6E6B-4795-9777-5F3409D7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61" y="217408"/>
            <a:ext cx="2669852" cy="1410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CB5C9C-9D9E-4EB5-B139-E84ECE101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96" y="3288433"/>
            <a:ext cx="7877532" cy="21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2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7B0F7A-BF29-4C97-95A0-4E1D7A7C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9" y="2582588"/>
            <a:ext cx="7393874" cy="3028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845130" y="199675"/>
            <a:ext cx="377557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/>
              <a:t>The </a:t>
            </a:r>
            <a:r>
              <a:rPr lang="it-IT" sz="1200" dirty="0" err="1"/>
              <a:t>original</a:t>
            </a:r>
            <a:r>
              <a:rPr lang="it-IT" sz="1200" dirty="0"/>
              <a:t> «</a:t>
            </a:r>
            <a:r>
              <a:rPr lang="it-IT" sz="1200" dirty="0" err="1"/>
              <a:t>new_shoots</a:t>
            </a:r>
            <a:r>
              <a:rPr lang="it-IT" sz="1200" dirty="0"/>
              <a:t>» file </a:t>
            </a:r>
            <a:r>
              <a:rPr lang="it-IT" sz="1200" dirty="0" err="1"/>
              <a:t>has</a:t>
            </a:r>
            <a:r>
              <a:rPr lang="it-IT" sz="1200" dirty="0"/>
              <a:t> the </a:t>
            </a:r>
            <a:r>
              <a:rPr lang="it-IT" sz="1200" dirty="0" err="1"/>
              <a:t>same</a:t>
            </a:r>
            <a:r>
              <a:rPr lang="it-IT" sz="1200" dirty="0"/>
              <a:t> information of the </a:t>
            </a:r>
            <a:r>
              <a:rPr lang="it-IT" sz="1200" dirty="0" err="1"/>
              <a:t>bud</a:t>
            </a:r>
            <a:r>
              <a:rPr lang="it-IT" sz="1200" dirty="0"/>
              <a:t> fate scale(in </a:t>
            </a:r>
            <a:r>
              <a:rPr lang="it-IT" sz="1200" dirty="0" err="1"/>
              <a:t>terms</a:t>
            </a:r>
            <a:r>
              <a:rPr lang="it-IT" sz="1200" dirty="0"/>
              <a:t> of new </a:t>
            </a:r>
            <a:r>
              <a:rPr lang="it-IT" sz="1200" dirty="0" err="1"/>
              <a:t>shoots</a:t>
            </a:r>
            <a:r>
              <a:rPr lang="it-IT" sz="1200" dirty="0"/>
              <a:t> </a:t>
            </a:r>
            <a:r>
              <a:rPr lang="it-IT" sz="1200" dirty="0" err="1"/>
              <a:t>details</a:t>
            </a:r>
            <a:r>
              <a:rPr lang="it-IT" sz="1200" dirty="0"/>
              <a:t>) plus </a:t>
            </a:r>
            <a:r>
              <a:rPr lang="it-IT" sz="1200" dirty="0" err="1"/>
              <a:t>it</a:t>
            </a:r>
            <a:r>
              <a:rPr lang="it-IT" sz="1200" dirty="0"/>
              <a:t> </a:t>
            </a:r>
            <a:r>
              <a:rPr lang="it-IT" sz="1200" dirty="0" err="1"/>
              <a:t>contains</a:t>
            </a:r>
            <a:r>
              <a:rPr lang="it-IT" sz="1200" dirty="0"/>
              <a:t> some the </a:t>
            </a:r>
            <a:r>
              <a:rPr lang="it-IT" sz="1200" dirty="0" err="1"/>
              <a:t>errors</a:t>
            </a:r>
            <a:r>
              <a:rPr lang="it-IT" sz="1200" dirty="0"/>
              <a:t>. </a:t>
            </a:r>
          </a:p>
          <a:p>
            <a:r>
              <a:rPr lang="it-IT" sz="1200" dirty="0" err="1"/>
              <a:t>Errors</a:t>
            </a:r>
            <a:r>
              <a:rPr lang="it-IT" sz="1200" dirty="0"/>
              <a:t>= new </a:t>
            </a:r>
            <a:r>
              <a:rPr lang="it-IT" sz="1200" dirty="0" err="1"/>
              <a:t>shoots</a:t>
            </a:r>
            <a:r>
              <a:rPr lang="it-IT" sz="1200" dirty="0"/>
              <a:t> </a:t>
            </a:r>
            <a:r>
              <a:rPr lang="it-IT" sz="1200" dirty="0" err="1"/>
              <a:t>that</a:t>
            </a:r>
            <a:r>
              <a:rPr lang="it-IT" sz="1200" dirty="0"/>
              <a:t> i </a:t>
            </a:r>
            <a:r>
              <a:rPr lang="it-IT" sz="1200" dirty="0" err="1"/>
              <a:t>can’t</a:t>
            </a:r>
            <a:r>
              <a:rPr lang="it-IT" sz="1200" dirty="0"/>
              <a:t> </a:t>
            </a:r>
            <a:r>
              <a:rPr lang="it-IT" sz="1200" dirty="0" err="1"/>
              <a:t>explain</a:t>
            </a:r>
            <a:r>
              <a:rPr lang="it-IT" sz="1200" dirty="0"/>
              <a:t> from </a:t>
            </a:r>
            <a:r>
              <a:rPr lang="it-IT" sz="1200" dirty="0" err="1"/>
              <a:t>where</a:t>
            </a:r>
            <a:r>
              <a:rPr lang="it-IT" sz="1200" dirty="0"/>
              <a:t> </a:t>
            </a:r>
            <a:r>
              <a:rPr lang="it-IT" sz="1200" dirty="0" err="1"/>
              <a:t>they</a:t>
            </a:r>
            <a:r>
              <a:rPr lang="it-IT" sz="1200" dirty="0"/>
              <a:t> </a:t>
            </a:r>
            <a:r>
              <a:rPr lang="it-IT" sz="1200" dirty="0" err="1"/>
              <a:t>came</a:t>
            </a:r>
            <a:r>
              <a:rPr lang="it-IT" sz="1200" dirty="0"/>
              <a:t> from. </a:t>
            </a:r>
            <a:r>
              <a:rPr lang="it-IT" sz="1200" dirty="0" err="1"/>
              <a:t>Assigned</a:t>
            </a:r>
            <a:r>
              <a:rPr lang="it-IT" sz="1200" dirty="0"/>
              <a:t> </a:t>
            </a:r>
            <a:r>
              <a:rPr lang="it-IT" sz="1200" dirty="0" err="1"/>
              <a:t>as</a:t>
            </a:r>
            <a:r>
              <a:rPr lang="it-IT" sz="1200" dirty="0"/>
              <a:t> «?»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F375E3-AB75-4B4F-B6BD-00397080BAF0}"/>
              </a:ext>
            </a:extLst>
          </p:cNvPr>
          <p:cNvSpPr/>
          <p:nvPr/>
        </p:nvSpPr>
        <p:spPr>
          <a:xfrm>
            <a:off x="3985657" y="2582588"/>
            <a:ext cx="489857" cy="30280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43C37B-8CBF-452A-886C-ED38E6E9C759}"/>
              </a:ext>
            </a:extLst>
          </p:cNvPr>
          <p:cNvCxnSpPr>
            <a:cxnSpLocks/>
          </p:cNvCxnSpPr>
          <p:nvPr/>
        </p:nvCxnSpPr>
        <p:spPr>
          <a:xfrm>
            <a:off x="2840997" y="1158892"/>
            <a:ext cx="1345550" cy="14236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FADD9C-4636-4EC0-8517-3FD9EF807386}"/>
              </a:ext>
            </a:extLst>
          </p:cNvPr>
          <p:cNvSpPr txBox="1"/>
          <p:nvPr/>
        </p:nvSpPr>
        <p:spPr>
          <a:xfrm>
            <a:off x="4572000" y="1575797"/>
            <a:ext cx="377557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>
                <a:highlight>
                  <a:srgbClr val="FFFF00"/>
                </a:highlight>
              </a:rPr>
              <a:t>These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errors</a:t>
            </a:r>
            <a:r>
              <a:rPr lang="it-IT" sz="1200" dirty="0">
                <a:highlight>
                  <a:srgbClr val="FFFF00"/>
                </a:highlight>
              </a:rPr>
              <a:t> impact </a:t>
            </a:r>
            <a:r>
              <a:rPr lang="it-IT" sz="1200" dirty="0" err="1">
                <a:highlight>
                  <a:srgbClr val="FFFF00"/>
                </a:highlight>
              </a:rPr>
              <a:t>less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than</a:t>
            </a:r>
            <a:r>
              <a:rPr lang="it-IT" sz="1200" dirty="0">
                <a:highlight>
                  <a:srgbClr val="FFFF00"/>
                </a:highlight>
              </a:rPr>
              <a:t> 3% on the </a:t>
            </a:r>
            <a:r>
              <a:rPr lang="it-IT" sz="1200" dirty="0" err="1">
                <a:highlight>
                  <a:srgbClr val="FFFF00"/>
                </a:highlight>
              </a:rPr>
              <a:t>totals</a:t>
            </a:r>
            <a:r>
              <a:rPr lang="it-IT" sz="1200" dirty="0">
                <a:highlight>
                  <a:srgbClr val="FFFF00"/>
                </a:highlight>
              </a:rPr>
              <a:t>, so i </a:t>
            </a:r>
            <a:r>
              <a:rPr lang="it-IT" sz="1200" dirty="0" err="1">
                <a:highlight>
                  <a:srgbClr val="FFFF00"/>
                </a:highlight>
              </a:rPr>
              <a:t>guess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we</a:t>
            </a:r>
            <a:r>
              <a:rPr lang="it-IT" sz="1200" dirty="0">
                <a:highlight>
                  <a:srgbClr val="FFFF00"/>
                </a:highlight>
              </a:rPr>
              <a:t> can </a:t>
            </a:r>
            <a:r>
              <a:rPr lang="it-IT" sz="1200" dirty="0" err="1">
                <a:highlight>
                  <a:srgbClr val="FFFF00"/>
                </a:highlight>
              </a:rPr>
              <a:t>ignore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them</a:t>
            </a:r>
            <a:r>
              <a:rPr lang="it-IT" sz="1200" dirty="0">
                <a:highlight>
                  <a:srgbClr val="FFFF00"/>
                </a:highlight>
              </a:rPr>
              <a:t> and use the </a:t>
            </a:r>
            <a:r>
              <a:rPr lang="it-IT" sz="1200" dirty="0" err="1">
                <a:highlight>
                  <a:srgbClr val="FFFF00"/>
                </a:highlight>
              </a:rPr>
              <a:t>bud_scale</a:t>
            </a:r>
            <a:r>
              <a:rPr lang="it-IT" sz="1200" dirty="0">
                <a:highlight>
                  <a:srgbClr val="FFFF00"/>
                </a:highlight>
              </a:rPr>
              <a:t> file </a:t>
            </a:r>
            <a:r>
              <a:rPr lang="it-IT" sz="1200" dirty="0" err="1">
                <a:highlight>
                  <a:srgbClr val="FFFF00"/>
                </a:highlight>
              </a:rPr>
              <a:t>also</a:t>
            </a:r>
            <a:r>
              <a:rPr lang="it-IT" sz="1200" dirty="0">
                <a:highlight>
                  <a:srgbClr val="FFFF00"/>
                </a:highlight>
              </a:rPr>
              <a:t> for new </a:t>
            </a:r>
            <a:r>
              <a:rPr lang="it-IT" sz="1200" dirty="0" err="1">
                <a:highlight>
                  <a:srgbClr val="FFFF00"/>
                </a:highlight>
              </a:rPr>
              <a:t>shoots</a:t>
            </a:r>
            <a:r>
              <a:rPr lang="it-IT" sz="1200" dirty="0">
                <a:highlight>
                  <a:srgbClr val="FFFF00"/>
                </a:highlight>
              </a:rPr>
              <a:t>. </a:t>
            </a:r>
            <a:r>
              <a:rPr lang="it-IT" sz="1200" dirty="0" err="1">
                <a:highlight>
                  <a:srgbClr val="FFFF00"/>
                </a:highlight>
              </a:rPr>
              <a:t>What</a:t>
            </a:r>
            <a:r>
              <a:rPr lang="it-IT" sz="1200" dirty="0">
                <a:highlight>
                  <a:srgbClr val="FFFF00"/>
                </a:highlight>
              </a:rPr>
              <a:t> do </a:t>
            </a:r>
            <a:r>
              <a:rPr lang="it-IT" sz="1200" dirty="0" err="1">
                <a:highlight>
                  <a:srgbClr val="FFFF00"/>
                </a:highlight>
              </a:rPr>
              <a:t>you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thing</a:t>
            </a:r>
            <a:r>
              <a:rPr lang="it-IT" sz="1200" dirty="0">
                <a:highlight>
                  <a:srgbClr val="FFFF00"/>
                </a:highlight>
              </a:rPr>
              <a:t>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652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2744</Words>
  <Application>Microsoft Office PowerPoint</Application>
  <PresentationFormat>On-screen Show (4:3)</PresentationFormat>
  <Paragraphs>390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 Grisafi</dc:creator>
  <cp:lastModifiedBy>Franci Grisafi</cp:lastModifiedBy>
  <cp:revision>17</cp:revision>
  <dcterms:created xsi:type="dcterms:W3CDTF">2022-01-26T08:17:53Z</dcterms:created>
  <dcterms:modified xsi:type="dcterms:W3CDTF">2022-02-09T14:23:02Z</dcterms:modified>
</cp:coreProperties>
</file>