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5" r:id="rId9"/>
    <p:sldId id="267" r:id="rId1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7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5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9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5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8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68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0786-3030-4160-9468-62B9527C914D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9E24F-75E2-41AB-8E13-C935A9BB4B34}"/>
              </a:ext>
            </a:extLst>
          </p:cNvPr>
          <p:cNvSpPr/>
          <p:nvPr/>
        </p:nvSpPr>
        <p:spPr>
          <a:xfrm>
            <a:off x="3057540" y="128447"/>
            <a:ext cx="3028922" cy="490879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2A2B-0152-4C7B-91B3-F9CE95F778A1}"/>
              </a:ext>
            </a:extLst>
          </p:cNvPr>
          <p:cNvSpPr txBox="1"/>
          <p:nvPr/>
        </p:nvSpPr>
        <p:spPr>
          <a:xfrm>
            <a:off x="307426" y="619326"/>
            <a:ext cx="8660540" cy="156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METHODS: </a:t>
            </a:r>
          </a:p>
          <a:p>
            <a:r>
              <a:rPr lang="it-IT" sz="1200" dirty="0"/>
              <a:t>Sampling of 240 1year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(</a:t>
            </a:r>
            <a:r>
              <a:rPr lang="it-IT" sz="1200" dirty="0">
                <a:highlight>
                  <a:srgbClr val="FFFF00"/>
                </a:highlight>
              </a:rPr>
              <a:t>120 from </a:t>
            </a:r>
            <a:r>
              <a:rPr lang="it-IT" sz="1200" dirty="0" err="1">
                <a:highlight>
                  <a:srgbClr val="FFFF00"/>
                </a:highlight>
              </a:rPr>
              <a:t>own-rooted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/>
              <a:t>plant</a:t>
            </a:r>
            <a:r>
              <a:rPr lang="it-IT" sz="1200" dirty="0"/>
              <a:t>; and 120 from </a:t>
            </a:r>
            <a:r>
              <a:rPr lang="it-IT" sz="1200" dirty="0" err="1"/>
              <a:t>grafted</a:t>
            </a:r>
            <a:r>
              <a:rPr lang="it-IT" sz="1200" dirty="0"/>
              <a:t> </a:t>
            </a:r>
            <a:r>
              <a:rPr lang="it-IT" sz="1200" dirty="0" err="1"/>
              <a:t>ones</a:t>
            </a:r>
            <a:r>
              <a:rPr lang="it-IT" sz="1200" dirty="0"/>
              <a:t>)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2020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(</a:t>
            </a:r>
            <a:r>
              <a:rPr lang="it-IT" sz="1200" b="1" dirty="0" err="1"/>
              <a:t>parent</a:t>
            </a:r>
            <a:r>
              <a:rPr lang="it-IT" sz="1200" b="1" dirty="0"/>
              <a:t>)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  <a:p>
            <a:pPr marL="192881" indent="-192881">
              <a:buFont typeface="Arial" panose="020B0604020202020204" pitchFamily="34" charset="0"/>
              <a:buChar char="•"/>
            </a:pPr>
            <a:r>
              <a:rPr lang="it-IT" sz="1200" dirty="0"/>
              <a:t>2021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</a:t>
            </a:r>
            <a:r>
              <a:rPr lang="it-IT" sz="1200" dirty="0"/>
              <a:t>(</a:t>
            </a:r>
            <a:r>
              <a:rPr lang="it-IT" sz="1200" dirty="0" err="1"/>
              <a:t>child</a:t>
            </a:r>
            <a:r>
              <a:rPr lang="it-IT" sz="1200" dirty="0"/>
              <a:t>) </a:t>
            </a:r>
            <a:r>
              <a:rPr lang="it-IT" sz="1200" dirty="0" err="1"/>
              <a:t>born</a:t>
            </a:r>
            <a:r>
              <a:rPr lang="it-IT" sz="1200" dirty="0"/>
              <a:t> from the </a:t>
            </a:r>
            <a:r>
              <a:rPr lang="it-IT" sz="1200" dirty="0" err="1"/>
              <a:t>parerent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</a:t>
            </a:r>
            <a:r>
              <a:rPr lang="it-IT" sz="1200" b="1" dirty="0" err="1"/>
              <a:t>child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38B1-C829-4E60-A022-7C8AD37C2179}"/>
              </a:ext>
            </a:extLst>
          </p:cNvPr>
          <p:cNvSpPr txBox="1"/>
          <p:nvPr/>
        </p:nvSpPr>
        <p:spPr>
          <a:xfrm>
            <a:off x="307425" y="2270229"/>
            <a:ext cx="8660539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GOALS:</a:t>
            </a:r>
          </a:p>
          <a:p>
            <a:r>
              <a:rPr lang="it-IT" sz="1200" dirty="0"/>
              <a:t>The model of </a:t>
            </a:r>
            <a:r>
              <a:rPr lang="it-IT" sz="1200" dirty="0" err="1"/>
              <a:t>my</a:t>
            </a:r>
            <a:r>
              <a:rPr lang="it-IT" sz="1200" dirty="0"/>
              <a:t> dreams </a:t>
            </a:r>
            <a:r>
              <a:rPr lang="it-IT" sz="1200" dirty="0" err="1"/>
              <a:t>should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r>
              <a:rPr lang="it-IT" sz="1200" dirty="0"/>
              <a:t> </a:t>
            </a:r>
            <a:r>
              <a:rPr lang="it-IT" sz="1200" dirty="0" err="1"/>
              <a:t>those</a:t>
            </a:r>
            <a:r>
              <a:rPr lang="it-IT" sz="1200" dirty="0"/>
              <a:t> </a:t>
            </a:r>
            <a:r>
              <a:rPr lang="it-IT" sz="1200" dirty="0" err="1"/>
              <a:t>questions</a:t>
            </a:r>
            <a:r>
              <a:rPr lang="it-IT" sz="1200" dirty="0"/>
              <a:t>: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1 </a:t>
            </a:r>
            <a:r>
              <a:rPr lang="it-IT" sz="1200" dirty="0" err="1"/>
              <a:t>yeard</a:t>
            </a:r>
            <a:r>
              <a:rPr lang="it-IT" sz="1200" dirty="0"/>
              <a:t>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composed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some zones of the </a:t>
            </a:r>
            <a:r>
              <a:rPr lang="it-IT" sz="1200" dirty="0" err="1"/>
              <a:t>same</a:t>
            </a:r>
            <a:r>
              <a:rPr lang="it-IT" sz="1200" dirty="0"/>
              <a:t> 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</a:t>
            </a:r>
            <a:r>
              <a:rPr lang="it-IT" sz="1200" dirty="0" err="1"/>
              <a:t>difference</a:t>
            </a:r>
            <a:r>
              <a:rPr lang="it-IT" sz="1200" dirty="0"/>
              <a:t> in </a:t>
            </a:r>
            <a:r>
              <a:rPr lang="it-IT" sz="1200" dirty="0" err="1"/>
              <a:t>composition</a:t>
            </a:r>
            <a:r>
              <a:rPr lang="it-IT" sz="1200" dirty="0"/>
              <a:t> </a:t>
            </a:r>
            <a:r>
              <a:rPr lang="it-IT" sz="1200" dirty="0" err="1"/>
              <a:t>according</a:t>
            </a:r>
            <a:r>
              <a:rPr lang="it-IT" sz="1200" dirty="0"/>
              <a:t> to the </a:t>
            </a:r>
            <a:r>
              <a:rPr lang="it-IT" sz="1200" dirty="0" err="1"/>
              <a:t>length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r>
              <a:rPr lang="it-IT" sz="1200" dirty="0"/>
              <a:t>?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</a:t>
            </a:r>
            <a:r>
              <a:rPr lang="it-IT" sz="1200" dirty="0" err="1"/>
              <a:t>is</a:t>
            </a:r>
            <a:r>
              <a:rPr lang="it-IT" sz="1200" dirty="0"/>
              <a:t> the </a:t>
            </a:r>
            <a:r>
              <a:rPr lang="it-IT" sz="1200" dirty="0" err="1"/>
              <a:t>behavior</a:t>
            </a:r>
            <a:r>
              <a:rPr lang="it-IT" sz="1200" dirty="0"/>
              <a:t> of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How </a:t>
            </a:r>
            <a:r>
              <a:rPr lang="it-IT" sz="1200" dirty="0" err="1"/>
              <a:t>many</a:t>
            </a:r>
            <a:r>
              <a:rPr lang="it-IT" sz="1200" dirty="0"/>
              <a:t> of </a:t>
            </a:r>
            <a:r>
              <a:rPr lang="it-IT" sz="1200" dirty="0" err="1"/>
              <a:t>them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Where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From </a:t>
            </a:r>
            <a:r>
              <a:rPr lang="it-IT" sz="1200" dirty="0" err="1"/>
              <a:t>which</a:t>
            </a:r>
            <a:r>
              <a:rPr lang="it-IT" sz="1200" dirty="0"/>
              <a:t> </a:t>
            </a:r>
            <a:r>
              <a:rPr lang="it-IT" sz="1200" dirty="0" err="1"/>
              <a:t>bud</a:t>
            </a:r>
            <a:r>
              <a:rPr lang="it-IT" sz="1200" dirty="0"/>
              <a:t>? (vegetative or mixed?)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how</a:t>
            </a:r>
            <a:r>
              <a:rPr lang="it-IT" sz="1200" dirty="0"/>
              <a:t> can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deal</a:t>
            </a:r>
            <a:r>
              <a:rPr lang="it-IT" sz="1200" dirty="0"/>
              <a:t> with multiple </a:t>
            </a:r>
            <a:r>
              <a:rPr lang="it-IT" sz="1200" dirty="0" err="1"/>
              <a:t>buds</a:t>
            </a:r>
            <a:r>
              <a:rPr lang="it-IT" sz="1200" dirty="0"/>
              <a:t> and multiple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per </a:t>
            </a:r>
            <a:r>
              <a:rPr lang="it-IT" sz="1200" dirty="0" err="1"/>
              <a:t>node</a:t>
            </a:r>
            <a:r>
              <a:rPr lang="it-IT" sz="12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120C0-ABFF-4C80-9B93-2200C277BFD2}"/>
              </a:ext>
            </a:extLst>
          </p:cNvPr>
          <p:cNvSpPr txBox="1"/>
          <p:nvPr/>
        </p:nvSpPr>
        <p:spPr>
          <a:xfrm>
            <a:off x="3133530" y="4290464"/>
            <a:ext cx="3761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problems</a:t>
            </a:r>
            <a:r>
              <a:rPr lang="it-IT" sz="1200" dirty="0"/>
              <a:t> </a:t>
            </a:r>
            <a:r>
              <a:rPr lang="it-IT" sz="1200" dirty="0" err="1"/>
              <a:t>cold</a:t>
            </a:r>
            <a:r>
              <a:rPr lang="it-IT" sz="1200" dirty="0"/>
              <a:t> be </a:t>
            </a:r>
            <a:r>
              <a:rPr lang="it-IT" sz="1200" dirty="0" err="1"/>
              <a:t>solved</a:t>
            </a:r>
            <a:r>
              <a:rPr lang="it-IT" sz="1200" dirty="0"/>
              <a:t> </a:t>
            </a:r>
            <a:r>
              <a:rPr lang="it-IT" sz="1200" dirty="0" err="1"/>
              <a:t>analysing</a:t>
            </a:r>
            <a:r>
              <a:rPr lang="it-IT" sz="1200" dirty="0"/>
              <a:t> the data: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From </a:t>
            </a:r>
            <a:r>
              <a:rPr lang="it-IT" sz="1200" dirty="0" err="1"/>
              <a:t>different</a:t>
            </a:r>
            <a:r>
              <a:rPr lang="it-IT" sz="1200" dirty="0"/>
              <a:t> point of </a:t>
            </a:r>
            <a:r>
              <a:rPr lang="it-IT" sz="1200" dirty="0" err="1"/>
              <a:t>views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Shoot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Metamer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Bud scale</a:t>
            </a:r>
          </a:p>
          <a:p>
            <a:pPr marL="225028" indent="-225028">
              <a:buFont typeface="Arial" panose="020B0604020202020204" pitchFamily="34" charset="0"/>
              <a:buChar char="•"/>
            </a:pPr>
            <a:r>
              <a:rPr lang="it-IT" sz="1200" dirty="0"/>
              <a:t>With </a:t>
            </a:r>
            <a:r>
              <a:rPr lang="it-IT" sz="1200" dirty="0" err="1"/>
              <a:t>different</a:t>
            </a:r>
            <a:r>
              <a:rPr lang="it-IT" sz="1200" dirty="0"/>
              <a:t> </a:t>
            </a:r>
            <a:r>
              <a:rPr lang="it-IT" sz="1200" dirty="0" err="1"/>
              <a:t>tecniques</a:t>
            </a:r>
            <a:r>
              <a:rPr lang="it-IT" sz="1200" dirty="0"/>
              <a:t>: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 </a:t>
            </a:r>
            <a:r>
              <a:rPr lang="it-IT" sz="1200" dirty="0" err="1"/>
              <a:t>exploratory</a:t>
            </a:r>
            <a:r>
              <a:rPr lang="it-IT" sz="1200" dirty="0"/>
              <a:t> </a:t>
            </a:r>
            <a:r>
              <a:rPr lang="it-IT" sz="1200" dirty="0" err="1"/>
              <a:t>analysis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Glms</a:t>
            </a:r>
            <a:r>
              <a:rPr lang="it-IT" sz="1200" dirty="0"/>
              <a:t>/</a:t>
            </a:r>
            <a:r>
              <a:rPr lang="it-IT" sz="1200" dirty="0" err="1"/>
              <a:t>marcovian</a:t>
            </a:r>
            <a:endParaRPr lang="it-I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E2C11-A824-4CB2-B800-365562D3094B}"/>
              </a:ext>
            </a:extLst>
          </p:cNvPr>
          <p:cNvSpPr txBox="1"/>
          <p:nvPr/>
        </p:nvSpPr>
        <p:spPr>
          <a:xfrm>
            <a:off x="2893309" y="6464226"/>
            <a:ext cx="1983235" cy="180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70" dirty="0">
                <a:highlight>
                  <a:srgbClr val="FFFF00"/>
                </a:highlight>
              </a:rPr>
              <a:t>WE WILL FOCUS JUST ON </a:t>
            </a:r>
            <a:r>
              <a:rPr lang="it-IT" sz="570" dirty="0" err="1">
                <a:highlight>
                  <a:srgbClr val="FFFF00"/>
                </a:highlight>
              </a:rPr>
              <a:t>ON</a:t>
            </a:r>
            <a:r>
              <a:rPr lang="it-IT" sz="570" dirty="0">
                <a:highlight>
                  <a:srgbClr val="FFFF00"/>
                </a:highlight>
              </a:rPr>
              <a:t> ROOTED PLANTSOWN-ROOTED</a:t>
            </a:r>
          </a:p>
        </p:txBody>
      </p:sp>
    </p:spTree>
    <p:extLst>
      <p:ext uri="{BB962C8B-B14F-4D97-AF65-F5344CB8AC3E}">
        <p14:creationId xmlns:p14="http://schemas.microsoft.com/office/powerpoint/2010/main" val="171309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0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989800" y="520039"/>
            <a:ext cx="109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31689"/>
              </p:ext>
            </p:extLst>
          </p:nvPr>
        </p:nvGraphicFramePr>
        <p:xfrm>
          <a:off x="180923" y="1029818"/>
          <a:ext cx="8713693" cy="553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2020DFAUTO.csv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plant</a:t>
                      </a:r>
                      <a:r>
                        <a:rPr lang="it-IT" sz="1200" dirty="0"/>
                        <a:t> ID to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create_shootlevel.R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Creating</a:t>
                      </a:r>
                      <a:r>
                        <a:rPr lang="it-IT" sz="1200" dirty="0"/>
                        <a:t> the dataframe </a:t>
                      </a:r>
                      <a:r>
                        <a:rPr lang="it-IT" sz="1200" dirty="0" err="1"/>
                        <a:t>at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metamer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create_metamer_level.R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Information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next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year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2020shoot_level.csv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bud_level_develop.csv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Duplicate the </a:t>
                      </a:r>
                      <a:r>
                        <a:rPr lang="it-IT" sz="1200" dirty="0" err="1"/>
                        <a:t>rows</a:t>
                      </a:r>
                      <a:r>
                        <a:rPr lang="it-IT" sz="1200" dirty="0"/>
                        <a:t> for the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create_bude_level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881539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bud_level_develop.csv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Position of the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/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Fate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(in multiple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Numberof</a:t>
                      </a:r>
                      <a:r>
                        <a:rPr lang="it-IT" sz="1200" dirty="0"/>
                        <a:t> new </a:t>
                      </a:r>
                      <a:r>
                        <a:rPr lang="it-IT" sz="1200" dirty="0" err="1"/>
                        <a:t>shoots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Info </a:t>
                      </a:r>
                      <a:r>
                        <a:rPr lang="it-IT" sz="1200" dirty="0" err="1"/>
                        <a:t>regarding</a:t>
                      </a:r>
                      <a:r>
                        <a:rPr lang="it-IT" sz="1200" dirty="0"/>
                        <a:t> the new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Substrating</a:t>
                      </a:r>
                      <a:r>
                        <a:rPr lang="it-IT" sz="1200" dirty="0"/>
                        <a:t> to the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value</a:t>
                      </a:r>
                      <a:r>
                        <a:rPr lang="it-IT" sz="1200" dirty="0"/>
                        <a:t> the fate of </a:t>
                      </a:r>
                      <a:r>
                        <a:rPr lang="it-IT" sz="1200" dirty="0" err="1"/>
                        <a:t>that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create_budlevelFINAL.R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0301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1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0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989800" y="520039"/>
            <a:ext cx="109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89161"/>
              </p:ext>
            </p:extLst>
          </p:nvPr>
        </p:nvGraphicFramePr>
        <p:xfrm>
          <a:off x="180925" y="1199233"/>
          <a:ext cx="8713693" cy="2891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8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bud_level_LATERALS.csv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bud_level_APICALS.csv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b="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met_level_develop_lateralbuds.csv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info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and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and the fate of </a:t>
                      </a:r>
                      <a:r>
                        <a:rPr lang="it-IT" sz="1200" dirty="0" err="1"/>
                        <a:t>apicals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shoot_level_develop_lateralbuds.csv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CD5EC-43D8-4233-A090-1F4E013605AF}"/>
              </a:ext>
            </a:extLst>
          </p:cNvPr>
          <p:cNvSpPr/>
          <p:nvPr/>
        </p:nvSpPr>
        <p:spPr>
          <a:xfrm>
            <a:off x="0" y="279562"/>
            <a:ext cx="2396021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will we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BFF4-FF08-447E-B067-1BB676EA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4" r="53246" b="22321"/>
          <a:stretch/>
        </p:blipFill>
        <p:spPr>
          <a:xfrm>
            <a:off x="73348" y="847965"/>
            <a:ext cx="1662546" cy="2315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75771-5629-4D5A-9B3A-9580683B7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65" y="3781868"/>
            <a:ext cx="1125646" cy="10773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67C4D-B66F-4469-B4B7-2E0EC3A5073A}"/>
              </a:ext>
            </a:extLst>
          </p:cNvPr>
          <p:cNvCxnSpPr/>
          <p:nvPr/>
        </p:nvCxnSpPr>
        <p:spPr>
          <a:xfrm>
            <a:off x="1735894" y="2929014"/>
            <a:ext cx="1946155" cy="112466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D025E2-8476-492D-B59C-8C51864D1C0F}"/>
              </a:ext>
            </a:extLst>
          </p:cNvPr>
          <p:cNvSpPr txBox="1"/>
          <p:nvPr/>
        </p:nvSpPr>
        <p:spPr>
          <a:xfrm rot="1776803">
            <a:off x="1955936" y="3633151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Shoot</a:t>
            </a:r>
            <a:r>
              <a:rPr lang="it-IT" dirty="0"/>
              <a:t> 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DD02B-84D5-40C1-A135-35FD63A92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95" y="2556238"/>
            <a:ext cx="1027024" cy="11246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7CABD-BCA9-4D6C-AE7C-FEC002205DB9}"/>
              </a:ext>
            </a:extLst>
          </p:cNvPr>
          <p:cNvCxnSpPr>
            <a:cxnSpLocks/>
          </p:cNvCxnSpPr>
          <p:nvPr/>
        </p:nvCxnSpPr>
        <p:spPr>
          <a:xfrm>
            <a:off x="1668252" y="2340846"/>
            <a:ext cx="3544317" cy="82288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1BEAF-2BC3-4460-93B7-212E0F7387FF}"/>
              </a:ext>
            </a:extLst>
          </p:cNvPr>
          <p:cNvSpPr txBox="1"/>
          <p:nvPr/>
        </p:nvSpPr>
        <p:spPr>
          <a:xfrm rot="956124">
            <a:off x="2467741" y="2820686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scale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87316D-6023-4FD1-98DD-3D6EE9E07386}"/>
              </a:ext>
            </a:extLst>
          </p:cNvPr>
          <p:cNvCxnSpPr>
            <a:cxnSpLocks/>
          </p:cNvCxnSpPr>
          <p:nvPr/>
        </p:nvCxnSpPr>
        <p:spPr>
          <a:xfrm flipV="1">
            <a:off x="1977417" y="1185174"/>
            <a:ext cx="3152025" cy="12602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D30D-A8CB-44B3-886A-71DD465395E8}"/>
              </a:ext>
            </a:extLst>
          </p:cNvPr>
          <p:cNvSpPr txBox="1"/>
          <p:nvPr/>
        </p:nvSpPr>
        <p:spPr>
          <a:xfrm rot="21427978">
            <a:off x="2717127" y="1310435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scale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D84C19-EBE4-4326-8848-E5B08F570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858" y="629742"/>
            <a:ext cx="2107522" cy="11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2030396" y="171148"/>
            <a:ext cx="253390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4532172" y="397884"/>
            <a:ext cx="5842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row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Plant</a:t>
            </a:r>
            <a:r>
              <a:rPr lang="it-IT" sz="1200" dirty="0"/>
              <a:t> ID </a:t>
            </a:r>
            <a:r>
              <a:rPr lang="it-IT" sz="1200" dirty="0" err="1"/>
              <a:t>mother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type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clusters;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nuts;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DCFA1-6AB5-4677-B105-63AF24AA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" y="171148"/>
            <a:ext cx="1832803" cy="1754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0F232-C57B-4E35-AA45-0FC36C19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3" y="2485506"/>
            <a:ext cx="7877554" cy="36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946856" y="98345"/>
            <a:ext cx="327012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F3F36-B9CA-4957-AD86-604FA54C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3" y="542771"/>
            <a:ext cx="1496557" cy="1638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DAAE5-E652-4ADD-B79F-58857DF8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6" y="2448586"/>
            <a:ext cx="7036479" cy="2980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5312991" y="280986"/>
            <a:ext cx="370405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metamer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Year</a:t>
            </a:r>
            <a:r>
              <a:rPr lang="it-IT" sz="1200" dirty="0"/>
              <a:t> of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Metamer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LATERAL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eac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LATERAL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APICAL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FATE OF APICAL BUDS</a:t>
            </a:r>
          </a:p>
        </p:txBody>
      </p:sp>
    </p:spTree>
    <p:extLst>
      <p:ext uri="{BB962C8B-B14F-4D97-AF65-F5344CB8AC3E}">
        <p14:creationId xmlns:p14="http://schemas.microsoft.com/office/powerpoint/2010/main" val="214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AE13A-DC09-4222-BA58-7D4C2BFA3308}"/>
              </a:ext>
            </a:extLst>
          </p:cNvPr>
          <p:cNvSpPr/>
          <p:nvPr/>
        </p:nvSpPr>
        <p:spPr>
          <a:xfrm>
            <a:off x="3208176" y="134508"/>
            <a:ext cx="212673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1FFF3-9F2D-4187-B4EB-AECB4335C81B}"/>
              </a:ext>
            </a:extLst>
          </p:cNvPr>
          <p:cNvSpPr txBox="1"/>
          <p:nvPr/>
        </p:nvSpPr>
        <p:spPr>
          <a:xfrm>
            <a:off x="4501245" y="922652"/>
            <a:ext cx="377557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900" dirty="0" err="1"/>
              <a:t>Description</a:t>
            </a:r>
            <a:r>
              <a:rPr lang="it-IT" sz="900" dirty="0"/>
              <a:t> of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bud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r>
              <a:rPr lang="it-IT" sz="900" dirty="0"/>
              <a:t> in </a:t>
            </a:r>
            <a:r>
              <a:rPr lang="it-IT" sz="900" dirty="0" err="1"/>
              <a:t>terms</a:t>
            </a:r>
            <a:r>
              <a:rPr lang="it-IT" sz="9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New </a:t>
            </a: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Year</a:t>
            </a:r>
            <a:r>
              <a:rPr lang="it-IT" sz="900" dirty="0"/>
              <a:t> of </a:t>
            </a:r>
            <a:r>
              <a:rPr lang="it-IT" sz="900" dirty="0" err="1"/>
              <a:t>parent</a:t>
            </a:r>
            <a:r>
              <a:rPr lang="it-IT" sz="900" dirty="0"/>
              <a:t>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length</a:t>
            </a:r>
            <a:r>
              <a:rPr lang="it-IT" sz="9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Metamer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sibling</a:t>
            </a:r>
            <a:r>
              <a:rPr lang="it-IT" sz="900" dirty="0"/>
              <a:t> </a:t>
            </a:r>
            <a:r>
              <a:rPr lang="it-IT" sz="900" dirty="0" err="1"/>
              <a:t>buds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the </a:t>
            </a:r>
            <a:r>
              <a:rPr lang="it-IT" sz="900" dirty="0" err="1"/>
              <a:t>same</a:t>
            </a:r>
            <a:r>
              <a:rPr lang="it-IT" sz="900" dirty="0"/>
              <a:t> </a:t>
            </a:r>
            <a:r>
              <a:rPr lang="it-IT" sz="900" dirty="0" err="1"/>
              <a:t>node</a:t>
            </a:r>
            <a:r>
              <a:rPr lang="it-IT" sz="900" dirty="0"/>
              <a:t>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Total </a:t>
            </a:r>
            <a:r>
              <a:rPr lang="it-IT" sz="900" dirty="0" err="1"/>
              <a:t>buds</a:t>
            </a:r>
            <a:r>
              <a:rPr lang="it-IT" sz="900" dirty="0"/>
              <a:t> per </a:t>
            </a:r>
            <a:r>
              <a:rPr lang="it-IT" sz="900" dirty="0" err="1"/>
              <a:t>node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Shoots</a:t>
            </a:r>
            <a:r>
              <a:rPr lang="it-IT" sz="900" dirty="0"/>
              <a:t> </a:t>
            </a:r>
            <a:r>
              <a:rPr lang="it-IT" sz="900" dirty="0" err="1"/>
              <a:t>developed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</a:t>
            </a:r>
            <a:r>
              <a:rPr lang="it-IT" sz="900" dirty="0" err="1"/>
              <a:t>that</a:t>
            </a:r>
            <a:r>
              <a:rPr lang="it-IT" sz="900" dirty="0"/>
              <a:t> </a:t>
            </a:r>
            <a:r>
              <a:rPr lang="it-IT" sz="900" dirty="0" err="1"/>
              <a:t>rank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Fate of </a:t>
            </a:r>
            <a:r>
              <a:rPr lang="it-IT" sz="900" dirty="0" err="1"/>
              <a:t>bud</a:t>
            </a:r>
            <a:r>
              <a:rPr lang="it-IT" sz="900" dirty="0"/>
              <a:t> (one per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row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Position of the </a:t>
            </a:r>
            <a:r>
              <a:rPr lang="it-IT" sz="900" dirty="0" err="1"/>
              <a:t>bud</a:t>
            </a:r>
            <a:r>
              <a:rPr lang="it-IT" sz="900" dirty="0"/>
              <a:t> (</a:t>
            </a:r>
            <a:r>
              <a:rPr lang="it-IT" sz="900" dirty="0" err="1"/>
              <a:t>apical</a:t>
            </a:r>
            <a:r>
              <a:rPr lang="it-IT" sz="900" dirty="0"/>
              <a:t>/</a:t>
            </a:r>
            <a:r>
              <a:rPr lang="it-IT" sz="900" dirty="0" err="1"/>
              <a:t>lateral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(cm)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(class)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Information </a:t>
            </a:r>
            <a:r>
              <a:rPr lang="it-IT" sz="900" dirty="0" err="1"/>
              <a:t>regarding</a:t>
            </a:r>
            <a:r>
              <a:rPr lang="it-IT" sz="900" dirty="0"/>
              <a:t>  </a:t>
            </a:r>
            <a:r>
              <a:rPr lang="it-IT" sz="900" dirty="0" err="1"/>
              <a:t>each</a:t>
            </a:r>
            <a:r>
              <a:rPr lang="it-IT" sz="900" dirty="0"/>
              <a:t> new </a:t>
            </a: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endParaRPr lang="it-IT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DB65-6E6B-4795-9777-5F3409D7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1" y="217408"/>
            <a:ext cx="2669852" cy="1410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B5C9C-9D9E-4EB5-B139-E84ECE10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" y="3288433"/>
            <a:ext cx="7877532" cy="21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B0F7A-BF29-4C97-95A0-4E1D7A7C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9" y="2582588"/>
            <a:ext cx="7393874" cy="302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845130" y="199675"/>
            <a:ext cx="37755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The </a:t>
            </a:r>
            <a:r>
              <a:rPr lang="it-IT" sz="1200" dirty="0" err="1"/>
              <a:t>original</a:t>
            </a:r>
            <a:r>
              <a:rPr lang="it-IT" sz="1200" dirty="0"/>
              <a:t> «</a:t>
            </a:r>
            <a:r>
              <a:rPr lang="it-IT" sz="1200" dirty="0" err="1"/>
              <a:t>new_shoots</a:t>
            </a:r>
            <a:r>
              <a:rPr lang="it-IT" sz="1200" dirty="0"/>
              <a:t>» file </a:t>
            </a:r>
            <a:r>
              <a:rPr lang="it-IT" sz="1200" dirty="0" err="1"/>
              <a:t>has</a:t>
            </a:r>
            <a:r>
              <a:rPr lang="it-IT" sz="1200" dirty="0"/>
              <a:t> the </a:t>
            </a:r>
            <a:r>
              <a:rPr lang="it-IT" sz="1200" dirty="0" err="1"/>
              <a:t>same</a:t>
            </a:r>
            <a:r>
              <a:rPr lang="it-IT" sz="1200" dirty="0"/>
              <a:t> information of the </a:t>
            </a:r>
            <a:r>
              <a:rPr lang="it-IT" sz="1200" dirty="0" err="1"/>
              <a:t>bud</a:t>
            </a:r>
            <a:r>
              <a:rPr lang="it-IT" sz="1200" dirty="0"/>
              <a:t> fate scale(in </a:t>
            </a:r>
            <a:r>
              <a:rPr lang="it-IT" sz="1200" dirty="0" err="1"/>
              <a:t>terms</a:t>
            </a:r>
            <a:r>
              <a:rPr lang="it-IT" sz="1200" dirty="0"/>
              <a:t> of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details</a:t>
            </a:r>
            <a:r>
              <a:rPr lang="it-IT" sz="1200" dirty="0"/>
              <a:t>) plus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contains</a:t>
            </a:r>
            <a:r>
              <a:rPr lang="it-IT" sz="1200" dirty="0"/>
              <a:t> some the </a:t>
            </a:r>
            <a:r>
              <a:rPr lang="it-IT" sz="1200" dirty="0" err="1"/>
              <a:t>errors</a:t>
            </a:r>
            <a:r>
              <a:rPr lang="it-IT" sz="1200" dirty="0"/>
              <a:t>. </a:t>
            </a:r>
          </a:p>
          <a:p>
            <a:r>
              <a:rPr lang="it-IT" sz="1200" dirty="0" err="1"/>
              <a:t>Errors</a:t>
            </a:r>
            <a:r>
              <a:rPr lang="it-IT" sz="1200" dirty="0"/>
              <a:t>=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i </a:t>
            </a:r>
            <a:r>
              <a:rPr lang="it-IT" sz="1200" dirty="0" err="1"/>
              <a:t>can’t</a:t>
            </a:r>
            <a:r>
              <a:rPr lang="it-IT" sz="1200" dirty="0"/>
              <a:t> </a:t>
            </a:r>
            <a:r>
              <a:rPr lang="it-IT" sz="1200" dirty="0" err="1"/>
              <a:t>explain</a:t>
            </a:r>
            <a:r>
              <a:rPr lang="it-IT" sz="1200" dirty="0"/>
              <a:t> from </a:t>
            </a:r>
            <a:r>
              <a:rPr lang="it-IT" sz="1200" dirty="0" err="1"/>
              <a:t>where</a:t>
            </a:r>
            <a:r>
              <a:rPr lang="it-IT" sz="1200" dirty="0"/>
              <a:t> </a:t>
            </a:r>
            <a:r>
              <a:rPr lang="it-IT" sz="1200" dirty="0" err="1"/>
              <a:t>they</a:t>
            </a:r>
            <a:r>
              <a:rPr lang="it-IT" sz="1200" dirty="0"/>
              <a:t> </a:t>
            </a:r>
            <a:r>
              <a:rPr lang="it-IT" sz="1200" dirty="0" err="1"/>
              <a:t>came</a:t>
            </a:r>
            <a:r>
              <a:rPr lang="it-IT" sz="1200" dirty="0"/>
              <a:t> from. </a:t>
            </a:r>
            <a:r>
              <a:rPr lang="it-IT" sz="1200" dirty="0" err="1"/>
              <a:t>Assigned</a:t>
            </a:r>
            <a:r>
              <a:rPr lang="it-IT" sz="1200" dirty="0"/>
              <a:t> </a:t>
            </a:r>
            <a:r>
              <a:rPr lang="it-IT" sz="1200" dirty="0" err="1"/>
              <a:t>as</a:t>
            </a:r>
            <a:r>
              <a:rPr lang="it-IT" sz="1200" dirty="0"/>
              <a:t> «?»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F375E3-AB75-4B4F-B6BD-00397080BAF0}"/>
              </a:ext>
            </a:extLst>
          </p:cNvPr>
          <p:cNvSpPr/>
          <p:nvPr/>
        </p:nvSpPr>
        <p:spPr>
          <a:xfrm>
            <a:off x="3985657" y="2582588"/>
            <a:ext cx="489857" cy="30280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43C37B-8CBF-452A-886C-ED38E6E9C759}"/>
              </a:ext>
            </a:extLst>
          </p:cNvPr>
          <p:cNvCxnSpPr>
            <a:cxnSpLocks/>
          </p:cNvCxnSpPr>
          <p:nvPr/>
        </p:nvCxnSpPr>
        <p:spPr>
          <a:xfrm>
            <a:off x="2840997" y="1158892"/>
            <a:ext cx="1345550" cy="14236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FADD9C-4636-4EC0-8517-3FD9EF807386}"/>
              </a:ext>
            </a:extLst>
          </p:cNvPr>
          <p:cNvSpPr txBox="1"/>
          <p:nvPr/>
        </p:nvSpPr>
        <p:spPr>
          <a:xfrm>
            <a:off x="4572000" y="1575797"/>
            <a:ext cx="377557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highlight>
                  <a:srgbClr val="FFFF00"/>
                </a:highlight>
              </a:rPr>
              <a:t>These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errors</a:t>
            </a:r>
            <a:r>
              <a:rPr lang="it-IT" sz="1200" dirty="0">
                <a:highlight>
                  <a:srgbClr val="FFFF00"/>
                </a:highlight>
              </a:rPr>
              <a:t> impact </a:t>
            </a:r>
            <a:r>
              <a:rPr lang="it-IT" sz="1200" dirty="0" err="1">
                <a:highlight>
                  <a:srgbClr val="FFFF00"/>
                </a:highlight>
              </a:rPr>
              <a:t>less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than</a:t>
            </a:r>
            <a:r>
              <a:rPr lang="it-IT" sz="1200" dirty="0">
                <a:highlight>
                  <a:srgbClr val="FFFF00"/>
                </a:highlight>
              </a:rPr>
              <a:t> 3% on the </a:t>
            </a:r>
            <a:r>
              <a:rPr lang="it-IT" sz="1200" dirty="0" err="1">
                <a:highlight>
                  <a:srgbClr val="FFFF00"/>
                </a:highlight>
              </a:rPr>
              <a:t>totals</a:t>
            </a:r>
            <a:r>
              <a:rPr lang="it-IT" sz="1200" dirty="0">
                <a:highlight>
                  <a:srgbClr val="FFFF00"/>
                </a:highlight>
              </a:rPr>
              <a:t>, so i </a:t>
            </a:r>
            <a:r>
              <a:rPr lang="it-IT" sz="1200" dirty="0" err="1">
                <a:highlight>
                  <a:srgbClr val="FFFF00"/>
                </a:highlight>
              </a:rPr>
              <a:t>guess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we</a:t>
            </a:r>
            <a:r>
              <a:rPr lang="it-IT" sz="1200" dirty="0">
                <a:highlight>
                  <a:srgbClr val="FFFF00"/>
                </a:highlight>
              </a:rPr>
              <a:t> can </a:t>
            </a:r>
            <a:r>
              <a:rPr lang="it-IT" sz="1200" dirty="0" err="1">
                <a:highlight>
                  <a:srgbClr val="FFFF00"/>
                </a:highlight>
              </a:rPr>
              <a:t>ignore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them</a:t>
            </a:r>
            <a:r>
              <a:rPr lang="it-IT" sz="1200" dirty="0">
                <a:highlight>
                  <a:srgbClr val="FFFF00"/>
                </a:highlight>
              </a:rPr>
              <a:t> and use the </a:t>
            </a:r>
            <a:r>
              <a:rPr lang="it-IT" sz="1200" dirty="0" err="1">
                <a:highlight>
                  <a:srgbClr val="FFFF00"/>
                </a:highlight>
              </a:rPr>
              <a:t>bud_scale</a:t>
            </a:r>
            <a:r>
              <a:rPr lang="it-IT" sz="1200" dirty="0">
                <a:highlight>
                  <a:srgbClr val="FFFF00"/>
                </a:highlight>
              </a:rPr>
              <a:t> file </a:t>
            </a:r>
            <a:r>
              <a:rPr lang="it-IT" sz="1200" dirty="0" err="1">
                <a:highlight>
                  <a:srgbClr val="FFFF00"/>
                </a:highlight>
              </a:rPr>
              <a:t>also</a:t>
            </a:r>
            <a:r>
              <a:rPr lang="it-IT" sz="1200" dirty="0">
                <a:highlight>
                  <a:srgbClr val="FFFF00"/>
                </a:highlight>
              </a:rPr>
              <a:t> for new </a:t>
            </a:r>
            <a:r>
              <a:rPr lang="it-IT" sz="1200" dirty="0" err="1">
                <a:highlight>
                  <a:srgbClr val="FFFF00"/>
                </a:highlight>
              </a:rPr>
              <a:t>shoots</a:t>
            </a:r>
            <a:r>
              <a:rPr lang="it-IT" sz="1200" dirty="0">
                <a:highlight>
                  <a:srgbClr val="FFFF00"/>
                </a:highlight>
              </a:rPr>
              <a:t>. </a:t>
            </a:r>
            <a:r>
              <a:rPr lang="it-IT" sz="1200" dirty="0" err="1">
                <a:highlight>
                  <a:srgbClr val="FFFF00"/>
                </a:highlight>
              </a:rPr>
              <a:t>What</a:t>
            </a:r>
            <a:r>
              <a:rPr lang="it-IT" sz="1200" dirty="0">
                <a:highlight>
                  <a:srgbClr val="FFFF00"/>
                </a:highlight>
              </a:rPr>
              <a:t> do </a:t>
            </a:r>
            <a:r>
              <a:rPr lang="it-IT" sz="1200" dirty="0" err="1">
                <a:highlight>
                  <a:srgbClr val="FFFF00"/>
                </a:highlight>
              </a:rPr>
              <a:t>you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thing</a:t>
            </a:r>
            <a:r>
              <a:rPr lang="it-IT" sz="1200" dirty="0">
                <a:highlight>
                  <a:srgbClr val="FFFF00"/>
                </a:highlight>
              </a:rPr>
              <a:t>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52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63A12-2603-4235-ADD9-39D5480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22" y="3338309"/>
            <a:ext cx="9123318" cy="24889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C99EBE-5FD8-4573-A569-ABDC7E266880}"/>
              </a:ext>
            </a:extLst>
          </p:cNvPr>
          <p:cNvSpPr/>
          <p:nvPr/>
        </p:nvSpPr>
        <p:spPr>
          <a:xfrm>
            <a:off x="3600290" y="0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GLMs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72D69-505E-49EB-9B42-373027986372}"/>
              </a:ext>
            </a:extLst>
          </p:cNvPr>
          <p:cNvSpPr txBox="1"/>
          <p:nvPr/>
        </p:nvSpPr>
        <p:spPr>
          <a:xfrm>
            <a:off x="6920775" y="1959515"/>
            <a:ext cx="2451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GLMs</a:t>
            </a:r>
            <a:r>
              <a:rPr lang="it-I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fate=V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fate=M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C69D-FFCF-4E2D-9DFD-7BC5A0EC66DA}"/>
              </a:ext>
            </a:extLst>
          </p:cNvPr>
          <p:cNvSpPr txBox="1"/>
          <p:nvPr/>
        </p:nvSpPr>
        <p:spPr>
          <a:xfrm>
            <a:off x="3127253" y="846113"/>
            <a:ext cx="454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glm(Y~F1+F2+F3+F4+F5+F6+F7)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B1C9E-49C6-46DD-92B9-93FC41B69096}"/>
              </a:ext>
            </a:extLst>
          </p:cNvPr>
          <p:cNvSpPr/>
          <p:nvPr/>
        </p:nvSpPr>
        <p:spPr>
          <a:xfrm>
            <a:off x="5954248" y="3021092"/>
            <a:ext cx="457051" cy="305623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AE0D1-645F-4B9E-B89C-16691F6B3B63}"/>
              </a:ext>
            </a:extLst>
          </p:cNvPr>
          <p:cNvSpPr txBox="1"/>
          <p:nvPr/>
        </p:nvSpPr>
        <p:spPr>
          <a:xfrm>
            <a:off x="6017006" y="2969634"/>
            <a:ext cx="3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96CFF-FEF4-4F20-BFF3-6B9CF7C88FC0}"/>
              </a:ext>
            </a:extLst>
          </p:cNvPr>
          <p:cNvSpPr/>
          <p:nvPr/>
        </p:nvSpPr>
        <p:spPr>
          <a:xfrm>
            <a:off x="3687749" y="3021090"/>
            <a:ext cx="457051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E78CC-7B60-4493-B4D0-3EE6891C7D57}"/>
              </a:ext>
            </a:extLst>
          </p:cNvPr>
          <p:cNvSpPr/>
          <p:nvPr/>
        </p:nvSpPr>
        <p:spPr>
          <a:xfrm>
            <a:off x="5054478" y="3021090"/>
            <a:ext cx="435236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28722-9E2C-4838-9B55-2579E84D403D}"/>
              </a:ext>
            </a:extLst>
          </p:cNvPr>
          <p:cNvSpPr/>
          <p:nvPr/>
        </p:nvSpPr>
        <p:spPr>
          <a:xfrm>
            <a:off x="5495691" y="3021091"/>
            <a:ext cx="452580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D67CB-65E3-4099-8E1C-9ED910E8A84A}"/>
              </a:ext>
            </a:extLst>
          </p:cNvPr>
          <p:cNvSpPr/>
          <p:nvPr/>
        </p:nvSpPr>
        <p:spPr>
          <a:xfrm>
            <a:off x="3221439" y="3021090"/>
            <a:ext cx="460333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89FCA-20A6-47B0-BA43-90146999C631}"/>
              </a:ext>
            </a:extLst>
          </p:cNvPr>
          <p:cNvSpPr/>
          <p:nvPr/>
        </p:nvSpPr>
        <p:spPr>
          <a:xfrm>
            <a:off x="2778071" y="3021090"/>
            <a:ext cx="433672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65F33-4163-4149-8B60-50DE821EE662}"/>
              </a:ext>
            </a:extLst>
          </p:cNvPr>
          <p:cNvSpPr/>
          <p:nvPr/>
        </p:nvSpPr>
        <p:spPr>
          <a:xfrm>
            <a:off x="2328939" y="3021090"/>
            <a:ext cx="433672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92DBA-318F-4B0D-A529-9DED5C3ED0E8}"/>
              </a:ext>
            </a:extLst>
          </p:cNvPr>
          <p:cNvSpPr/>
          <p:nvPr/>
        </p:nvSpPr>
        <p:spPr>
          <a:xfrm>
            <a:off x="516285" y="3021090"/>
            <a:ext cx="474316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AC4FB-534F-41B5-A900-E9A099C3A708}"/>
              </a:ext>
            </a:extLst>
          </p:cNvPr>
          <p:cNvSpPr txBox="1"/>
          <p:nvPr/>
        </p:nvSpPr>
        <p:spPr>
          <a:xfrm>
            <a:off x="530150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CC-EA5D-41CB-9D80-1DBFA7731618}"/>
              </a:ext>
            </a:extLst>
          </p:cNvPr>
          <p:cNvSpPr txBox="1"/>
          <p:nvPr/>
        </p:nvSpPr>
        <p:spPr>
          <a:xfrm>
            <a:off x="2334933" y="2979413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9FF93-7E91-4541-B054-E347FC33A4F9}"/>
              </a:ext>
            </a:extLst>
          </p:cNvPr>
          <p:cNvSpPr txBox="1"/>
          <p:nvPr/>
        </p:nvSpPr>
        <p:spPr>
          <a:xfrm>
            <a:off x="2776295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35C6B-4ABE-4A13-8ABB-BEEF943F7C76}"/>
              </a:ext>
            </a:extLst>
          </p:cNvPr>
          <p:cNvSpPr txBox="1"/>
          <p:nvPr/>
        </p:nvSpPr>
        <p:spPr>
          <a:xfrm>
            <a:off x="3248741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A39EB-6978-4FC2-87BC-0323F4F64D0C}"/>
              </a:ext>
            </a:extLst>
          </p:cNvPr>
          <p:cNvSpPr txBox="1"/>
          <p:nvPr/>
        </p:nvSpPr>
        <p:spPr>
          <a:xfrm>
            <a:off x="3689672" y="2979413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218C9-045C-462C-9BCF-45C5FF9FDEB2}"/>
              </a:ext>
            </a:extLst>
          </p:cNvPr>
          <p:cNvSpPr txBox="1"/>
          <p:nvPr/>
        </p:nvSpPr>
        <p:spPr>
          <a:xfrm>
            <a:off x="5057230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0686-874C-4850-BDA8-8E9E6D2BDFF1}"/>
              </a:ext>
            </a:extLst>
          </p:cNvPr>
          <p:cNvSpPr txBox="1"/>
          <p:nvPr/>
        </p:nvSpPr>
        <p:spPr>
          <a:xfrm>
            <a:off x="5509339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F7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1B5CED9-A0CB-4CD2-8773-0693F88AA755}"/>
              </a:ext>
            </a:extLst>
          </p:cNvPr>
          <p:cNvSpPr/>
          <p:nvPr/>
        </p:nvSpPr>
        <p:spPr>
          <a:xfrm rot="5400000">
            <a:off x="3005787" y="-119087"/>
            <a:ext cx="466851" cy="5418120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1ABD6A-9EC7-4CB4-BE07-810CD11FADC3}"/>
              </a:ext>
            </a:extLst>
          </p:cNvPr>
          <p:cNvSpPr txBox="1"/>
          <p:nvPr/>
        </p:nvSpPr>
        <p:spPr>
          <a:xfrm>
            <a:off x="2667311" y="1959515"/>
            <a:ext cx="33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PREDICTORS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FB3C46-114E-4283-8EA8-6CAC1253BF31}"/>
              </a:ext>
            </a:extLst>
          </p:cNvPr>
          <p:cNvCxnSpPr/>
          <p:nvPr/>
        </p:nvCxnSpPr>
        <p:spPr>
          <a:xfrm flipV="1">
            <a:off x="6705600" y="2823399"/>
            <a:ext cx="563880" cy="697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3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1050</Words>
  <Application>Microsoft Office PowerPoint</Application>
  <PresentationFormat>On-screen Show (4:3)</PresentationFormat>
  <Paragraphs>183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 Grisafi</dc:creator>
  <cp:lastModifiedBy>Franci Grisafi</cp:lastModifiedBy>
  <cp:revision>3</cp:revision>
  <dcterms:created xsi:type="dcterms:W3CDTF">2022-01-26T08:17:53Z</dcterms:created>
  <dcterms:modified xsi:type="dcterms:W3CDTF">2022-01-28T13:27:45Z</dcterms:modified>
</cp:coreProperties>
</file>