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7" r:id="rId11"/>
    <p:sldId id="271" r:id="rId12"/>
    <p:sldId id="273" r:id="rId13"/>
    <p:sldId id="270" r:id="rId14"/>
    <p:sldId id="305" r:id="rId15"/>
    <p:sldId id="306" r:id="rId16"/>
    <p:sldId id="274" r:id="rId17"/>
    <p:sldId id="276" r:id="rId18"/>
    <p:sldId id="278" r:id="rId19"/>
    <p:sldId id="279" r:id="rId20"/>
    <p:sldId id="275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80" r:id="rId29"/>
    <p:sldId id="290" r:id="rId30"/>
    <p:sldId id="291" r:id="rId31"/>
    <p:sldId id="292" r:id="rId32"/>
    <p:sldId id="294" r:id="rId33"/>
    <p:sldId id="295" r:id="rId34"/>
    <p:sldId id="296" r:id="rId35"/>
    <p:sldId id="303" r:id="rId36"/>
    <p:sldId id="297" r:id="rId37"/>
    <p:sldId id="304" r:id="rId38"/>
    <p:sldId id="302" r:id="rId3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6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0786-3030-4160-9468-62B9527C914D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interpret-glm-output-in-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9E24F-75E2-41AB-8E13-C935A9BB4B34}"/>
              </a:ext>
            </a:extLst>
          </p:cNvPr>
          <p:cNvSpPr/>
          <p:nvPr/>
        </p:nvSpPr>
        <p:spPr>
          <a:xfrm>
            <a:off x="3057540" y="128447"/>
            <a:ext cx="3028922" cy="490879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A2B-0152-4C7B-91B3-F9CE95F778A1}"/>
              </a:ext>
            </a:extLst>
          </p:cNvPr>
          <p:cNvSpPr txBox="1"/>
          <p:nvPr/>
        </p:nvSpPr>
        <p:spPr>
          <a:xfrm>
            <a:off x="307426" y="619326"/>
            <a:ext cx="8660540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METHODS: </a:t>
            </a:r>
          </a:p>
          <a:p>
            <a:r>
              <a:rPr lang="it-IT" sz="1200" dirty="0"/>
              <a:t>Sampling of 240 1year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(</a:t>
            </a:r>
            <a:r>
              <a:rPr lang="it-IT" sz="1200" dirty="0">
                <a:highlight>
                  <a:srgbClr val="FFFF00"/>
                </a:highlight>
              </a:rPr>
              <a:t>120 from </a:t>
            </a:r>
            <a:r>
              <a:rPr lang="it-IT" sz="1200" dirty="0" err="1">
                <a:highlight>
                  <a:srgbClr val="FFFF00"/>
                </a:highlight>
              </a:rPr>
              <a:t>own-rooted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/>
              <a:t>plant</a:t>
            </a:r>
            <a:r>
              <a:rPr lang="it-IT" sz="1200" dirty="0"/>
              <a:t>; and 120 from </a:t>
            </a:r>
            <a:r>
              <a:rPr lang="it-IT" sz="1200" dirty="0" err="1"/>
              <a:t>grafted</a:t>
            </a:r>
            <a:r>
              <a:rPr lang="it-IT" sz="1200" dirty="0"/>
              <a:t> </a:t>
            </a:r>
            <a:r>
              <a:rPr lang="it-IT" sz="1200" dirty="0" err="1"/>
              <a:t>ones</a:t>
            </a:r>
            <a:r>
              <a:rPr lang="it-IT" sz="1200" dirty="0"/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2020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(</a:t>
            </a:r>
            <a:r>
              <a:rPr lang="it-IT" sz="1200" b="1" dirty="0" err="1"/>
              <a:t>parent</a:t>
            </a:r>
            <a:r>
              <a:rPr lang="it-IT" sz="1200" b="1" dirty="0"/>
              <a:t>)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it-IT" sz="1200" dirty="0"/>
              <a:t>2021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</a:t>
            </a:r>
            <a:r>
              <a:rPr lang="it-IT" sz="1200" dirty="0"/>
              <a:t>(</a:t>
            </a:r>
            <a:r>
              <a:rPr lang="it-IT" sz="1200" dirty="0" err="1"/>
              <a:t>child</a:t>
            </a:r>
            <a:r>
              <a:rPr lang="it-IT" sz="1200" dirty="0"/>
              <a:t>) </a:t>
            </a:r>
            <a:r>
              <a:rPr lang="it-IT" sz="1200" dirty="0" err="1"/>
              <a:t>born</a:t>
            </a:r>
            <a:r>
              <a:rPr lang="it-IT" sz="1200" dirty="0"/>
              <a:t> from the </a:t>
            </a:r>
            <a:r>
              <a:rPr lang="it-IT" sz="1200" dirty="0" err="1"/>
              <a:t>parerent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</a:t>
            </a:r>
            <a:r>
              <a:rPr lang="it-IT" sz="1200" b="1" dirty="0" err="1"/>
              <a:t>child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8B1-C829-4E60-A022-7C8AD37C2179}"/>
              </a:ext>
            </a:extLst>
          </p:cNvPr>
          <p:cNvSpPr txBox="1"/>
          <p:nvPr/>
        </p:nvSpPr>
        <p:spPr>
          <a:xfrm>
            <a:off x="307425" y="2270229"/>
            <a:ext cx="86605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GOALS:</a:t>
            </a:r>
          </a:p>
          <a:p>
            <a:r>
              <a:rPr lang="it-IT" sz="1200" dirty="0"/>
              <a:t>The model of </a:t>
            </a:r>
            <a:r>
              <a:rPr lang="it-IT" sz="1200" dirty="0" err="1"/>
              <a:t>my</a:t>
            </a:r>
            <a:r>
              <a:rPr lang="it-IT" sz="1200" dirty="0"/>
              <a:t> dreams </a:t>
            </a:r>
            <a:r>
              <a:rPr lang="it-IT" sz="1200" dirty="0" err="1"/>
              <a:t>should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 </a:t>
            </a:r>
            <a:r>
              <a:rPr lang="it-IT" sz="1200" dirty="0" err="1"/>
              <a:t>those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: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1 </a:t>
            </a:r>
            <a:r>
              <a:rPr lang="it-IT" sz="1200" dirty="0" err="1"/>
              <a:t>yeard</a:t>
            </a:r>
            <a:r>
              <a:rPr lang="it-IT" sz="1200" dirty="0"/>
              <a:t>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composed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some zones of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</a:t>
            </a:r>
            <a:r>
              <a:rPr lang="it-IT" sz="1200" dirty="0" err="1"/>
              <a:t>difference</a:t>
            </a:r>
            <a:r>
              <a:rPr lang="it-IT" sz="1200" dirty="0"/>
              <a:t> in </a:t>
            </a:r>
            <a:r>
              <a:rPr lang="it-IT" sz="1200" dirty="0" err="1"/>
              <a:t>composition</a:t>
            </a:r>
            <a:r>
              <a:rPr lang="it-IT" sz="1200" dirty="0"/>
              <a:t> </a:t>
            </a:r>
            <a:r>
              <a:rPr lang="it-IT" sz="1200" dirty="0" err="1"/>
              <a:t>according</a:t>
            </a:r>
            <a:r>
              <a:rPr lang="it-IT" sz="1200" dirty="0"/>
              <a:t> to the </a:t>
            </a:r>
            <a:r>
              <a:rPr lang="it-IT" sz="1200" dirty="0" err="1"/>
              <a:t>length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r>
              <a:rPr lang="it-IT" sz="1200" dirty="0"/>
              <a:t>?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</a:t>
            </a:r>
            <a:r>
              <a:rPr lang="it-IT" sz="1200" dirty="0" err="1"/>
              <a:t>is</a:t>
            </a:r>
            <a:r>
              <a:rPr lang="it-IT" sz="1200" dirty="0"/>
              <a:t> the </a:t>
            </a:r>
            <a:r>
              <a:rPr lang="it-IT" sz="1200" dirty="0" err="1"/>
              <a:t>behavior</a:t>
            </a:r>
            <a:r>
              <a:rPr lang="it-IT" sz="1200" dirty="0"/>
              <a:t> of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How </a:t>
            </a:r>
            <a:r>
              <a:rPr lang="it-IT" sz="1200" dirty="0" err="1"/>
              <a:t>many</a:t>
            </a:r>
            <a:r>
              <a:rPr lang="it-IT" sz="1200" dirty="0"/>
              <a:t> of </a:t>
            </a:r>
            <a:r>
              <a:rPr lang="it-IT" sz="1200" dirty="0" err="1"/>
              <a:t>them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Where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From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? (vegetative or mixed?)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how</a:t>
            </a:r>
            <a:r>
              <a:rPr lang="it-IT" sz="1200" dirty="0"/>
              <a:t> can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deal</a:t>
            </a:r>
            <a:r>
              <a:rPr lang="it-IT" sz="1200" dirty="0"/>
              <a:t> with multiple </a:t>
            </a:r>
            <a:r>
              <a:rPr lang="it-IT" sz="1200" dirty="0" err="1"/>
              <a:t>buds</a:t>
            </a:r>
            <a:r>
              <a:rPr lang="it-IT" sz="1200" dirty="0"/>
              <a:t> and multiple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120C0-ABFF-4C80-9B93-2200C277BFD2}"/>
              </a:ext>
            </a:extLst>
          </p:cNvPr>
          <p:cNvSpPr txBox="1"/>
          <p:nvPr/>
        </p:nvSpPr>
        <p:spPr>
          <a:xfrm>
            <a:off x="3133530" y="4290464"/>
            <a:ext cx="376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problems</a:t>
            </a:r>
            <a:r>
              <a:rPr lang="it-IT" sz="1200" dirty="0"/>
              <a:t> </a:t>
            </a:r>
            <a:r>
              <a:rPr lang="it-IT" sz="1200" dirty="0" err="1"/>
              <a:t>cold</a:t>
            </a:r>
            <a:r>
              <a:rPr lang="it-IT" sz="1200" dirty="0"/>
              <a:t> be </a:t>
            </a:r>
            <a:r>
              <a:rPr lang="it-IT" sz="1200" dirty="0" err="1"/>
              <a:t>solved</a:t>
            </a:r>
            <a:r>
              <a:rPr lang="it-IT" sz="1200" dirty="0"/>
              <a:t> </a:t>
            </a:r>
            <a:r>
              <a:rPr lang="it-IT" sz="1200" dirty="0" err="1"/>
              <a:t>analysing</a:t>
            </a:r>
            <a:r>
              <a:rPr lang="it-IT" sz="1200" dirty="0"/>
              <a:t> the data: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From </a:t>
            </a:r>
            <a:r>
              <a:rPr lang="it-IT" sz="1200" dirty="0" err="1"/>
              <a:t>different</a:t>
            </a:r>
            <a:r>
              <a:rPr lang="it-IT" sz="1200" dirty="0"/>
              <a:t> point of </a:t>
            </a:r>
            <a:r>
              <a:rPr lang="it-IT" sz="1200" dirty="0" err="1"/>
              <a:t>views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Shoot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Metamer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Bud scale</a:t>
            </a:r>
          </a:p>
          <a:p>
            <a:pPr marL="225028" indent="-225028">
              <a:buFont typeface="Arial" panose="020B0604020202020204" pitchFamily="34" charset="0"/>
              <a:buChar char="•"/>
            </a:pPr>
            <a:r>
              <a:rPr lang="it-IT" sz="1200" dirty="0"/>
              <a:t>With </a:t>
            </a:r>
            <a:r>
              <a:rPr lang="it-IT" sz="1200" dirty="0" err="1"/>
              <a:t>different</a:t>
            </a:r>
            <a:r>
              <a:rPr lang="it-IT" sz="1200" dirty="0"/>
              <a:t> </a:t>
            </a:r>
            <a:r>
              <a:rPr lang="it-IT" sz="1200" dirty="0" err="1"/>
              <a:t>tecniques</a:t>
            </a:r>
            <a:r>
              <a:rPr lang="it-IT" sz="1200" dirty="0"/>
              <a:t>: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 </a:t>
            </a:r>
            <a:r>
              <a:rPr lang="it-IT" sz="1200" dirty="0" err="1"/>
              <a:t>exploratory</a:t>
            </a:r>
            <a:r>
              <a:rPr lang="it-IT" sz="1200" dirty="0"/>
              <a:t>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Glms</a:t>
            </a:r>
            <a:r>
              <a:rPr lang="it-IT" sz="1200" dirty="0"/>
              <a:t>/</a:t>
            </a:r>
            <a:r>
              <a:rPr lang="it-IT" sz="1200" dirty="0" err="1"/>
              <a:t>marcovian</a:t>
            </a:r>
            <a:endParaRPr lang="it-I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2C11-A824-4CB2-B800-365562D3094B}"/>
              </a:ext>
            </a:extLst>
          </p:cNvPr>
          <p:cNvSpPr txBox="1"/>
          <p:nvPr/>
        </p:nvSpPr>
        <p:spPr>
          <a:xfrm>
            <a:off x="2893309" y="6464226"/>
            <a:ext cx="3033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highlight>
                  <a:srgbClr val="FFFF00"/>
                </a:highlight>
              </a:rPr>
              <a:t>WE WILL FOCUS JUST ON </a:t>
            </a:r>
            <a:r>
              <a:rPr lang="it-IT" sz="900" dirty="0" err="1">
                <a:highlight>
                  <a:srgbClr val="FFFF00"/>
                </a:highlight>
              </a:rPr>
              <a:t>ON</a:t>
            </a:r>
            <a:r>
              <a:rPr lang="it-IT" sz="900" dirty="0">
                <a:highlight>
                  <a:srgbClr val="FFFF00"/>
                </a:highlight>
              </a:rPr>
              <a:t> ROOTED PLANTSOWN-ROOTED</a:t>
            </a:r>
          </a:p>
        </p:txBody>
      </p:sp>
    </p:spTree>
    <p:extLst>
      <p:ext uri="{BB962C8B-B14F-4D97-AF65-F5344CB8AC3E}">
        <p14:creationId xmlns:p14="http://schemas.microsoft.com/office/powerpoint/2010/main" val="1713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63A12-2603-4235-ADD9-39D5480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22" y="3338309"/>
            <a:ext cx="9123318" cy="24889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C99EBE-5FD8-4573-A569-ABDC7E266880}"/>
              </a:ext>
            </a:extLst>
          </p:cNvPr>
          <p:cNvSpPr/>
          <p:nvPr/>
        </p:nvSpPr>
        <p:spPr>
          <a:xfrm>
            <a:off x="3600290" y="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GLMs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72D69-505E-49EB-9B42-373027986372}"/>
              </a:ext>
            </a:extLst>
          </p:cNvPr>
          <p:cNvSpPr txBox="1"/>
          <p:nvPr/>
        </p:nvSpPr>
        <p:spPr>
          <a:xfrm>
            <a:off x="6920775" y="1959515"/>
            <a:ext cx="245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GLMs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fate=V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C69D-FFCF-4E2D-9DFD-7BC5A0EC66DA}"/>
              </a:ext>
            </a:extLst>
          </p:cNvPr>
          <p:cNvSpPr txBox="1"/>
          <p:nvPr/>
        </p:nvSpPr>
        <p:spPr>
          <a:xfrm>
            <a:off x="2262476" y="811453"/>
            <a:ext cx="50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glm(Y~F1+F2+F3+F4+F5+F6+F7, family=«binomial»)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B1C9E-49C6-46DD-92B9-93FC41B69096}"/>
              </a:ext>
            </a:extLst>
          </p:cNvPr>
          <p:cNvSpPr/>
          <p:nvPr/>
        </p:nvSpPr>
        <p:spPr>
          <a:xfrm>
            <a:off x="5954248" y="3021092"/>
            <a:ext cx="457051" cy="30562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E0D1-645F-4B9E-B89C-16691F6B3B63}"/>
              </a:ext>
            </a:extLst>
          </p:cNvPr>
          <p:cNvSpPr txBox="1"/>
          <p:nvPr/>
        </p:nvSpPr>
        <p:spPr>
          <a:xfrm>
            <a:off x="6017006" y="2969634"/>
            <a:ext cx="3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96CFF-FEF4-4F20-BFF3-6B9CF7C88FC0}"/>
              </a:ext>
            </a:extLst>
          </p:cNvPr>
          <p:cNvSpPr/>
          <p:nvPr/>
        </p:nvSpPr>
        <p:spPr>
          <a:xfrm>
            <a:off x="3687749" y="3021090"/>
            <a:ext cx="457051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78CC-7B60-4493-B4D0-3EE6891C7D57}"/>
              </a:ext>
            </a:extLst>
          </p:cNvPr>
          <p:cNvSpPr/>
          <p:nvPr/>
        </p:nvSpPr>
        <p:spPr>
          <a:xfrm>
            <a:off x="5054478" y="3021090"/>
            <a:ext cx="43523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28722-9E2C-4838-9B55-2579E84D403D}"/>
              </a:ext>
            </a:extLst>
          </p:cNvPr>
          <p:cNvSpPr/>
          <p:nvPr/>
        </p:nvSpPr>
        <p:spPr>
          <a:xfrm>
            <a:off x="5495691" y="3021091"/>
            <a:ext cx="452580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D67CB-65E3-4099-8E1C-9ED910E8A84A}"/>
              </a:ext>
            </a:extLst>
          </p:cNvPr>
          <p:cNvSpPr/>
          <p:nvPr/>
        </p:nvSpPr>
        <p:spPr>
          <a:xfrm>
            <a:off x="3221439" y="3021090"/>
            <a:ext cx="460333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9FCA-20A6-47B0-BA43-90146999C631}"/>
              </a:ext>
            </a:extLst>
          </p:cNvPr>
          <p:cNvSpPr/>
          <p:nvPr/>
        </p:nvSpPr>
        <p:spPr>
          <a:xfrm>
            <a:off x="2778071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65F33-4163-4149-8B60-50DE821EE662}"/>
              </a:ext>
            </a:extLst>
          </p:cNvPr>
          <p:cNvSpPr/>
          <p:nvPr/>
        </p:nvSpPr>
        <p:spPr>
          <a:xfrm>
            <a:off x="2328939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2DBA-318F-4B0D-A529-9DED5C3ED0E8}"/>
              </a:ext>
            </a:extLst>
          </p:cNvPr>
          <p:cNvSpPr/>
          <p:nvPr/>
        </p:nvSpPr>
        <p:spPr>
          <a:xfrm>
            <a:off x="516285" y="3021090"/>
            <a:ext cx="47431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AC4FB-534F-41B5-A900-E9A099C3A708}"/>
              </a:ext>
            </a:extLst>
          </p:cNvPr>
          <p:cNvSpPr txBox="1"/>
          <p:nvPr/>
        </p:nvSpPr>
        <p:spPr>
          <a:xfrm>
            <a:off x="53015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CC-EA5D-41CB-9D80-1DBFA7731618}"/>
              </a:ext>
            </a:extLst>
          </p:cNvPr>
          <p:cNvSpPr txBox="1"/>
          <p:nvPr/>
        </p:nvSpPr>
        <p:spPr>
          <a:xfrm>
            <a:off x="2334933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9FF93-7E91-4541-B054-E347FC33A4F9}"/>
              </a:ext>
            </a:extLst>
          </p:cNvPr>
          <p:cNvSpPr txBox="1"/>
          <p:nvPr/>
        </p:nvSpPr>
        <p:spPr>
          <a:xfrm>
            <a:off x="2776295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35C6B-4ABE-4A13-8ABB-BEEF943F7C76}"/>
              </a:ext>
            </a:extLst>
          </p:cNvPr>
          <p:cNvSpPr txBox="1"/>
          <p:nvPr/>
        </p:nvSpPr>
        <p:spPr>
          <a:xfrm>
            <a:off x="3248741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A39EB-6978-4FC2-87BC-0323F4F64D0C}"/>
              </a:ext>
            </a:extLst>
          </p:cNvPr>
          <p:cNvSpPr txBox="1"/>
          <p:nvPr/>
        </p:nvSpPr>
        <p:spPr>
          <a:xfrm>
            <a:off x="3689672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218C9-045C-462C-9BCF-45C5FF9FDEB2}"/>
              </a:ext>
            </a:extLst>
          </p:cNvPr>
          <p:cNvSpPr txBox="1"/>
          <p:nvPr/>
        </p:nvSpPr>
        <p:spPr>
          <a:xfrm>
            <a:off x="505723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0686-874C-4850-BDA8-8E9E6D2BDFF1}"/>
              </a:ext>
            </a:extLst>
          </p:cNvPr>
          <p:cNvSpPr txBox="1"/>
          <p:nvPr/>
        </p:nvSpPr>
        <p:spPr>
          <a:xfrm>
            <a:off x="5509339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F7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1B5CED9-A0CB-4CD2-8773-0693F88AA755}"/>
              </a:ext>
            </a:extLst>
          </p:cNvPr>
          <p:cNvSpPr/>
          <p:nvPr/>
        </p:nvSpPr>
        <p:spPr>
          <a:xfrm rot="5400000">
            <a:off x="3005787" y="-119087"/>
            <a:ext cx="466851" cy="5418120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ABD6A-9EC7-4CB4-BE07-810CD11FADC3}"/>
              </a:ext>
            </a:extLst>
          </p:cNvPr>
          <p:cNvSpPr txBox="1"/>
          <p:nvPr/>
        </p:nvSpPr>
        <p:spPr>
          <a:xfrm>
            <a:off x="2667311" y="1959515"/>
            <a:ext cx="33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PREDICTORS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B3C46-114E-4283-8EA8-6CAC1253BF31}"/>
              </a:ext>
            </a:extLst>
          </p:cNvPr>
          <p:cNvCxnSpPr/>
          <p:nvPr/>
        </p:nvCxnSpPr>
        <p:spPr>
          <a:xfrm flipV="1">
            <a:off x="6705600" y="2823399"/>
            <a:ext cx="563880" cy="697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59D5A-C379-41C3-B61A-94E4CDB0AFB3}"/>
              </a:ext>
            </a:extLst>
          </p:cNvPr>
          <p:cNvSpPr txBox="1"/>
          <p:nvPr/>
        </p:nvSpPr>
        <p:spPr>
          <a:xfrm>
            <a:off x="47330" y="6611779"/>
            <a:ext cx="4718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How to Interpret </a:t>
            </a:r>
            <a:r>
              <a:rPr lang="en-US" sz="1000" dirty="0" err="1">
                <a:hlinkClick r:id="rId3"/>
              </a:rPr>
              <a:t>glm</a:t>
            </a:r>
            <a:r>
              <a:rPr lang="en-US" sz="1000" dirty="0">
                <a:hlinkClick r:id="rId3"/>
              </a:rPr>
              <a:t> Output in R (With Example) - </a:t>
            </a:r>
            <a:r>
              <a:rPr lang="en-US" sz="1000" dirty="0" err="1">
                <a:hlinkClick r:id="rId3"/>
              </a:rPr>
              <a:t>Statology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92513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549391" y="64115"/>
            <a:ext cx="616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 &amp;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71228-AC43-45FB-8D87-8392BC146896}"/>
              </a:ext>
            </a:extLst>
          </p:cNvPr>
          <p:cNvSpPr txBox="1"/>
          <p:nvPr/>
        </p:nvSpPr>
        <p:spPr>
          <a:xfrm>
            <a:off x="259080" y="108204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(ES. NA </a:t>
            </a:r>
            <a:r>
              <a:rPr lang="it-IT" dirty="0" err="1"/>
              <a:t>values</a:t>
            </a:r>
            <a:r>
              <a:rPr lang="it-IT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90BCAD-5561-4B71-A0C9-9C83A276F4E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02380" y="140520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E3EB2D-47ED-49EE-AAA0-F69BE499DB1A}"/>
              </a:ext>
            </a:extLst>
          </p:cNvPr>
          <p:cNvSpPr txBox="1"/>
          <p:nvPr/>
        </p:nvSpPr>
        <p:spPr>
          <a:xfrm>
            <a:off x="4953000" y="987445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GLMs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a </a:t>
            </a:r>
            <a:r>
              <a:rPr lang="it-IT" dirty="0" err="1"/>
              <a:t>predictor</a:t>
            </a:r>
            <a:r>
              <a:rPr lang="it-IT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Y~tot_buds+length+rank</a:t>
            </a:r>
            <a:endParaRPr lang="it-IT" dirty="0"/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Y~M+V+C+length+rank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0EE82-7F6A-4BFB-A10F-D2C9AB4A95D7}"/>
              </a:ext>
            </a:extLst>
          </p:cNvPr>
          <p:cNvSpPr txBox="1"/>
          <p:nvPr/>
        </p:nvSpPr>
        <p:spPr>
          <a:xfrm>
            <a:off x="198120" y="3105834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p. Value are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data. </a:t>
            </a:r>
            <a:r>
              <a:rPr lang="it-IT" dirty="0" err="1"/>
              <a:t>Is</a:t>
            </a:r>
            <a:r>
              <a:rPr lang="it-IT" dirty="0"/>
              <a:t> real </a:t>
            </a:r>
            <a:r>
              <a:rPr lang="it-IT" dirty="0" err="1"/>
              <a:t>significance</a:t>
            </a:r>
            <a:r>
              <a:rPr lang="it-IT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D9A8B-BB64-4955-8E2C-20C561CA09A5}"/>
              </a:ext>
            </a:extLst>
          </p:cNvPr>
          <p:cNvCxnSpPr>
            <a:cxnSpLocks/>
          </p:cNvCxnSpPr>
          <p:nvPr/>
        </p:nvCxnSpPr>
        <p:spPr>
          <a:xfrm>
            <a:off x="3581400" y="366072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E56EF5-58B6-47ED-9B67-5B6B14676817}"/>
              </a:ext>
            </a:extLst>
          </p:cNvPr>
          <p:cNvSpPr txBox="1"/>
          <p:nvPr/>
        </p:nvSpPr>
        <p:spPr>
          <a:xfrm>
            <a:off x="4953000" y="3337560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Permutation</a:t>
            </a:r>
            <a:r>
              <a:rPr lang="it-IT" dirty="0"/>
              <a:t> models + </a:t>
            </a:r>
            <a:r>
              <a:rPr lang="it-IT" dirty="0" err="1"/>
              <a:t>difference</a:t>
            </a:r>
            <a:r>
              <a:rPr lang="it-IT" dirty="0"/>
              <a:t> in AIC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37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675199" y="64115"/>
            <a:ext cx="5915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Permutation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53C6-3C05-4967-976A-6622DFF85BA2}"/>
              </a:ext>
            </a:extLst>
          </p:cNvPr>
          <p:cNvSpPr txBox="1"/>
          <p:nvPr/>
        </p:nvSpPr>
        <p:spPr>
          <a:xfrm>
            <a:off x="647700" y="1066800"/>
            <a:ext cx="7932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(***)</a:t>
            </a:r>
          </a:p>
          <a:p>
            <a:endParaRPr lang="it-IT" dirty="0"/>
          </a:p>
          <a:p>
            <a:r>
              <a:rPr lang="it-IT" b="1" dirty="0" err="1"/>
              <a:t>Permutation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shuffle the </a:t>
            </a:r>
            <a:r>
              <a:rPr lang="it-IT" dirty="0" err="1"/>
              <a:t>variable</a:t>
            </a:r>
            <a:r>
              <a:rPr lang="it-IT" dirty="0"/>
              <a:t> A: DF$A=sample(DF$A)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</a:t>
            </a:r>
            <a:r>
              <a:rPr lang="it-IT" dirty="0" err="1"/>
              <a:t>glms</a:t>
            </a:r>
            <a:r>
              <a:rPr lang="it-IT" dirty="0"/>
              <a:t> GLMS(Y~A+B+C, data=DF)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significance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A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39DCC-CBF9-4181-BC70-0B6878392793}"/>
              </a:ext>
            </a:extLst>
          </p:cNvPr>
          <p:cNvSpPr/>
          <p:nvPr/>
        </p:nvSpPr>
        <p:spPr>
          <a:xfrm>
            <a:off x="2506084" y="3110210"/>
            <a:ext cx="4131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AIC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176BA-0DEB-494C-9643-75FBAE8A4551}"/>
              </a:ext>
            </a:extLst>
          </p:cNvPr>
          <p:cNvSpPr txBox="1"/>
          <p:nvPr/>
        </p:nvSpPr>
        <p:spPr>
          <a:xfrm>
            <a:off x="605790" y="3977640"/>
            <a:ext cx="7932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AIC </a:t>
            </a:r>
            <a:r>
              <a:rPr lang="it-IT" dirty="0" err="1"/>
              <a:t>is</a:t>
            </a:r>
            <a:r>
              <a:rPr lang="it-IT" dirty="0"/>
              <a:t> 800</a:t>
            </a:r>
          </a:p>
          <a:p>
            <a:endParaRPr lang="it-IT" dirty="0"/>
          </a:p>
          <a:p>
            <a:r>
              <a:rPr lang="it-IT" b="1" dirty="0"/>
              <a:t>AIC </a:t>
            </a:r>
            <a:r>
              <a:rPr lang="it-IT" b="1" dirty="0" err="1"/>
              <a:t>difference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a </a:t>
            </a:r>
            <a:r>
              <a:rPr lang="it-IT" dirty="0" err="1"/>
              <a:t>null</a:t>
            </a:r>
            <a:r>
              <a:rPr lang="it-IT" dirty="0"/>
              <a:t> model GLMS(Y~1, data=DF)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make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AIC real (800) and AIC </a:t>
            </a:r>
            <a:r>
              <a:rPr lang="it-IT" dirty="0" err="1"/>
              <a:t>null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</a:t>
            </a:r>
            <a:r>
              <a:rPr lang="it-IT" dirty="0" err="1"/>
              <a:t>permutation</a:t>
            </a:r>
            <a:r>
              <a:rPr lang="it-IT" dirty="0"/>
              <a:t> of a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model.</a:t>
            </a:r>
          </a:p>
          <a:p>
            <a:r>
              <a:rPr lang="it-IT" dirty="0" err="1"/>
              <a:t>AICpermutation-AICnull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GREATER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AICreal-AICnull</a:t>
            </a:r>
            <a:r>
              <a:rPr lang="it-IT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243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7C49D-B1D3-40F8-91BE-79BECA383038}"/>
              </a:ext>
            </a:extLst>
          </p:cNvPr>
          <p:cNvSpPr/>
          <p:nvPr/>
        </p:nvSpPr>
        <p:spPr>
          <a:xfrm>
            <a:off x="3715354" y="75625"/>
            <a:ext cx="1713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11B78-D7C5-434E-85BA-1AF5B0D291ED}"/>
              </a:ext>
            </a:extLst>
          </p:cNvPr>
          <p:cNvSpPr txBox="1"/>
          <p:nvPr/>
        </p:nvSpPr>
        <p:spPr>
          <a:xfrm>
            <a:off x="777240" y="1112520"/>
            <a:ext cx="612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siblings</a:t>
            </a:r>
            <a:r>
              <a:rPr lang="it-IT" dirty="0"/>
              <a:t> and </a:t>
            </a: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(</a:t>
            </a:r>
            <a:r>
              <a:rPr lang="it-IT" dirty="0" err="1"/>
              <a:t>poisson</a:t>
            </a:r>
            <a:r>
              <a:rPr lang="it-IT" dirty="0"/>
              <a:t> </a:t>
            </a:r>
            <a:r>
              <a:rPr lang="it-IT" dirty="0" err="1"/>
              <a:t>glms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trike="sngStrike" dirty="0"/>
              <a:t>Redo </a:t>
            </a:r>
            <a:r>
              <a:rPr lang="it-IT" strike="sngStrike" dirty="0" err="1"/>
              <a:t>glms</a:t>
            </a:r>
            <a:r>
              <a:rPr lang="it-IT" strike="sngStrike" dirty="0"/>
              <a:t> V and M </a:t>
            </a:r>
            <a:r>
              <a:rPr lang="it-IT" strike="sngStrike" dirty="0" err="1"/>
              <a:t>avoiding</a:t>
            </a:r>
            <a:r>
              <a:rPr lang="it-IT" strike="sngStrike" dirty="0"/>
              <a:t> </a:t>
            </a:r>
            <a:r>
              <a:rPr lang="it-IT" strike="sngStrike" dirty="0" err="1"/>
              <a:t>each</a:t>
            </a:r>
            <a:r>
              <a:rPr lang="it-IT" strike="sngStrike" dirty="0"/>
              <a:t> time a </a:t>
            </a:r>
            <a:r>
              <a:rPr lang="it-IT" strike="sngStrike" dirty="0" err="1"/>
              <a:t>predictor</a:t>
            </a:r>
            <a:r>
              <a:rPr lang="it-IT" strike="sngStrike" dirty="0"/>
              <a:t> to </a:t>
            </a:r>
            <a:r>
              <a:rPr lang="it-IT" strike="sngStrike" dirty="0" err="1"/>
              <a:t>see</a:t>
            </a:r>
            <a:r>
              <a:rPr lang="it-IT" strike="sngStrike" dirty="0"/>
              <a:t> the </a:t>
            </a:r>
            <a:r>
              <a:rPr lang="it-IT" strike="sngStrike" dirty="0" err="1"/>
              <a:t>p_value</a:t>
            </a:r>
            <a:endParaRPr lang="it-IT" strike="sngStrike" dirty="0"/>
          </a:p>
          <a:p>
            <a:pPr marL="342900" indent="-342900">
              <a:buFont typeface="+mj-lt"/>
              <a:buAutoNum type="arabicPeriod"/>
            </a:pPr>
            <a:r>
              <a:rPr lang="it-IT" strike="sngStrike" dirty="0" err="1"/>
              <a:t>Permutation</a:t>
            </a:r>
            <a:r>
              <a:rPr lang="it-IT" strike="sngStrike" dirty="0"/>
              <a:t> models and </a:t>
            </a:r>
            <a:r>
              <a:rPr lang="it-IT" strike="sngStrike" dirty="0" err="1"/>
              <a:t>difference</a:t>
            </a:r>
            <a:r>
              <a:rPr lang="it-IT" strike="sngStrike" dirty="0"/>
              <a:t> in AIC</a:t>
            </a:r>
          </a:p>
        </p:txBody>
      </p:sp>
    </p:spTree>
    <p:extLst>
      <p:ext uri="{BB962C8B-B14F-4D97-AF65-F5344CB8AC3E}">
        <p14:creationId xmlns:p14="http://schemas.microsoft.com/office/powerpoint/2010/main" val="273978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D31B8E-47AC-4AAE-A3D1-4EED7EAA2352}"/>
              </a:ext>
            </a:extLst>
          </p:cNvPr>
          <p:cNvSpPr/>
          <p:nvPr/>
        </p:nvSpPr>
        <p:spPr>
          <a:xfrm>
            <a:off x="93571" y="127109"/>
            <a:ext cx="79906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LEVEL_ #sibling </a:t>
            </a:r>
            <a:r>
              <a:rPr lang="en-US" sz="40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buds~lengt</a:t>
            </a:r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57E1-217B-4D3E-B468-E01F488192D4}"/>
              </a:ext>
            </a:extLst>
          </p:cNvPr>
          <p:cNvSpPr txBox="1"/>
          <p:nvPr/>
        </p:nvSpPr>
        <p:spPr>
          <a:xfrm>
            <a:off x="886570" y="5893688"/>
            <a:ext cx="77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sibling</a:t>
            </a:r>
            <a:r>
              <a:rPr lang="it-IT" dirty="0"/>
              <a:t>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positively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to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34D0F-97F7-4786-B438-BAF4A1CC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06" y="1303463"/>
            <a:ext cx="6892786" cy="42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66219-ED70-4C56-AF5C-CF1915E8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59" y="1069266"/>
            <a:ext cx="6353630" cy="4536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D31B8E-47AC-4AAE-A3D1-4EED7EAA2352}"/>
              </a:ext>
            </a:extLst>
          </p:cNvPr>
          <p:cNvSpPr/>
          <p:nvPr/>
        </p:nvSpPr>
        <p:spPr>
          <a:xfrm>
            <a:off x="84218" y="113816"/>
            <a:ext cx="91631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LEVEL_ #new </a:t>
            </a:r>
            <a:r>
              <a:rPr lang="en-US" sz="4000" b="0" cap="none" spc="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shoots~lengt</a:t>
            </a:r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57E1-217B-4D3E-B468-E01F488192D4}"/>
              </a:ext>
            </a:extLst>
          </p:cNvPr>
          <p:cNvSpPr txBox="1"/>
          <p:nvPr/>
        </p:nvSpPr>
        <p:spPr>
          <a:xfrm>
            <a:off x="679836" y="6020909"/>
            <a:ext cx="77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new </a:t>
            </a:r>
            <a:r>
              <a:rPr lang="it-IT" dirty="0" err="1"/>
              <a:t>shoots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positively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to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82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59810" y="150964"/>
            <a:ext cx="58158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V”_tot</a:t>
            </a:r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buds_modV1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6E384-395A-4A0E-AA3D-BDA9E3DE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97" y="1257904"/>
            <a:ext cx="6643006" cy="43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E16F18-D6EE-4A54-A707-4B7156486FF7}"/>
              </a:ext>
            </a:extLst>
          </p:cNvPr>
          <p:cNvSpPr txBox="1"/>
          <p:nvPr/>
        </p:nvSpPr>
        <p:spPr>
          <a:xfrm>
            <a:off x="2203835" y="586449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tot_buds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9B603-061B-4AF0-BF06-E8B8F04B420C}"/>
              </a:ext>
            </a:extLst>
          </p:cNvPr>
          <p:cNvSpPr txBox="1"/>
          <p:nvPr/>
        </p:nvSpPr>
        <p:spPr>
          <a:xfrm>
            <a:off x="2490346" y="6233822"/>
            <a:ext cx="46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Rank </a:t>
            </a:r>
            <a:r>
              <a:rPr lang="it-IT" dirty="0" err="1"/>
              <a:t>node</a:t>
            </a:r>
            <a:r>
              <a:rPr lang="it-IT" dirty="0"/>
              <a:t> starts </a:t>
            </a:r>
            <a:r>
              <a:rPr lang="it-IT" dirty="0" err="1"/>
              <a:t>beeing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(?)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77BAE-F557-416F-B535-E38F4AA7ED4C}"/>
              </a:ext>
            </a:extLst>
          </p:cNvPr>
          <p:cNvSpPr/>
          <p:nvPr/>
        </p:nvSpPr>
        <p:spPr>
          <a:xfrm>
            <a:off x="0" y="0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D67C7-57B0-4AB7-A2AE-1877AC8B257F}"/>
              </a:ext>
            </a:extLst>
          </p:cNvPr>
          <p:cNvSpPr/>
          <p:nvPr/>
        </p:nvSpPr>
        <p:spPr>
          <a:xfrm>
            <a:off x="3173" y="619459"/>
            <a:ext cx="246894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 TOT BUDS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04AE4F-BAE9-4E6E-A737-DB4D29FF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9" y="1281025"/>
            <a:ext cx="6338283" cy="41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2086269" y="5185386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BEF2-43A6-4078-9510-1E0417206612}"/>
              </a:ext>
            </a:extLst>
          </p:cNvPr>
          <p:cNvSpPr txBox="1"/>
          <p:nvPr/>
        </p:nvSpPr>
        <p:spPr>
          <a:xfrm>
            <a:off x="900535" y="5761487"/>
            <a:ext cx="808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Rank </a:t>
            </a:r>
            <a:r>
              <a:rPr lang="it-IT" dirty="0" err="1"/>
              <a:t>node</a:t>
            </a:r>
            <a:r>
              <a:rPr lang="it-IT" dirty="0"/>
              <a:t> starts </a:t>
            </a:r>
            <a:r>
              <a:rPr lang="it-IT" dirty="0" err="1"/>
              <a:t>beeing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.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are </a:t>
            </a:r>
            <a:r>
              <a:rPr lang="it-IT" dirty="0" err="1"/>
              <a:t>correlated</a:t>
            </a:r>
            <a:r>
              <a:rPr lang="it-IT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A2DBF-54AA-4971-8E63-DD3BB87A8F1F}"/>
              </a:ext>
            </a:extLst>
          </p:cNvPr>
          <p:cNvSpPr/>
          <p:nvPr/>
        </p:nvSpPr>
        <p:spPr>
          <a:xfrm>
            <a:off x="0" y="0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DB339-3F45-44FA-8264-4EF6C24331E1}"/>
              </a:ext>
            </a:extLst>
          </p:cNvPr>
          <p:cNvSpPr/>
          <p:nvPr/>
        </p:nvSpPr>
        <p:spPr>
          <a:xfrm>
            <a:off x="126542" y="619459"/>
            <a:ext cx="222221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 LENGTH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82C0A9-AEB4-48C1-8C86-9607E65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36" y="1138294"/>
            <a:ext cx="5995527" cy="40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2537789" y="5767156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remains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</a:t>
            </a:r>
            <a:endParaRPr lang="it-IT" dirty="0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0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7A22E-D9DC-49BB-9A1B-8ECC1D87979D}"/>
              </a:ext>
            </a:extLst>
          </p:cNvPr>
          <p:cNvSpPr/>
          <p:nvPr/>
        </p:nvSpPr>
        <p:spPr>
          <a:xfrm>
            <a:off x="102791" y="611826"/>
            <a:ext cx="274632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 RANK NODE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049BD4-38A7-4F02-917A-89912BE7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55" y="1196411"/>
            <a:ext cx="6774511" cy="44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0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959B9-C598-40AD-9FD2-8FE1FD3FBC4B}"/>
              </a:ext>
            </a:extLst>
          </p:cNvPr>
          <p:cNvSpPr/>
          <p:nvPr/>
        </p:nvSpPr>
        <p:spPr>
          <a:xfrm>
            <a:off x="1588276" y="281493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GLMs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3834D-9041-4B40-88EF-214C339EE954}"/>
              </a:ext>
            </a:extLst>
          </p:cNvPr>
          <p:cNvSpPr/>
          <p:nvPr/>
        </p:nvSpPr>
        <p:spPr>
          <a:xfrm>
            <a:off x="4889853" y="201275"/>
            <a:ext cx="3774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Markovian models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57EAF-C7C2-46AE-A5B3-62355BC45178}"/>
              </a:ext>
            </a:extLst>
          </p:cNvPr>
          <p:cNvSpPr txBox="1"/>
          <p:nvPr/>
        </p:nvSpPr>
        <p:spPr>
          <a:xfrm>
            <a:off x="275942" y="1194464"/>
            <a:ext cx="3978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</a:t>
            </a:r>
            <a:r>
              <a:rPr lang="it-IT" dirty="0" err="1"/>
              <a:t>variable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Poisson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quantitative;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categorical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Es. </a:t>
            </a:r>
            <a:r>
              <a:rPr lang="it-IT" dirty="0" err="1"/>
              <a:t>Is</a:t>
            </a:r>
            <a:r>
              <a:rPr lang="it-IT" dirty="0"/>
              <a:t> Vegetative </a:t>
            </a:r>
            <a:r>
              <a:rPr lang="it-IT" dirty="0" err="1"/>
              <a:t>bud</a:t>
            </a:r>
            <a:r>
              <a:rPr lang="it-IT" dirty="0"/>
              <a:t> </a:t>
            </a:r>
            <a:r>
              <a:rPr lang="it-IT" dirty="0" err="1"/>
              <a:t>burst</a:t>
            </a:r>
            <a:r>
              <a:rPr lang="it-IT" dirty="0"/>
              <a:t> (Y) </a:t>
            </a:r>
            <a:r>
              <a:rPr lang="it-IT" dirty="0" err="1"/>
              <a:t>depending</a:t>
            </a:r>
            <a:r>
              <a:rPr lang="it-IT" dirty="0"/>
              <a:t> on (~) </a:t>
            </a:r>
            <a:r>
              <a:rPr lang="it-IT" dirty="0" err="1"/>
              <a:t>length</a:t>
            </a:r>
            <a:r>
              <a:rPr lang="it-IT" dirty="0"/>
              <a:t>,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sibling</a:t>
            </a:r>
            <a:r>
              <a:rPr lang="it-IT" dirty="0"/>
              <a:t> M, </a:t>
            </a:r>
            <a:r>
              <a:rPr lang="it-IT" dirty="0" err="1"/>
              <a:t>sibling</a:t>
            </a:r>
            <a:r>
              <a:rPr lang="it-IT" dirty="0"/>
              <a:t> V, tot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AC0D-728A-4EF5-8406-3A88033DB3F5}"/>
              </a:ext>
            </a:extLst>
          </p:cNvPr>
          <p:cNvSpPr txBox="1"/>
          <p:nvPr/>
        </p:nvSpPr>
        <p:spPr>
          <a:xfrm>
            <a:off x="4685735" y="1955601"/>
            <a:ext cx="397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variables</a:t>
            </a:r>
            <a:r>
              <a:rPr lang="it-IT" dirty="0"/>
              <a:t> (</a:t>
            </a:r>
            <a:r>
              <a:rPr lang="it-IT" dirty="0" err="1"/>
              <a:t>buds</a:t>
            </a:r>
            <a:r>
              <a:rPr lang="it-IT" dirty="0"/>
              <a:t>) can be </a:t>
            </a:r>
            <a:r>
              <a:rPr lang="it-IT" dirty="0" err="1"/>
              <a:t>grouped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homogeneus</a:t>
            </a:r>
            <a:r>
              <a:rPr lang="it-IT" dirty="0"/>
              <a:t> zones.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B5D8E-31A2-4714-97ED-7EE987434AE7}"/>
              </a:ext>
            </a:extLst>
          </p:cNvPr>
          <p:cNvSpPr txBox="1"/>
          <p:nvPr/>
        </p:nvSpPr>
        <p:spPr>
          <a:xfrm>
            <a:off x="2230292" y="4757337"/>
            <a:ext cx="491088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HAZELNUT ISSUES: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rank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6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107517" y="130548"/>
            <a:ext cx="5452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Fate=“V”_v+m+c_modV2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49745-4EFF-4278-A62B-4FA1EF74B115}"/>
              </a:ext>
            </a:extLst>
          </p:cNvPr>
          <p:cNvSpPr txBox="1"/>
          <p:nvPr/>
        </p:nvSpPr>
        <p:spPr>
          <a:xfrm>
            <a:off x="425393" y="5727178"/>
            <a:ext cx="829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i decompose </a:t>
            </a:r>
            <a:r>
              <a:rPr lang="it-IT" dirty="0" err="1"/>
              <a:t>tot_buds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(</a:t>
            </a:r>
            <a:r>
              <a:rPr lang="it-IT" dirty="0" err="1"/>
              <a:t>v+c+m</a:t>
            </a:r>
            <a:r>
              <a:rPr lang="it-IT" dirty="0"/>
              <a:t> or </a:t>
            </a:r>
            <a:r>
              <a:rPr lang="it-IT" dirty="0" err="1"/>
              <a:t>v+m</a:t>
            </a:r>
            <a:r>
              <a:rPr lang="it-IT" dirty="0"/>
              <a:t>)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significative! Does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v/c/m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accordin</a:t>
            </a:r>
            <a:r>
              <a:rPr lang="it-IT" dirty="0"/>
              <a:t> to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significative?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1380B-A67E-45E0-82A1-56299968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73" y="1028450"/>
            <a:ext cx="6392849" cy="45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201970" y="5568285"/>
            <a:ext cx="61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V,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 BUT </a:t>
            </a:r>
            <a:r>
              <a:rPr lang="it-IT" dirty="0" err="1">
                <a:highlight>
                  <a:srgbClr val="00FF00"/>
                </a:highlight>
              </a:rPr>
              <a:t>catkins</a:t>
            </a:r>
            <a:r>
              <a:rPr lang="it-IT" dirty="0">
                <a:highlight>
                  <a:srgbClr val="00FF00"/>
                </a:highlight>
              </a:rPr>
              <a:t> are </a:t>
            </a:r>
            <a:r>
              <a:rPr lang="it-IT" dirty="0" err="1">
                <a:highlight>
                  <a:srgbClr val="00FF00"/>
                </a:highlight>
              </a:rPr>
              <a:t>higly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!!! DOES IT MEAN THAT V MASK C?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0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84462" y="674670"/>
            <a:ext cx="143667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Shuffle_V</a:t>
            </a:r>
            <a:endParaRPr lang="en-US" sz="25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E825A-4C78-4565-83F3-E57DF006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57" y="1287312"/>
            <a:ext cx="5677231" cy="40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502796" y="560535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8171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17225" y="685685"/>
            <a:ext cx="182922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Shuffle_rank</a:t>
            </a:r>
            <a:endParaRPr lang="en-US" sz="25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5E25C-2795-4493-A8BB-47B128B0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1" y="1162739"/>
            <a:ext cx="6202017" cy="44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3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351173" y="130548"/>
            <a:ext cx="496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Fate=“V”_m+c_modV3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49745-4EFF-4278-A62B-4FA1EF74B115}"/>
              </a:ext>
            </a:extLst>
          </p:cNvPr>
          <p:cNvSpPr txBox="1"/>
          <p:nvPr/>
        </p:nvSpPr>
        <p:spPr>
          <a:xfrm>
            <a:off x="425393" y="5727178"/>
            <a:ext cx="829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Because</a:t>
            </a:r>
            <a:r>
              <a:rPr lang="it-IT" dirty="0"/>
              <a:t> in slide 19, </a:t>
            </a:r>
            <a:r>
              <a:rPr lang="it-IT" dirty="0" err="1"/>
              <a:t>permutating</a:t>
            </a:r>
            <a:r>
              <a:rPr lang="it-IT" dirty="0"/>
              <a:t> V, </a:t>
            </a:r>
            <a:r>
              <a:rPr lang="it-IT" dirty="0" err="1"/>
              <a:t>catkins</a:t>
            </a:r>
            <a:r>
              <a:rPr lang="it-IT" dirty="0"/>
              <a:t> </a:t>
            </a:r>
            <a:r>
              <a:rPr lang="it-IT" dirty="0" err="1"/>
              <a:t>become</a:t>
            </a:r>
            <a:r>
              <a:rPr lang="it-IT" dirty="0"/>
              <a:t> positive, i </a:t>
            </a:r>
            <a:r>
              <a:rPr lang="it-IT" dirty="0" err="1"/>
              <a:t>tried</a:t>
            </a:r>
            <a:r>
              <a:rPr lang="it-IT" dirty="0"/>
              <a:t> to delate V from the </a:t>
            </a:r>
            <a:r>
              <a:rPr lang="it-IT" dirty="0" err="1"/>
              <a:t>predictors</a:t>
            </a:r>
            <a:r>
              <a:rPr lang="it-IT" dirty="0"/>
              <a:t>. </a:t>
            </a:r>
            <a:r>
              <a:rPr lang="it-IT" dirty="0" err="1"/>
              <a:t>Now</a:t>
            </a:r>
            <a:r>
              <a:rPr lang="it-IT" dirty="0"/>
              <a:t> C </a:t>
            </a:r>
            <a:r>
              <a:rPr lang="it-IT" dirty="0" err="1"/>
              <a:t>p_value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. V MASK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7EF79-E8DD-4467-A25B-BECF2E25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05" y="927463"/>
            <a:ext cx="6086185" cy="43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502796" y="560535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c,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8171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235939" y="685685"/>
            <a:ext cx="139179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Shuffle_c</a:t>
            </a:r>
            <a:endParaRPr lang="en-US" sz="25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BEECF-8F36-45A3-B9C4-139E6E41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4" y="1266581"/>
            <a:ext cx="6138408" cy="42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3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343158" y="130548"/>
            <a:ext cx="49809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Fate=“V”_m+v_modV4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9D2A0-3F7B-46EB-8128-E4583A8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62" y="1035537"/>
            <a:ext cx="6172075" cy="44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5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502796" y="560535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c,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8171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231931" y="685685"/>
            <a:ext cx="139980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Shuffle_v</a:t>
            </a:r>
            <a:endParaRPr lang="en-US" sz="25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379F0-3953-49F4-B5AA-C9E14FE9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70" y="1359210"/>
            <a:ext cx="5572058" cy="40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2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502796" y="560535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c,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0" y="8171"/>
            <a:ext cx="4944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V”_permutation</a:t>
            </a:r>
            <a:endParaRPr lang="en-US" sz="40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17225" y="685685"/>
            <a:ext cx="182922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Shuffle_rank</a:t>
            </a:r>
            <a:endParaRPr lang="en-US" sz="25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B2FAB-B00F-49F1-BB41-90CB5BFA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6" y="1285434"/>
            <a:ext cx="6138408" cy="40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272265" y="120768"/>
            <a:ext cx="442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“V”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7362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and </a:t>
            </a:r>
            <a:r>
              <a:rPr lang="it-IT" dirty="0" err="1"/>
              <a:t>catkins</a:t>
            </a:r>
            <a:r>
              <a:rPr lang="it-IT" dirty="0"/>
              <a:t> (-): VEGETATIVE MASK CATKINS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872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-74009" y="150964"/>
            <a:ext cx="6083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”_tot</a:t>
            </a:r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buds_modM1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D0EF-F3AB-46E9-BBCD-2A007E9B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" y="973518"/>
            <a:ext cx="7728668" cy="50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2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-8313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759767" y="563173"/>
            <a:ext cx="155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 e INNE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9025"/>
              </p:ext>
            </p:extLst>
          </p:nvPr>
        </p:nvGraphicFramePr>
        <p:xfrm>
          <a:off x="180923" y="1029818"/>
          <a:ext cx="8713693" cy="553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2020DFAUTO.csv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plant</a:t>
                      </a:r>
                      <a:r>
                        <a:rPr lang="it-IT" sz="1200" dirty="0"/>
                        <a:t> ID to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create_shootlevel.R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Creating</a:t>
                      </a:r>
                      <a:r>
                        <a:rPr lang="it-IT" sz="1200" dirty="0"/>
                        <a:t> the dataframe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metamer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create_metamer_level.R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Information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year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2020shoot_level.csv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bud_level_develop.csv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Duplicate the </a:t>
                      </a:r>
                      <a:r>
                        <a:rPr lang="it-IT" sz="1200" dirty="0" err="1"/>
                        <a:t>rows</a:t>
                      </a:r>
                      <a:r>
                        <a:rPr lang="it-IT" sz="1200" dirty="0"/>
                        <a:t> for the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create_bude_level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81539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bud_level_develop.csv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Position of the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Fate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(in multiple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Numberof</a:t>
                      </a:r>
                      <a:r>
                        <a:rPr lang="it-IT" sz="1200" dirty="0"/>
                        <a:t> new </a:t>
                      </a:r>
                      <a:r>
                        <a:rPr lang="it-IT" sz="1200" dirty="0" err="1"/>
                        <a:t>shoots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Info </a:t>
                      </a:r>
                      <a:r>
                        <a:rPr lang="it-IT" sz="1200" dirty="0" err="1"/>
                        <a:t>regarding</a:t>
                      </a:r>
                      <a:r>
                        <a:rPr lang="it-IT" sz="1200" dirty="0"/>
                        <a:t> the new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Substrating</a:t>
                      </a:r>
                      <a:r>
                        <a:rPr lang="it-IT" sz="1200" dirty="0"/>
                        <a:t> to the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</a:t>
                      </a:r>
                      <a:r>
                        <a:rPr lang="it-IT" sz="1200" dirty="0"/>
                        <a:t> the fate of </a:t>
                      </a:r>
                      <a:r>
                        <a:rPr lang="it-IT" sz="1200" dirty="0" err="1"/>
                        <a:t>that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create_budlevelFINAL.R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030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1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E16F18-D6EE-4A54-A707-4B7156486FF7}"/>
              </a:ext>
            </a:extLst>
          </p:cNvPr>
          <p:cNvSpPr txBox="1"/>
          <p:nvPr/>
        </p:nvSpPr>
        <p:spPr>
          <a:xfrm>
            <a:off x="2203835" y="5864490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tot_buds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77BAE-F557-416F-B535-E38F4AA7ED4C}"/>
              </a:ext>
            </a:extLst>
          </p:cNvPr>
          <p:cNvSpPr/>
          <p:nvPr/>
        </p:nvSpPr>
        <p:spPr>
          <a:xfrm>
            <a:off x="-60081" y="0"/>
            <a:ext cx="5064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”_permutation</a:t>
            </a:r>
            <a:endParaRPr lang="en-US" sz="40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CD67C7-57B0-4AB7-A2AE-1877AC8B257F}"/>
              </a:ext>
            </a:extLst>
          </p:cNvPr>
          <p:cNvSpPr/>
          <p:nvPr/>
        </p:nvSpPr>
        <p:spPr>
          <a:xfrm>
            <a:off x="3173" y="619459"/>
            <a:ext cx="246894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 TOT BUDS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C846E-E1AD-4BE8-9515-0C480A99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74" y="1191103"/>
            <a:ext cx="6811120" cy="45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67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935116" y="5264771"/>
            <a:ext cx="613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Shuffling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BEF2-43A6-4078-9510-1E0417206612}"/>
              </a:ext>
            </a:extLst>
          </p:cNvPr>
          <p:cNvSpPr txBox="1"/>
          <p:nvPr/>
        </p:nvSpPr>
        <p:spPr>
          <a:xfrm>
            <a:off x="900535" y="5761487"/>
            <a:ext cx="780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e starts </a:t>
            </a:r>
            <a:r>
              <a:rPr lang="it-IT" dirty="0" err="1"/>
              <a:t>beeing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.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are </a:t>
            </a:r>
            <a:r>
              <a:rPr lang="it-IT" dirty="0" err="1"/>
              <a:t>correlated</a:t>
            </a:r>
            <a:r>
              <a:rPr lang="it-IT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A2DBF-54AA-4971-8E63-DD3BB87A8F1F}"/>
              </a:ext>
            </a:extLst>
          </p:cNvPr>
          <p:cNvSpPr/>
          <p:nvPr/>
        </p:nvSpPr>
        <p:spPr>
          <a:xfrm>
            <a:off x="-60080" y="0"/>
            <a:ext cx="5064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M”_permutation</a:t>
            </a:r>
            <a:endParaRPr lang="en-US" sz="40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DB339-3F45-44FA-8264-4EF6C24331E1}"/>
              </a:ext>
            </a:extLst>
          </p:cNvPr>
          <p:cNvSpPr/>
          <p:nvPr/>
        </p:nvSpPr>
        <p:spPr>
          <a:xfrm>
            <a:off x="286875" y="619459"/>
            <a:ext cx="190154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07252-8B3B-45E9-BF9C-3200A2A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144511"/>
            <a:ext cx="6011186" cy="3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-26302" y="130548"/>
            <a:ext cx="5719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Fate=“M”_v+m+c_modM2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E9520-85A5-42E0-B3A3-71A361FF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96" y="947683"/>
            <a:ext cx="6726803" cy="46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1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27FD1A-74E9-4527-B8A0-9DFB613CD7FB}"/>
              </a:ext>
            </a:extLst>
          </p:cNvPr>
          <p:cNvSpPr txBox="1"/>
          <p:nvPr/>
        </p:nvSpPr>
        <p:spPr>
          <a:xfrm>
            <a:off x="1201970" y="5568285"/>
            <a:ext cx="61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V,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 BUT </a:t>
            </a:r>
            <a:r>
              <a:rPr lang="it-IT" dirty="0" err="1">
                <a:highlight>
                  <a:srgbClr val="00FF00"/>
                </a:highlight>
              </a:rPr>
              <a:t>catkins</a:t>
            </a:r>
            <a:r>
              <a:rPr lang="it-IT" dirty="0">
                <a:highlight>
                  <a:srgbClr val="00FF00"/>
                </a:highlight>
              </a:rPr>
              <a:t> are </a:t>
            </a:r>
            <a:r>
              <a:rPr lang="it-IT" dirty="0" err="1">
                <a:highlight>
                  <a:srgbClr val="00FF00"/>
                </a:highlight>
              </a:rPr>
              <a:t>higly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!!! DOES IT MEAN THAT V MASK C?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-60080" y="0"/>
            <a:ext cx="5064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M”_permutation</a:t>
            </a:r>
            <a:endParaRPr lang="en-US" sz="40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84462" y="674670"/>
            <a:ext cx="143667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Shuffle_V</a:t>
            </a:r>
            <a:endParaRPr lang="en-US" sz="25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34104-BC06-4B14-B956-9BCE01A9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66" y="1151724"/>
            <a:ext cx="6021214" cy="42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0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-60080" y="8171"/>
            <a:ext cx="5064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M”_permutation</a:t>
            </a:r>
            <a:endParaRPr lang="en-US" sz="40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167010" y="685685"/>
            <a:ext cx="152965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Shuffle_M</a:t>
            </a:r>
            <a:endParaRPr lang="en-US" sz="25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7F3B3-2CAF-4AE8-B061-13802A38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0" y="1344241"/>
            <a:ext cx="6408098" cy="4169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73B284-6BC4-4667-933D-AC3C7DE39FBC}"/>
              </a:ext>
            </a:extLst>
          </p:cNvPr>
          <p:cNvSpPr txBox="1"/>
          <p:nvPr/>
        </p:nvSpPr>
        <p:spPr>
          <a:xfrm>
            <a:off x="1502795" y="5695261"/>
            <a:ext cx="61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V,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 BUT </a:t>
            </a:r>
            <a:r>
              <a:rPr lang="it-IT" dirty="0" err="1">
                <a:highlight>
                  <a:srgbClr val="00FF00"/>
                </a:highlight>
              </a:rPr>
              <a:t>catkins</a:t>
            </a:r>
            <a:r>
              <a:rPr lang="it-IT" dirty="0">
                <a:highlight>
                  <a:srgbClr val="00FF00"/>
                </a:highlight>
              </a:rPr>
              <a:t> are </a:t>
            </a:r>
            <a:r>
              <a:rPr lang="it-IT" dirty="0" err="1">
                <a:highlight>
                  <a:srgbClr val="00FF00"/>
                </a:highlight>
              </a:rPr>
              <a:t>higly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!!! DOES IT MEAN THAT V MASK C?</a:t>
            </a:r>
          </a:p>
        </p:txBody>
      </p:sp>
    </p:spTree>
    <p:extLst>
      <p:ext uri="{BB962C8B-B14F-4D97-AF65-F5344CB8AC3E}">
        <p14:creationId xmlns:p14="http://schemas.microsoft.com/office/powerpoint/2010/main" val="1417316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635C62-8570-48EB-9CE6-EBFD02515586}"/>
              </a:ext>
            </a:extLst>
          </p:cNvPr>
          <p:cNvSpPr/>
          <p:nvPr/>
        </p:nvSpPr>
        <p:spPr>
          <a:xfrm>
            <a:off x="-60080" y="8171"/>
            <a:ext cx="5064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</a:t>
            </a:r>
            <a:r>
              <a:rPr lang="en-US" sz="40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M”_permutation</a:t>
            </a:r>
            <a:endParaRPr lang="en-US" sz="40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086EC-AD13-4EB6-A05D-AE5A22E63647}"/>
              </a:ext>
            </a:extLst>
          </p:cNvPr>
          <p:cNvSpPr/>
          <p:nvPr/>
        </p:nvSpPr>
        <p:spPr>
          <a:xfrm>
            <a:off x="-17335" y="685685"/>
            <a:ext cx="189834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Shuffle_Rank</a:t>
            </a:r>
            <a:endParaRPr lang="en-US" sz="25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B284-6BC4-4667-933D-AC3C7DE39FBC}"/>
              </a:ext>
            </a:extLst>
          </p:cNvPr>
          <p:cNvSpPr txBox="1"/>
          <p:nvPr/>
        </p:nvSpPr>
        <p:spPr>
          <a:xfrm>
            <a:off x="1502795" y="5695261"/>
            <a:ext cx="61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Shuffling</a:t>
            </a:r>
            <a:r>
              <a:rPr lang="it-IT" dirty="0"/>
              <a:t> V, p </a:t>
            </a:r>
            <a:r>
              <a:rPr lang="it-IT" dirty="0" err="1">
                <a:highlight>
                  <a:srgbClr val="00FF00"/>
                </a:highlight>
              </a:rPr>
              <a:t>value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not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any</a:t>
            </a:r>
            <a:r>
              <a:rPr lang="it-IT" dirty="0">
                <a:highlight>
                  <a:srgbClr val="00FF00"/>
                </a:highlight>
              </a:rPr>
              <a:t> more BUT </a:t>
            </a:r>
            <a:r>
              <a:rPr lang="it-IT" dirty="0" err="1">
                <a:highlight>
                  <a:srgbClr val="00FF00"/>
                </a:highlight>
              </a:rPr>
              <a:t>length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is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higly</a:t>
            </a:r>
            <a:r>
              <a:rPr lang="it-IT" dirty="0">
                <a:highlight>
                  <a:srgbClr val="00FF00"/>
                </a:highlight>
              </a:rPr>
              <a:t> </a:t>
            </a:r>
            <a:r>
              <a:rPr lang="it-IT" dirty="0" err="1">
                <a:highlight>
                  <a:srgbClr val="00FF00"/>
                </a:highlight>
              </a:rPr>
              <a:t>significant</a:t>
            </a:r>
            <a:r>
              <a:rPr lang="it-IT" dirty="0">
                <a:highlight>
                  <a:srgbClr val="00FF00"/>
                </a:highlight>
              </a:rPr>
              <a:t>!!! Rank and </a:t>
            </a:r>
            <a:r>
              <a:rPr lang="it-IT" dirty="0" err="1">
                <a:highlight>
                  <a:srgbClr val="00FF00"/>
                </a:highlight>
              </a:rPr>
              <a:t>length</a:t>
            </a:r>
            <a:r>
              <a:rPr lang="it-IT" dirty="0">
                <a:highlight>
                  <a:srgbClr val="00FF00"/>
                </a:highlight>
              </a:rPr>
              <a:t> are </a:t>
            </a:r>
            <a:r>
              <a:rPr lang="it-IT" dirty="0" err="1">
                <a:highlight>
                  <a:srgbClr val="00FF00"/>
                </a:highlight>
              </a:rPr>
              <a:t>correlated</a:t>
            </a:r>
            <a:r>
              <a:rPr lang="it-IT" dirty="0">
                <a:highlight>
                  <a:srgbClr val="00FF00"/>
                </a:highlight>
              </a:rPr>
              <a:t>?=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A0347-E3DB-40FB-81EF-8E82A3A7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55" y="1180182"/>
            <a:ext cx="6200555" cy="43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61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217355" y="130548"/>
            <a:ext cx="52325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Fate=“M”_m+c_modM3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A16BC-DF73-4E16-B20F-C5E20EDB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2" y="1336219"/>
            <a:ext cx="5427925" cy="38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A9929-0F6F-4D7A-95A5-D58B05D7F99F}"/>
              </a:ext>
            </a:extLst>
          </p:cNvPr>
          <p:cNvSpPr/>
          <p:nvPr/>
        </p:nvSpPr>
        <p:spPr>
          <a:xfrm>
            <a:off x="306322" y="130548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Fate=“M”_v+c_modM4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53A2A-4F86-4812-8A9F-D9CC9DA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99" y="1454489"/>
            <a:ext cx="6132402" cy="44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3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191282" y="120768"/>
            <a:ext cx="458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827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&amp; mixed(-) and </a:t>
            </a:r>
            <a:r>
              <a:rPr lang="it-IT" dirty="0" err="1"/>
              <a:t>catkins</a:t>
            </a:r>
            <a:r>
              <a:rPr lang="it-IT" dirty="0"/>
              <a:t>: VEGETATIVE and MIXED MASK CATKINS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457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161"/>
              </p:ext>
            </p:extLst>
          </p:nvPr>
        </p:nvGraphicFramePr>
        <p:xfrm>
          <a:off x="180925" y="1199233"/>
          <a:ext cx="8713693" cy="289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bud_level_LATERALS.csv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bud_level_APICALS.csv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b="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met_level_develop_lateralbuds.csv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info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and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and the fate of </a:t>
                      </a:r>
                      <a:r>
                        <a:rPr lang="it-IT" sz="1200" dirty="0" err="1"/>
                        <a:t>apicals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shoot_level_develop_lateralbuds.csv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D5EC-43D8-4233-A090-1F4E013605AF}"/>
              </a:ext>
            </a:extLst>
          </p:cNvPr>
          <p:cNvSpPr/>
          <p:nvPr/>
        </p:nvSpPr>
        <p:spPr>
          <a:xfrm>
            <a:off x="0" y="279562"/>
            <a:ext cx="2396021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BFF4-FF08-447E-B067-1BB676EA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4" r="53246" b="22321"/>
          <a:stretch/>
        </p:blipFill>
        <p:spPr>
          <a:xfrm>
            <a:off x="73348" y="847965"/>
            <a:ext cx="1662546" cy="231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5771-5629-4D5A-9B3A-9580683B7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5" y="3781868"/>
            <a:ext cx="1125646" cy="10773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67C4D-B66F-4469-B4B7-2E0EC3A5073A}"/>
              </a:ext>
            </a:extLst>
          </p:cNvPr>
          <p:cNvCxnSpPr/>
          <p:nvPr/>
        </p:nvCxnSpPr>
        <p:spPr>
          <a:xfrm>
            <a:off x="1735894" y="2929014"/>
            <a:ext cx="1946155" cy="11246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025E2-8476-492D-B59C-8C51864D1C0F}"/>
              </a:ext>
            </a:extLst>
          </p:cNvPr>
          <p:cNvSpPr txBox="1"/>
          <p:nvPr/>
        </p:nvSpPr>
        <p:spPr>
          <a:xfrm rot="1776803">
            <a:off x="1955936" y="3633151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Shoot</a:t>
            </a:r>
            <a:r>
              <a:rPr lang="it-IT" dirty="0"/>
              <a:t> 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DD02B-84D5-40C1-A135-35FD63A9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5" y="2556238"/>
            <a:ext cx="1027024" cy="11246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CABD-BCA9-4D6C-AE7C-FEC002205DB9}"/>
              </a:ext>
            </a:extLst>
          </p:cNvPr>
          <p:cNvCxnSpPr>
            <a:cxnSpLocks/>
          </p:cNvCxnSpPr>
          <p:nvPr/>
        </p:nvCxnSpPr>
        <p:spPr>
          <a:xfrm>
            <a:off x="1668252" y="2340846"/>
            <a:ext cx="3544317" cy="8228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1BEAF-2BC3-4460-93B7-212E0F7387FF}"/>
              </a:ext>
            </a:extLst>
          </p:cNvPr>
          <p:cNvSpPr txBox="1"/>
          <p:nvPr/>
        </p:nvSpPr>
        <p:spPr>
          <a:xfrm rot="956124">
            <a:off x="2467741" y="2820686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7316D-6023-4FD1-98DD-3D6EE9E07386}"/>
              </a:ext>
            </a:extLst>
          </p:cNvPr>
          <p:cNvCxnSpPr>
            <a:cxnSpLocks/>
          </p:cNvCxnSpPr>
          <p:nvPr/>
        </p:nvCxnSpPr>
        <p:spPr>
          <a:xfrm flipV="1">
            <a:off x="1977417" y="1185174"/>
            <a:ext cx="3152025" cy="12602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D30D-A8CB-44B3-886A-71DD465395E8}"/>
              </a:ext>
            </a:extLst>
          </p:cNvPr>
          <p:cNvSpPr txBox="1"/>
          <p:nvPr/>
        </p:nvSpPr>
        <p:spPr>
          <a:xfrm rot="21427978">
            <a:off x="2717127" y="1310435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scale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84C19-EBE4-4326-8848-E5B08F57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58" y="629742"/>
            <a:ext cx="2107522" cy="1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030396" y="171148"/>
            <a:ext cx="25339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4532172" y="397884"/>
            <a:ext cx="5842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row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Plant</a:t>
            </a:r>
            <a:r>
              <a:rPr lang="it-IT" sz="1200" dirty="0"/>
              <a:t> ID </a:t>
            </a:r>
            <a:r>
              <a:rPr lang="it-IT" sz="1200" dirty="0" err="1"/>
              <a:t>mother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type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clusters;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nuts;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DCFA1-6AB5-4677-B105-63AF24AA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" y="171148"/>
            <a:ext cx="1832803" cy="175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232-C57B-4E35-AA45-0FC36C19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3" y="2485506"/>
            <a:ext cx="7877554" cy="36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46856" y="98345"/>
            <a:ext cx="32701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3F36-B9CA-4957-AD86-604FA54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" y="542771"/>
            <a:ext cx="1496557" cy="163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DAAE5-E652-4ADD-B79F-58857DF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2448586"/>
            <a:ext cx="7036479" cy="298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312991" y="280986"/>
            <a:ext cx="370405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LATERAL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LATERAL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APICAL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FATE OF APICAL BUDS</a:t>
            </a:r>
          </a:p>
        </p:txBody>
      </p:sp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3208176" y="134508"/>
            <a:ext cx="212673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4501245" y="922652"/>
            <a:ext cx="377557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900" dirty="0" err="1"/>
              <a:t>Description</a:t>
            </a:r>
            <a:r>
              <a:rPr lang="it-IT" sz="900" dirty="0"/>
              <a:t> of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bud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r>
              <a:rPr lang="it-IT" sz="900" dirty="0"/>
              <a:t> in </a:t>
            </a:r>
            <a:r>
              <a:rPr lang="it-IT" sz="900" dirty="0" err="1"/>
              <a:t>terms</a:t>
            </a:r>
            <a:r>
              <a:rPr lang="it-IT" sz="9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New </a:t>
            </a: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Year</a:t>
            </a:r>
            <a:r>
              <a:rPr lang="it-IT" sz="900" dirty="0"/>
              <a:t> of </a:t>
            </a:r>
            <a:r>
              <a:rPr lang="it-IT" sz="900" dirty="0" err="1"/>
              <a:t>parent</a:t>
            </a:r>
            <a:r>
              <a:rPr lang="it-IT" sz="900" dirty="0"/>
              <a:t>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length</a:t>
            </a:r>
            <a:r>
              <a:rPr lang="it-IT" sz="9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Metamer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sibling</a:t>
            </a:r>
            <a:r>
              <a:rPr lang="it-IT" sz="900" dirty="0"/>
              <a:t> </a:t>
            </a:r>
            <a:r>
              <a:rPr lang="it-IT" sz="900" dirty="0" err="1"/>
              <a:t>buds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the </a:t>
            </a:r>
            <a:r>
              <a:rPr lang="it-IT" sz="900" dirty="0" err="1"/>
              <a:t>same</a:t>
            </a:r>
            <a:r>
              <a:rPr lang="it-IT" sz="900" dirty="0"/>
              <a:t> </a:t>
            </a:r>
            <a:r>
              <a:rPr lang="it-IT" sz="900" dirty="0" err="1"/>
              <a:t>node</a:t>
            </a:r>
            <a:r>
              <a:rPr lang="it-IT" sz="900" dirty="0"/>
              <a:t>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Total </a:t>
            </a:r>
            <a:r>
              <a:rPr lang="it-IT" sz="900" dirty="0" err="1"/>
              <a:t>buds</a:t>
            </a:r>
            <a:r>
              <a:rPr lang="it-IT" sz="900" dirty="0"/>
              <a:t> per </a:t>
            </a:r>
            <a:r>
              <a:rPr lang="it-IT" sz="900" dirty="0" err="1"/>
              <a:t>node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Shoots</a:t>
            </a:r>
            <a:r>
              <a:rPr lang="it-IT" sz="900" dirty="0"/>
              <a:t> </a:t>
            </a:r>
            <a:r>
              <a:rPr lang="it-IT" sz="900" dirty="0" err="1"/>
              <a:t>developed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</a:t>
            </a:r>
            <a:r>
              <a:rPr lang="it-IT" sz="900" dirty="0" err="1"/>
              <a:t>that</a:t>
            </a:r>
            <a:r>
              <a:rPr lang="it-IT" sz="900" dirty="0"/>
              <a:t> </a:t>
            </a:r>
            <a:r>
              <a:rPr lang="it-IT" sz="900" dirty="0" err="1"/>
              <a:t>rank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Fate of </a:t>
            </a:r>
            <a:r>
              <a:rPr lang="it-IT" sz="900" dirty="0" err="1"/>
              <a:t>bud</a:t>
            </a:r>
            <a:r>
              <a:rPr lang="it-IT" sz="900" dirty="0"/>
              <a:t> (one per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row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Position of the </a:t>
            </a:r>
            <a:r>
              <a:rPr lang="it-IT" sz="900" dirty="0" err="1"/>
              <a:t>bud</a:t>
            </a:r>
            <a:r>
              <a:rPr lang="it-IT" sz="900" dirty="0"/>
              <a:t> (</a:t>
            </a:r>
            <a:r>
              <a:rPr lang="it-IT" sz="900" dirty="0" err="1"/>
              <a:t>apical</a:t>
            </a:r>
            <a:r>
              <a:rPr lang="it-IT" sz="900" dirty="0"/>
              <a:t>/</a:t>
            </a:r>
            <a:r>
              <a:rPr lang="it-IT" sz="900" dirty="0" err="1"/>
              <a:t>lateral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(class)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Information </a:t>
            </a:r>
            <a:r>
              <a:rPr lang="it-IT" sz="900" dirty="0" err="1"/>
              <a:t>regarding</a:t>
            </a:r>
            <a:r>
              <a:rPr lang="it-IT" sz="900" dirty="0"/>
              <a:t>  </a:t>
            </a:r>
            <a:r>
              <a:rPr lang="it-IT" sz="900" dirty="0" err="1"/>
              <a:t>each</a:t>
            </a:r>
            <a:r>
              <a:rPr lang="it-IT" sz="900" dirty="0"/>
              <a:t> new </a:t>
            </a: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endParaRPr lang="it-IT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DB65-6E6B-4795-9777-5F3409D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" y="217408"/>
            <a:ext cx="2669852" cy="141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B5C9C-9D9E-4EB5-B139-E84ECE1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" y="3288433"/>
            <a:ext cx="7877532" cy="2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9" y="2582588"/>
            <a:ext cx="7393874" cy="302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845130" y="199675"/>
            <a:ext cx="3775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The </a:t>
            </a:r>
            <a:r>
              <a:rPr lang="it-IT" sz="1200" dirty="0" err="1"/>
              <a:t>original</a:t>
            </a:r>
            <a:r>
              <a:rPr lang="it-IT" sz="1200" dirty="0"/>
              <a:t> «</a:t>
            </a:r>
            <a:r>
              <a:rPr lang="it-IT" sz="1200" dirty="0" err="1"/>
              <a:t>new_shoots</a:t>
            </a:r>
            <a:r>
              <a:rPr lang="it-IT" sz="1200" dirty="0"/>
              <a:t>»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bud</a:t>
            </a:r>
            <a:r>
              <a:rPr lang="it-IT" sz="1200" dirty="0"/>
              <a:t> fate scale(in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plus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some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3985657" y="2582588"/>
            <a:ext cx="489857" cy="3028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>
            <a:cxnSpLocks/>
          </p:cNvCxnSpPr>
          <p:nvPr/>
        </p:nvCxnSpPr>
        <p:spPr>
          <a:xfrm>
            <a:off x="2840997" y="1158892"/>
            <a:ext cx="1345550" cy="1423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ADD9C-4636-4EC0-8517-3FD9EF807386}"/>
              </a:ext>
            </a:extLst>
          </p:cNvPr>
          <p:cNvSpPr txBox="1"/>
          <p:nvPr/>
        </p:nvSpPr>
        <p:spPr>
          <a:xfrm>
            <a:off x="4572000" y="1575797"/>
            <a:ext cx="37755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highlight>
                  <a:srgbClr val="FFFF00"/>
                </a:highlight>
              </a:rPr>
              <a:t>These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errors</a:t>
            </a:r>
            <a:r>
              <a:rPr lang="it-IT" sz="1200" dirty="0">
                <a:highlight>
                  <a:srgbClr val="FFFF00"/>
                </a:highlight>
              </a:rPr>
              <a:t> impact </a:t>
            </a:r>
            <a:r>
              <a:rPr lang="it-IT" sz="1200" dirty="0" err="1">
                <a:highlight>
                  <a:srgbClr val="FFFF00"/>
                </a:highlight>
              </a:rPr>
              <a:t>less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than</a:t>
            </a:r>
            <a:r>
              <a:rPr lang="it-IT" sz="1200" dirty="0">
                <a:highlight>
                  <a:srgbClr val="FFFF00"/>
                </a:highlight>
              </a:rPr>
              <a:t> 3% on the </a:t>
            </a:r>
            <a:r>
              <a:rPr lang="it-IT" sz="1200" dirty="0" err="1">
                <a:highlight>
                  <a:srgbClr val="FFFF00"/>
                </a:highlight>
              </a:rPr>
              <a:t>totals</a:t>
            </a:r>
            <a:r>
              <a:rPr lang="it-IT" sz="1200" dirty="0">
                <a:highlight>
                  <a:srgbClr val="FFFF00"/>
                </a:highlight>
              </a:rPr>
              <a:t>, so i </a:t>
            </a:r>
            <a:r>
              <a:rPr lang="it-IT" sz="1200" dirty="0" err="1">
                <a:highlight>
                  <a:srgbClr val="FFFF00"/>
                </a:highlight>
              </a:rPr>
              <a:t>guess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we</a:t>
            </a:r>
            <a:r>
              <a:rPr lang="it-IT" sz="1200" dirty="0">
                <a:highlight>
                  <a:srgbClr val="FFFF00"/>
                </a:highlight>
              </a:rPr>
              <a:t> can </a:t>
            </a:r>
            <a:r>
              <a:rPr lang="it-IT" sz="1200" dirty="0" err="1">
                <a:highlight>
                  <a:srgbClr val="FFFF00"/>
                </a:highlight>
              </a:rPr>
              <a:t>ignore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them</a:t>
            </a:r>
            <a:r>
              <a:rPr lang="it-IT" sz="1200" dirty="0">
                <a:highlight>
                  <a:srgbClr val="FFFF00"/>
                </a:highlight>
              </a:rPr>
              <a:t> and use the </a:t>
            </a:r>
            <a:r>
              <a:rPr lang="it-IT" sz="1200" dirty="0" err="1">
                <a:highlight>
                  <a:srgbClr val="FFFF00"/>
                </a:highlight>
              </a:rPr>
              <a:t>bud_scale</a:t>
            </a:r>
            <a:r>
              <a:rPr lang="it-IT" sz="1200" dirty="0">
                <a:highlight>
                  <a:srgbClr val="FFFF00"/>
                </a:highlight>
              </a:rPr>
              <a:t> file </a:t>
            </a:r>
            <a:r>
              <a:rPr lang="it-IT" sz="1200" dirty="0" err="1">
                <a:highlight>
                  <a:srgbClr val="FFFF00"/>
                </a:highlight>
              </a:rPr>
              <a:t>also</a:t>
            </a:r>
            <a:r>
              <a:rPr lang="it-IT" sz="1200" dirty="0">
                <a:highlight>
                  <a:srgbClr val="FFFF00"/>
                </a:highlight>
              </a:rPr>
              <a:t> for new </a:t>
            </a:r>
            <a:r>
              <a:rPr lang="it-IT" sz="1200" dirty="0" err="1">
                <a:highlight>
                  <a:srgbClr val="FFFF00"/>
                </a:highlight>
              </a:rPr>
              <a:t>shoots</a:t>
            </a:r>
            <a:r>
              <a:rPr lang="it-IT" sz="1200" dirty="0">
                <a:highlight>
                  <a:srgbClr val="FFFF00"/>
                </a:highlight>
              </a:rPr>
              <a:t>. </a:t>
            </a:r>
            <a:r>
              <a:rPr lang="it-IT" sz="1200" dirty="0" err="1">
                <a:highlight>
                  <a:srgbClr val="FFFF00"/>
                </a:highlight>
              </a:rPr>
              <a:t>What</a:t>
            </a:r>
            <a:r>
              <a:rPr lang="it-IT" sz="1200" dirty="0">
                <a:highlight>
                  <a:srgbClr val="FFFF00"/>
                </a:highlight>
              </a:rPr>
              <a:t> do </a:t>
            </a:r>
            <a:r>
              <a:rPr lang="it-IT" sz="1200" dirty="0" err="1">
                <a:highlight>
                  <a:srgbClr val="FFFF00"/>
                </a:highlight>
              </a:rPr>
              <a:t>you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thing</a:t>
            </a:r>
            <a:r>
              <a:rPr lang="it-IT" sz="1200" dirty="0">
                <a:highlight>
                  <a:srgbClr val="FFFF00"/>
                </a:highlight>
              </a:rPr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1993</Words>
  <Application>Microsoft Office PowerPoint</Application>
  <PresentationFormat>On-screen Show (4:3)</PresentationFormat>
  <Paragraphs>289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11</cp:revision>
  <dcterms:created xsi:type="dcterms:W3CDTF">2022-01-26T08:17:53Z</dcterms:created>
  <dcterms:modified xsi:type="dcterms:W3CDTF">2022-02-07T13:22:51Z</dcterms:modified>
</cp:coreProperties>
</file>