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6" r:id="rId8"/>
    <p:sldId id="265" r:id="rId9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30" d="100"/>
          <a:sy n="130" d="100"/>
        </p:scale>
        <p:origin x="44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0786-3030-4160-9468-62B9527C914D}" type="datetimeFigureOut">
              <a:rPr lang="it-IT" smtClean="0"/>
              <a:t>26/01/2022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00B8-8B49-47B8-9E6D-D56FEF39FCD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3761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0786-3030-4160-9468-62B9527C914D}" type="datetimeFigureOut">
              <a:rPr lang="it-IT" smtClean="0"/>
              <a:t>26/01/2022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00B8-8B49-47B8-9E6D-D56FEF39FCD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570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0786-3030-4160-9468-62B9527C914D}" type="datetimeFigureOut">
              <a:rPr lang="it-IT" smtClean="0"/>
              <a:t>26/01/2022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00B8-8B49-47B8-9E6D-D56FEF39FCD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6857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0786-3030-4160-9468-62B9527C914D}" type="datetimeFigureOut">
              <a:rPr lang="it-IT" smtClean="0"/>
              <a:t>26/01/2022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00B8-8B49-47B8-9E6D-D56FEF39FCD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417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0786-3030-4160-9468-62B9527C914D}" type="datetimeFigureOut">
              <a:rPr lang="it-IT" smtClean="0"/>
              <a:t>26/01/2022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00B8-8B49-47B8-9E6D-D56FEF39FCD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0127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0786-3030-4160-9468-62B9527C914D}" type="datetimeFigureOut">
              <a:rPr lang="it-IT" smtClean="0"/>
              <a:t>26/01/2022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00B8-8B49-47B8-9E6D-D56FEF39FCD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1986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0786-3030-4160-9468-62B9527C914D}" type="datetimeFigureOut">
              <a:rPr lang="it-IT" smtClean="0"/>
              <a:t>26/01/2022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00B8-8B49-47B8-9E6D-D56FEF39FCD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3594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0786-3030-4160-9468-62B9527C914D}" type="datetimeFigureOut">
              <a:rPr lang="it-IT" smtClean="0"/>
              <a:t>26/01/2022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00B8-8B49-47B8-9E6D-D56FEF39FCD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9686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0786-3030-4160-9468-62B9527C914D}" type="datetimeFigureOut">
              <a:rPr lang="it-IT" smtClean="0"/>
              <a:t>26/01/2022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00B8-8B49-47B8-9E6D-D56FEF39FCD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7044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0786-3030-4160-9468-62B9527C914D}" type="datetimeFigureOut">
              <a:rPr lang="it-IT" smtClean="0"/>
              <a:t>26/01/2022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00B8-8B49-47B8-9E6D-D56FEF39FCD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9683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0786-3030-4160-9468-62B9527C914D}" type="datetimeFigureOut">
              <a:rPr lang="it-IT" smtClean="0"/>
              <a:t>26/01/2022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00B8-8B49-47B8-9E6D-D56FEF39FCD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6377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70786-3030-4160-9468-62B9527C914D}" type="datetimeFigureOut">
              <a:rPr lang="it-IT" smtClean="0"/>
              <a:t>26/01/2022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100B8-8B49-47B8-9E6D-D56FEF39FCD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3449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39E24F-75E2-41AB-8E13-C935A9BB4B34}"/>
              </a:ext>
            </a:extLst>
          </p:cNvPr>
          <p:cNvSpPr/>
          <p:nvPr/>
        </p:nvSpPr>
        <p:spPr>
          <a:xfrm>
            <a:off x="3057540" y="128447"/>
            <a:ext cx="3028922" cy="490879"/>
          </a:xfrm>
          <a:prstGeom prst="rect">
            <a:avLst/>
          </a:prstGeom>
          <a:noFill/>
        </p:spPr>
        <p:txBody>
          <a:bodyPr wrap="none" lIns="28932" tIns="14466" rIns="28932" bIns="14466">
            <a:spAutoFit/>
          </a:bodyPr>
          <a:lstStyle/>
          <a:p>
            <a:pPr algn="ctr"/>
            <a:r>
              <a:rPr 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Methods and goals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A22A2B-0152-4C7B-91B3-F9CE95F778A1}"/>
              </a:ext>
            </a:extLst>
          </p:cNvPr>
          <p:cNvSpPr txBox="1"/>
          <p:nvPr/>
        </p:nvSpPr>
        <p:spPr>
          <a:xfrm>
            <a:off x="307426" y="619326"/>
            <a:ext cx="8660540" cy="156966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/>
              <a:t>METHODS: </a:t>
            </a:r>
          </a:p>
          <a:p>
            <a:r>
              <a:rPr lang="it-IT" sz="1200" dirty="0"/>
              <a:t>Sampling of 240 1year </a:t>
            </a:r>
            <a:r>
              <a:rPr lang="it-IT" sz="1200" dirty="0" err="1"/>
              <a:t>old</a:t>
            </a:r>
            <a:r>
              <a:rPr lang="it-IT" sz="1200" dirty="0"/>
              <a:t> </a:t>
            </a:r>
            <a:r>
              <a:rPr lang="it-IT" sz="1200" dirty="0" err="1"/>
              <a:t>shoots</a:t>
            </a:r>
            <a:r>
              <a:rPr lang="it-IT" sz="1200" dirty="0"/>
              <a:t> (</a:t>
            </a:r>
            <a:r>
              <a:rPr lang="it-IT" sz="1200" dirty="0">
                <a:highlight>
                  <a:srgbClr val="FFFF00"/>
                </a:highlight>
              </a:rPr>
              <a:t>120 from </a:t>
            </a:r>
            <a:r>
              <a:rPr lang="it-IT" sz="1200" dirty="0" err="1">
                <a:highlight>
                  <a:srgbClr val="FFFF00"/>
                </a:highlight>
              </a:rPr>
              <a:t>own-rooted</a:t>
            </a:r>
            <a:r>
              <a:rPr lang="it-IT" sz="1200" dirty="0">
                <a:highlight>
                  <a:srgbClr val="FFFF00"/>
                </a:highlight>
              </a:rPr>
              <a:t> </a:t>
            </a:r>
            <a:r>
              <a:rPr lang="it-IT" sz="1200" dirty="0" err="1"/>
              <a:t>plant</a:t>
            </a:r>
            <a:r>
              <a:rPr lang="it-IT" sz="1200" dirty="0"/>
              <a:t>; and 120 from </a:t>
            </a:r>
            <a:r>
              <a:rPr lang="it-IT" sz="1200" dirty="0" err="1"/>
              <a:t>grafted</a:t>
            </a:r>
            <a:r>
              <a:rPr lang="it-IT" sz="1200" dirty="0"/>
              <a:t> </a:t>
            </a:r>
            <a:r>
              <a:rPr lang="it-IT" sz="1200" dirty="0" err="1"/>
              <a:t>ones</a:t>
            </a:r>
            <a:r>
              <a:rPr lang="it-IT" sz="1200" dirty="0"/>
              <a:t>)</a:t>
            </a:r>
          </a:p>
          <a:p>
            <a:pPr marL="160734" indent="-160734">
              <a:buFont typeface="Arial" panose="020B0604020202020204" pitchFamily="34" charset="0"/>
              <a:buChar char="•"/>
            </a:pPr>
            <a:r>
              <a:rPr lang="it-IT" sz="1200" dirty="0"/>
              <a:t>2020</a:t>
            </a:r>
          </a:p>
          <a:p>
            <a:pPr marL="192881" indent="-192881">
              <a:buFont typeface="+mj-lt"/>
              <a:buAutoNum type="arabicPeriod"/>
            </a:pPr>
            <a:r>
              <a:rPr lang="it-IT" sz="1200" dirty="0" err="1"/>
              <a:t>Biometric</a:t>
            </a:r>
            <a:r>
              <a:rPr lang="it-IT" sz="1200" dirty="0"/>
              <a:t> </a:t>
            </a:r>
            <a:r>
              <a:rPr lang="it-IT" sz="1200" dirty="0" err="1"/>
              <a:t>measures</a:t>
            </a:r>
            <a:r>
              <a:rPr lang="it-IT" sz="1200" dirty="0"/>
              <a:t> </a:t>
            </a:r>
            <a:r>
              <a:rPr lang="it-IT" sz="1200" dirty="0" err="1"/>
              <a:t>at</a:t>
            </a:r>
            <a:r>
              <a:rPr lang="it-IT" sz="1200" dirty="0"/>
              <a:t> </a:t>
            </a:r>
            <a:r>
              <a:rPr lang="it-IT" sz="1200" dirty="0" err="1"/>
              <a:t>shoot</a:t>
            </a:r>
            <a:r>
              <a:rPr lang="it-IT" sz="1200" dirty="0"/>
              <a:t> </a:t>
            </a:r>
            <a:r>
              <a:rPr lang="it-IT" sz="1200" dirty="0" err="1"/>
              <a:t>level</a:t>
            </a:r>
            <a:r>
              <a:rPr lang="it-IT" sz="1200" dirty="0"/>
              <a:t> (</a:t>
            </a:r>
            <a:r>
              <a:rPr lang="it-IT" sz="1200" dirty="0" err="1"/>
              <a:t>diameter</a:t>
            </a:r>
            <a:r>
              <a:rPr lang="it-IT" sz="1200" dirty="0"/>
              <a:t>, </a:t>
            </a:r>
            <a:r>
              <a:rPr lang="it-IT" sz="1200" dirty="0" err="1"/>
              <a:t>length</a:t>
            </a:r>
            <a:r>
              <a:rPr lang="it-IT" sz="1200" dirty="0"/>
              <a:t>, </a:t>
            </a:r>
            <a:r>
              <a:rPr lang="it-IT" sz="1200" dirty="0" err="1"/>
              <a:t>number</a:t>
            </a:r>
            <a:r>
              <a:rPr lang="it-IT" sz="1200" dirty="0"/>
              <a:t> of </a:t>
            </a:r>
            <a:r>
              <a:rPr lang="it-IT" sz="1200" dirty="0" err="1"/>
              <a:t>nodes</a:t>
            </a:r>
            <a:r>
              <a:rPr lang="it-IT" sz="1200" dirty="0"/>
              <a:t>) of </a:t>
            </a:r>
            <a:r>
              <a:rPr lang="it-IT" sz="1200" b="1" dirty="0"/>
              <a:t>1 </a:t>
            </a:r>
            <a:r>
              <a:rPr lang="it-IT" sz="1200" b="1" dirty="0" err="1"/>
              <a:t>year</a:t>
            </a:r>
            <a:r>
              <a:rPr lang="it-IT" sz="1200" b="1" dirty="0"/>
              <a:t> </a:t>
            </a:r>
            <a:r>
              <a:rPr lang="it-IT" sz="1200" b="1" dirty="0" err="1"/>
              <a:t>old</a:t>
            </a:r>
            <a:r>
              <a:rPr lang="it-IT" sz="1200" b="1" dirty="0"/>
              <a:t> </a:t>
            </a:r>
            <a:r>
              <a:rPr lang="it-IT" sz="1200" b="1" dirty="0" err="1"/>
              <a:t>shoots</a:t>
            </a:r>
            <a:r>
              <a:rPr lang="it-IT" sz="1200" b="1" dirty="0"/>
              <a:t> (</a:t>
            </a:r>
            <a:r>
              <a:rPr lang="it-IT" sz="1200" b="1" dirty="0" err="1"/>
              <a:t>parent</a:t>
            </a:r>
            <a:r>
              <a:rPr lang="it-IT" sz="1200" b="1" dirty="0"/>
              <a:t>)</a:t>
            </a:r>
            <a:r>
              <a:rPr lang="it-IT" sz="1200" dirty="0"/>
              <a:t>;</a:t>
            </a:r>
          </a:p>
          <a:p>
            <a:pPr marL="192881" indent="-192881">
              <a:buFont typeface="+mj-lt"/>
              <a:buAutoNum type="arabicPeriod"/>
            </a:pPr>
            <a:r>
              <a:rPr lang="it-IT" sz="1200" dirty="0"/>
              <a:t>Qualitative </a:t>
            </a:r>
            <a:r>
              <a:rPr lang="it-IT" sz="1200" dirty="0" err="1"/>
              <a:t>measures</a:t>
            </a:r>
            <a:r>
              <a:rPr lang="it-IT" sz="1200" dirty="0"/>
              <a:t> </a:t>
            </a:r>
            <a:r>
              <a:rPr lang="it-IT" sz="1200" dirty="0" err="1"/>
              <a:t>at</a:t>
            </a:r>
            <a:r>
              <a:rPr lang="it-IT" sz="1200" dirty="0"/>
              <a:t> </a:t>
            </a:r>
            <a:r>
              <a:rPr lang="it-IT" sz="1200" dirty="0" err="1"/>
              <a:t>node</a:t>
            </a:r>
            <a:r>
              <a:rPr lang="it-IT" sz="1200" dirty="0"/>
              <a:t> </a:t>
            </a:r>
            <a:r>
              <a:rPr lang="it-IT" sz="1200" dirty="0" err="1"/>
              <a:t>level</a:t>
            </a:r>
            <a:r>
              <a:rPr lang="it-IT" sz="1200" dirty="0"/>
              <a:t> (</a:t>
            </a:r>
            <a:r>
              <a:rPr lang="it-IT" sz="1200" dirty="0" err="1"/>
              <a:t>type</a:t>
            </a:r>
            <a:r>
              <a:rPr lang="it-IT" sz="1200" dirty="0"/>
              <a:t> of </a:t>
            </a:r>
            <a:r>
              <a:rPr lang="it-IT" sz="1200" dirty="0" err="1"/>
              <a:t>bud</a:t>
            </a:r>
            <a:r>
              <a:rPr lang="it-IT" sz="1200" dirty="0"/>
              <a:t>/</a:t>
            </a:r>
            <a:r>
              <a:rPr lang="it-IT" sz="1200" dirty="0" err="1"/>
              <a:t>sylleptic</a:t>
            </a:r>
            <a:r>
              <a:rPr lang="it-IT" sz="1200" dirty="0"/>
              <a:t> (M= mixed, C=</a:t>
            </a:r>
            <a:r>
              <a:rPr lang="it-IT" sz="1200" dirty="0" err="1"/>
              <a:t>catkin</a:t>
            </a:r>
            <a:r>
              <a:rPr lang="it-IT" sz="1200" dirty="0"/>
              <a:t>, V=vegetative, B=blind) of the </a:t>
            </a:r>
            <a:r>
              <a:rPr lang="it-IT" sz="1200" b="1" dirty="0" err="1"/>
              <a:t>same</a:t>
            </a:r>
            <a:r>
              <a:rPr lang="it-IT" sz="1200" b="1" dirty="0"/>
              <a:t> 1 </a:t>
            </a:r>
            <a:r>
              <a:rPr lang="it-IT" sz="1200" b="1" dirty="0" err="1"/>
              <a:t>year</a:t>
            </a:r>
            <a:r>
              <a:rPr lang="it-IT" sz="1200" b="1" dirty="0"/>
              <a:t> </a:t>
            </a:r>
            <a:r>
              <a:rPr lang="it-IT" sz="1200" b="1" dirty="0" err="1"/>
              <a:t>old</a:t>
            </a:r>
            <a:r>
              <a:rPr lang="it-IT" sz="1200" b="1" dirty="0"/>
              <a:t> </a:t>
            </a:r>
            <a:r>
              <a:rPr lang="it-IT" sz="1200" b="1" dirty="0" err="1"/>
              <a:t>shoots</a:t>
            </a:r>
            <a:endParaRPr lang="it-IT" sz="1200" dirty="0"/>
          </a:p>
          <a:p>
            <a:pPr marL="192881" indent="-192881">
              <a:buFont typeface="Arial" panose="020B0604020202020204" pitchFamily="34" charset="0"/>
              <a:buChar char="•"/>
            </a:pPr>
            <a:r>
              <a:rPr lang="it-IT" sz="1200" dirty="0"/>
              <a:t>2021</a:t>
            </a:r>
          </a:p>
          <a:p>
            <a:pPr marL="192881" indent="-192881">
              <a:buFont typeface="+mj-lt"/>
              <a:buAutoNum type="arabicPeriod"/>
            </a:pPr>
            <a:r>
              <a:rPr lang="it-IT" sz="1200" dirty="0" err="1"/>
              <a:t>Biometric</a:t>
            </a:r>
            <a:r>
              <a:rPr lang="it-IT" sz="1200" dirty="0"/>
              <a:t> </a:t>
            </a:r>
            <a:r>
              <a:rPr lang="it-IT" sz="1200" dirty="0" err="1"/>
              <a:t>measures</a:t>
            </a:r>
            <a:r>
              <a:rPr lang="it-IT" sz="1200" dirty="0"/>
              <a:t> </a:t>
            </a:r>
            <a:r>
              <a:rPr lang="it-IT" sz="1200" dirty="0" err="1"/>
              <a:t>at</a:t>
            </a:r>
            <a:r>
              <a:rPr lang="it-IT" sz="1200" dirty="0"/>
              <a:t> </a:t>
            </a:r>
            <a:r>
              <a:rPr lang="it-IT" sz="1200" dirty="0" err="1"/>
              <a:t>shoot</a:t>
            </a:r>
            <a:r>
              <a:rPr lang="it-IT" sz="1200" dirty="0"/>
              <a:t> </a:t>
            </a:r>
            <a:r>
              <a:rPr lang="it-IT" sz="1200" dirty="0" err="1"/>
              <a:t>level</a:t>
            </a:r>
            <a:r>
              <a:rPr lang="it-IT" sz="1200" dirty="0"/>
              <a:t> (</a:t>
            </a:r>
            <a:r>
              <a:rPr lang="it-IT" sz="1200" dirty="0" err="1"/>
              <a:t>diameter</a:t>
            </a:r>
            <a:r>
              <a:rPr lang="it-IT" sz="1200" dirty="0"/>
              <a:t>, </a:t>
            </a:r>
            <a:r>
              <a:rPr lang="it-IT" sz="1200" dirty="0" err="1"/>
              <a:t>length</a:t>
            </a:r>
            <a:r>
              <a:rPr lang="it-IT" sz="1200" dirty="0"/>
              <a:t>, </a:t>
            </a:r>
            <a:r>
              <a:rPr lang="it-IT" sz="1200" dirty="0" err="1"/>
              <a:t>number</a:t>
            </a:r>
            <a:r>
              <a:rPr lang="it-IT" sz="1200" dirty="0"/>
              <a:t> of </a:t>
            </a:r>
            <a:r>
              <a:rPr lang="it-IT" sz="1200" dirty="0" err="1"/>
              <a:t>nodes</a:t>
            </a:r>
            <a:r>
              <a:rPr lang="it-IT" sz="1200" dirty="0"/>
              <a:t>) of </a:t>
            </a:r>
            <a:r>
              <a:rPr lang="it-IT" sz="1200" b="1" dirty="0"/>
              <a:t>1 </a:t>
            </a:r>
            <a:r>
              <a:rPr lang="it-IT" sz="1200" b="1" dirty="0" err="1"/>
              <a:t>year</a:t>
            </a:r>
            <a:r>
              <a:rPr lang="it-IT" sz="1200" b="1" dirty="0"/>
              <a:t> </a:t>
            </a:r>
            <a:r>
              <a:rPr lang="it-IT" sz="1200" b="1" dirty="0" err="1"/>
              <a:t>old</a:t>
            </a:r>
            <a:r>
              <a:rPr lang="it-IT" sz="1200" b="1" dirty="0"/>
              <a:t> </a:t>
            </a:r>
            <a:r>
              <a:rPr lang="it-IT" sz="1200" b="1" dirty="0" err="1"/>
              <a:t>shoots</a:t>
            </a:r>
            <a:r>
              <a:rPr lang="it-IT" sz="1200" b="1" dirty="0"/>
              <a:t> </a:t>
            </a:r>
            <a:r>
              <a:rPr lang="it-IT" sz="1200" dirty="0"/>
              <a:t>(</a:t>
            </a:r>
            <a:r>
              <a:rPr lang="it-IT" sz="1200" dirty="0" err="1"/>
              <a:t>child</a:t>
            </a:r>
            <a:r>
              <a:rPr lang="it-IT" sz="1200" dirty="0"/>
              <a:t>) </a:t>
            </a:r>
            <a:r>
              <a:rPr lang="it-IT" sz="1200" dirty="0" err="1"/>
              <a:t>born</a:t>
            </a:r>
            <a:r>
              <a:rPr lang="it-IT" sz="1200" dirty="0"/>
              <a:t> from the </a:t>
            </a:r>
            <a:r>
              <a:rPr lang="it-IT" sz="1200" dirty="0" err="1"/>
              <a:t>parerent</a:t>
            </a:r>
            <a:r>
              <a:rPr lang="it-IT" sz="1200" dirty="0"/>
              <a:t>;</a:t>
            </a:r>
          </a:p>
          <a:p>
            <a:pPr marL="192881" indent="-192881">
              <a:buFont typeface="+mj-lt"/>
              <a:buAutoNum type="arabicPeriod"/>
            </a:pPr>
            <a:r>
              <a:rPr lang="it-IT" sz="1200" dirty="0"/>
              <a:t>Qualitative </a:t>
            </a:r>
            <a:r>
              <a:rPr lang="it-IT" sz="1200" dirty="0" err="1"/>
              <a:t>measures</a:t>
            </a:r>
            <a:r>
              <a:rPr lang="it-IT" sz="1200" dirty="0"/>
              <a:t> </a:t>
            </a:r>
            <a:r>
              <a:rPr lang="it-IT" sz="1200" dirty="0" err="1"/>
              <a:t>at</a:t>
            </a:r>
            <a:r>
              <a:rPr lang="it-IT" sz="1200" dirty="0"/>
              <a:t> </a:t>
            </a:r>
            <a:r>
              <a:rPr lang="it-IT" sz="1200" dirty="0" err="1"/>
              <a:t>node</a:t>
            </a:r>
            <a:r>
              <a:rPr lang="it-IT" sz="1200" dirty="0"/>
              <a:t> </a:t>
            </a:r>
            <a:r>
              <a:rPr lang="it-IT" sz="1200" dirty="0" err="1"/>
              <a:t>level</a:t>
            </a:r>
            <a:r>
              <a:rPr lang="it-IT" sz="1200" dirty="0"/>
              <a:t> (</a:t>
            </a:r>
            <a:r>
              <a:rPr lang="it-IT" sz="1200" dirty="0" err="1"/>
              <a:t>type</a:t>
            </a:r>
            <a:r>
              <a:rPr lang="it-IT" sz="1200" dirty="0"/>
              <a:t> of </a:t>
            </a:r>
            <a:r>
              <a:rPr lang="it-IT" sz="1200" dirty="0" err="1"/>
              <a:t>bud</a:t>
            </a:r>
            <a:r>
              <a:rPr lang="it-IT" sz="1200" dirty="0"/>
              <a:t>/</a:t>
            </a:r>
            <a:r>
              <a:rPr lang="it-IT" sz="1200" dirty="0" err="1"/>
              <a:t>sylleptic</a:t>
            </a:r>
            <a:r>
              <a:rPr lang="it-IT" sz="1200" dirty="0"/>
              <a:t> (M= mixed, C=</a:t>
            </a:r>
            <a:r>
              <a:rPr lang="it-IT" sz="1200" dirty="0" err="1"/>
              <a:t>catkin</a:t>
            </a:r>
            <a:r>
              <a:rPr lang="it-IT" sz="1200" dirty="0"/>
              <a:t>, V=vegetative, B=blind) of the </a:t>
            </a:r>
            <a:r>
              <a:rPr lang="it-IT" sz="1200" b="1" dirty="0" err="1"/>
              <a:t>same</a:t>
            </a:r>
            <a:r>
              <a:rPr lang="it-IT" sz="1200" b="1" dirty="0"/>
              <a:t> </a:t>
            </a:r>
            <a:r>
              <a:rPr lang="it-IT" sz="1200" b="1" dirty="0" err="1"/>
              <a:t>child</a:t>
            </a:r>
            <a:r>
              <a:rPr lang="it-IT" sz="1200" b="1" dirty="0"/>
              <a:t> </a:t>
            </a:r>
            <a:r>
              <a:rPr lang="it-IT" sz="1200" b="1" dirty="0" err="1"/>
              <a:t>shoots</a:t>
            </a:r>
            <a:endParaRPr lang="it-IT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D538B1-C829-4E60-A022-7C8AD37C2179}"/>
              </a:ext>
            </a:extLst>
          </p:cNvPr>
          <p:cNvSpPr txBox="1"/>
          <p:nvPr/>
        </p:nvSpPr>
        <p:spPr>
          <a:xfrm>
            <a:off x="307425" y="2270229"/>
            <a:ext cx="8660539" cy="1938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/>
              <a:t>GOALS:</a:t>
            </a:r>
          </a:p>
          <a:p>
            <a:r>
              <a:rPr lang="it-IT" sz="1200" dirty="0"/>
              <a:t>The model of </a:t>
            </a:r>
            <a:r>
              <a:rPr lang="it-IT" sz="1200" dirty="0" err="1"/>
              <a:t>my</a:t>
            </a:r>
            <a:r>
              <a:rPr lang="it-IT" sz="1200" dirty="0"/>
              <a:t> dreams </a:t>
            </a:r>
            <a:r>
              <a:rPr lang="it-IT" sz="1200" dirty="0" err="1"/>
              <a:t>should</a:t>
            </a:r>
            <a:r>
              <a:rPr lang="it-IT" sz="1200" dirty="0"/>
              <a:t> </a:t>
            </a:r>
            <a:r>
              <a:rPr lang="it-IT" sz="1200" dirty="0" err="1"/>
              <a:t>answer</a:t>
            </a:r>
            <a:r>
              <a:rPr lang="it-IT" sz="1200" dirty="0"/>
              <a:t> </a:t>
            </a:r>
            <a:r>
              <a:rPr lang="it-IT" sz="1200" dirty="0" err="1"/>
              <a:t>those</a:t>
            </a:r>
            <a:r>
              <a:rPr lang="it-IT" sz="1200" dirty="0"/>
              <a:t> </a:t>
            </a:r>
            <a:r>
              <a:rPr lang="it-IT" sz="1200" dirty="0" err="1"/>
              <a:t>questions</a:t>
            </a:r>
            <a:r>
              <a:rPr lang="it-IT" sz="1200" dirty="0"/>
              <a:t>:</a:t>
            </a:r>
          </a:p>
          <a:p>
            <a:pPr marL="192881" indent="-192881">
              <a:buFont typeface="+mj-lt"/>
              <a:buAutoNum type="arabicPeriod"/>
            </a:pPr>
            <a:r>
              <a:rPr lang="it-IT" sz="1200" dirty="0"/>
              <a:t>How 1 </a:t>
            </a:r>
            <a:r>
              <a:rPr lang="it-IT" sz="1200" dirty="0" err="1"/>
              <a:t>yeard</a:t>
            </a:r>
            <a:r>
              <a:rPr lang="it-IT" sz="1200" dirty="0"/>
              <a:t> </a:t>
            </a:r>
            <a:r>
              <a:rPr lang="it-IT" sz="1200" dirty="0" err="1"/>
              <a:t>old</a:t>
            </a:r>
            <a:r>
              <a:rPr lang="it-IT" sz="1200" dirty="0"/>
              <a:t> </a:t>
            </a:r>
            <a:r>
              <a:rPr lang="it-IT" sz="1200" dirty="0" err="1"/>
              <a:t>shoot</a:t>
            </a:r>
            <a:r>
              <a:rPr lang="it-IT" sz="1200" dirty="0"/>
              <a:t> </a:t>
            </a:r>
            <a:r>
              <a:rPr lang="it-IT" sz="1200" dirty="0" err="1"/>
              <a:t>is</a:t>
            </a:r>
            <a:r>
              <a:rPr lang="it-IT" sz="1200" dirty="0"/>
              <a:t> </a:t>
            </a:r>
            <a:r>
              <a:rPr lang="it-IT" sz="1200" dirty="0" err="1"/>
              <a:t>composed</a:t>
            </a:r>
            <a:r>
              <a:rPr lang="it-IT" sz="1200" dirty="0"/>
              <a:t>?</a:t>
            </a:r>
          </a:p>
          <a:p>
            <a:pPr marL="450056" lvl="1" indent="-192881">
              <a:buFont typeface="+mj-lt"/>
              <a:buAutoNum type="alphaLcParenR"/>
            </a:pPr>
            <a:r>
              <a:rPr lang="it-IT" sz="1200" dirty="0" err="1"/>
              <a:t>There</a:t>
            </a:r>
            <a:r>
              <a:rPr lang="it-IT" sz="1200" dirty="0"/>
              <a:t> are some zones of the </a:t>
            </a:r>
            <a:r>
              <a:rPr lang="it-IT" sz="1200" dirty="0" err="1"/>
              <a:t>same</a:t>
            </a:r>
            <a:r>
              <a:rPr lang="it-IT" sz="1200" dirty="0"/>
              <a:t> </a:t>
            </a:r>
            <a:r>
              <a:rPr lang="it-IT" sz="1200" dirty="0" err="1"/>
              <a:t>type</a:t>
            </a:r>
            <a:r>
              <a:rPr lang="it-IT" sz="1200" dirty="0"/>
              <a:t> of </a:t>
            </a:r>
            <a:r>
              <a:rPr lang="it-IT" sz="1200" dirty="0" err="1"/>
              <a:t>bud</a:t>
            </a:r>
            <a:r>
              <a:rPr lang="it-IT" sz="1200" dirty="0"/>
              <a:t>?</a:t>
            </a:r>
          </a:p>
          <a:p>
            <a:pPr marL="450056" lvl="1" indent="-192881">
              <a:buFont typeface="+mj-lt"/>
              <a:buAutoNum type="alphaLcParenR"/>
            </a:pPr>
            <a:r>
              <a:rPr lang="it-IT" sz="1200" dirty="0" err="1"/>
              <a:t>There</a:t>
            </a:r>
            <a:r>
              <a:rPr lang="it-IT" sz="1200" dirty="0"/>
              <a:t> are </a:t>
            </a:r>
            <a:r>
              <a:rPr lang="it-IT" sz="1200" dirty="0" err="1"/>
              <a:t>difference</a:t>
            </a:r>
            <a:r>
              <a:rPr lang="it-IT" sz="1200" dirty="0"/>
              <a:t> in </a:t>
            </a:r>
            <a:r>
              <a:rPr lang="it-IT" sz="1200" dirty="0" err="1"/>
              <a:t>composition</a:t>
            </a:r>
            <a:r>
              <a:rPr lang="it-IT" sz="1200" dirty="0"/>
              <a:t> </a:t>
            </a:r>
            <a:r>
              <a:rPr lang="it-IT" sz="1200" dirty="0" err="1"/>
              <a:t>according</a:t>
            </a:r>
            <a:r>
              <a:rPr lang="it-IT" sz="1200" dirty="0"/>
              <a:t> to the </a:t>
            </a:r>
            <a:r>
              <a:rPr lang="it-IT" sz="1200" dirty="0" err="1"/>
              <a:t>length</a:t>
            </a:r>
            <a:r>
              <a:rPr lang="it-IT" sz="1200" dirty="0"/>
              <a:t> of the </a:t>
            </a:r>
            <a:r>
              <a:rPr lang="it-IT" sz="1200" dirty="0" err="1"/>
              <a:t>shoot</a:t>
            </a:r>
            <a:r>
              <a:rPr lang="it-IT" sz="1200" dirty="0"/>
              <a:t>?</a:t>
            </a:r>
          </a:p>
          <a:p>
            <a:pPr marL="192881" indent="-192881">
              <a:buFont typeface="+mj-lt"/>
              <a:buAutoNum type="arabicPeriod"/>
            </a:pPr>
            <a:r>
              <a:rPr lang="it-IT" sz="1200" dirty="0"/>
              <a:t>How </a:t>
            </a:r>
            <a:r>
              <a:rPr lang="it-IT" sz="1200" dirty="0" err="1"/>
              <a:t>is</a:t>
            </a:r>
            <a:r>
              <a:rPr lang="it-IT" sz="1200" dirty="0"/>
              <a:t> the </a:t>
            </a:r>
            <a:r>
              <a:rPr lang="it-IT" sz="1200" dirty="0" err="1"/>
              <a:t>behavior</a:t>
            </a:r>
            <a:r>
              <a:rPr lang="it-IT" sz="1200" dirty="0"/>
              <a:t> of </a:t>
            </a:r>
            <a:r>
              <a:rPr lang="it-IT" sz="1200" dirty="0" err="1"/>
              <a:t>lateral</a:t>
            </a:r>
            <a:r>
              <a:rPr lang="it-IT" sz="1200" dirty="0"/>
              <a:t> </a:t>
            </a:r>
            <a:r>
              <a:rPr lang="it-IT" sz="1200" dirty="0" err="1"/>
              <a:t>shoots</a:t>
            </a:r>
            <a:r>
              <a:rPr lang="it-IT" sz="1200" dirty="0"/>
              <a:t>?</a:t>
            </a:r>
          </a:p>
          <a:p>
            <a:pPr marL="450056" lvl="1" indent="-192881">
              <a:buFont typeface="+mj-lt"/>
              <a:buAutoNum type="alphaLcParenR"/>
            </a:pPr>
            <a:r>
              <a:rPr lang="it-IT" sz="1200" dirty="0"/>
              <a:t>How </a:t>
            </a:r>
            <a:r>
              <a:rPr lang="it-IT" sz="1200" dirty="0" err="1"/>
              <a:t>many</a:t>
            </a:r>
            <a:r>
              <a:rPr lang="it-IT" sz="1200" dirty="0"/>
              <a:t> of </a:t>
            </a:r>
            <a:r>
              <a:rPr lang="it-IT" sz="1200" dirty="0" err="1"/>
              <a:t>them</a:t>
            </a:r>
            <a:r>
              <a:rPr lang="it-IT" sz="1200" dirty="0"/>
              <a:t> </a:t>
            </a:r>
            <a:r>
              <a:rPr lang="it-IT" sz="1200" dirty="0" err="1"/>
              <a:t>developed</a:t>
            </a:r>
            <a:r>
              <a:rPr lang="it-IT" sz="1200" dirty="0"/>
              <a:t>?</a:t>
            </a:r>
          </a:p>
          <a:p>
            <a:pPr marL="450056" lvl="1" indent="-192881">
              <a:buFont typeface="+mj-lt"/>
              <a:buAutoNum type="alphaLcParenR"/>
            </a:pPr>
            <a:r>
              <a:rPr lang="it-IT" sz="1200" dirty="0" err="1"/>
              <a:t>Where</a:t>
            </a:r>
            <a:r>
              <a:rPr lang="it-IT" sz="1200" dirty="0"/>
              <a:t>?</a:t>
            </a:r>
          </a:p>
          <a:p>
            <a:pPr marL="450056" lvl="1" indent="-192881">
              <a:buFont typeface="+mj-lt"/>
              <a:buAutoNum type="alphaLcParenR"/>
            </a:pPr>
            <a:r>
              <a:rPr lang="it-IT" sz="1200" dirty="0"/>
              <a:t>From </a:t>
            </a:r>
            <a:r>
              <a:rPr lang="it-IT" sz="1200" dirty="0" err="1"/>
              <a:t>which</a:t>
            </a:r>
            <a:r>
              <a:rPr lang="it-IT" sz="1200" dirty="0"/>
              <a:t> </a:t>
            </a:r>
            <a:r>
              <a:rPr lang="it-IT" sz="1200" dirty="0" err="1"/>
              <a:t>bud</a:t>
            </a:r>
            <a:r>
              <a:rPr lang="it-IT" sz="1200" dirty="0"/>
              <a:t>? (vegetative or mixed?)</a:t>
            </a:r>
          </a:p>
          <a:p>
            <a:pPr marL="192881" indent="-192881">
              <a:buFont typeface="+mj-lt"/>
              <a:buAutoNum type="arabicPeriod"/>
            </a:pPr>
            <a:r>
              <a:rPr lang="it-IT" sz="1200" dirty="0" err="1"/>
              <a:t>how</a:t>
            </a:r>
            <a:r>
              <a:rPr lang="it-IT" sz="1200" dirty="0"/>
              <a:t> can </a:t>
            </a:r>
            <a:r>
              <a:rPr lang="it-IT" sz="1200" dirty="0" err="1"/>
              <a:t>we</a:t>
            </a:r>
            <a:r>
              <a:rPr lang="it-IT" sz="1200" dirty="0"/>
              <a:t> </a:t>
            </a:r>
            <a:r>
              <a:rPr lang="it-IT" sz="1200" dirty="0" err="1"/>
              <a:t>deal</a:t>
            </a:r>
            <a:r>
              <a:rPr lang="it-IT" sz="1200" dirty="0"/>
              <a:t> with multiple </a:t>
            </a:r>
            <a:r>
              <a:rPr lang="it-IT" sz="1200" dirty="0" err="1"/>
              <a:t>buds</a:t>
            </a:r>
            <a:r>
              <a:rPr lang="it-IT" sz="1200" dirty="0"/>
              <a:t> and multiple </a:t>
            </a:r>
            <a:r>
              <a:rPr lang="it-IT" sz="1200" dirty="0" err="1"/>
              <a:t>lateral</a:t>
            </a:r>
            <a:r>
              <a:rPr lang="it-IT" sz="1200" dirty="0"/>
              <a:t> </a:t>
            </a:r>
            <a:r>
              <a:rPr lang="it-IT" sz="1200" dirty="0" err="1"/>
              <a:t>shoots</a:t>
            </a:r>
            <a:r>
              <a:rPr lang="it-IT" sz="1200" dirty="0"/>
              <a:t> per </a:t>
            </a:r>
            <a:r>
              <a:rPr lang="it-IT" sz="1200" dirty="0" err="1"/>
              <a:t>node</a:t>
            </a:r>
            <a:r>
              <a:rPr lang="it-IT" sz="1200" dirty="0"/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E120C0-ABFF-4C80-9B93-2200C277BFD2}"/>
              </a:ext>
            </a:extLst>
          </p:cNvPr>
          <p:cNvSpPr txBox="1"/>
          <p:nvPr/>
        </p:nvSpPr>
        <p:spPr>
          <a:xfrm>
            <a:off x="3133530" y="4290464"/>
            <a:ext cx="37619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This</a:t>
            </a:r>
            <a:r>
              <a:rPr lang="it-IT" sz="1200" dirty="0"/>
              <a:t> </a:t>
            </a:r>
            <a:r>
              <a:rPr lang="it-IT" sz="1200" dirty="0" err="1"/>
              <a:t>problems</a:t>
            </a:r>
            <a:r>
              <a:rPr lang="it-IT" sz="1200" dirty="0"/>
              <a:t> </a:t>
            </a:r>
            <a:r>
              <a:rPr lang="it-IT" sz="1200" dirty="0" err="1"/>
              <a:t>cold</a:t>
            </a:r>
            <a:r>
              <a:rPr lang="it-IT" sz="1200" dirty="0"/>
              <a:t> be </a:t>
            </a:r>
            <a:r>
              <a:rPr lang="it-IT" sz="1200" dirty="0" err="1"/>
              <a:t>solved</a:t>
            </a:r>
            <a:r>
              <a:rPr lang="it-IT" sz="1200" dirty="0"/>
              <a:t> </a:t>
            </a:r>
            <a:r>
              <a:rPr lang="it-IT" sz="1200" dirty="0" err="1"/>
              <a:t>analysing</a:t>
            </a:r>
            <a:r>
              <a:rPr lang="it-IT" sz="1200" dirty="0"/>
              <a:t> the data:</a:t>
            </a:r>
          </a:p>
          <a:p>
            <a:pPr marL="160734" indent="-160734">
              <a:buFont typeface="Arial" panose="020B0604020202020204" pitchFamily="34" charset="0"/>
              <a:buChar char="•"/>
            </a:pPr>
            <a:r>
              <a:rPr lang="it-IT" sz="1200" dirty="0"/>
              <a:t>From </a:t>
            </a:r>
            <a:r>
              <a:rPr lang="it-IT" sz="1200" dirty="0" err="1"/>
              <a:t>different</a:t>
            </a:r>
            <a:r>
              <a:rPr lang="it-IT" sz="1200" dirty="0"/>
              <a:t> point of </a:t>
            </a:r>
            <a:r>
              <a:rPr lang="it-IT" sz="1200" dirty="0" err="1"/>
              <a:t>views</a:t>
            </a:r>
            <a:endParaRPr lang="it-IT" sz="1200" dirty="0"/>
          </a:p>
          <a:p>
            <a:pPr marL="482203" lvl="1" indent="-225028">
              <a:buFont typeface="+mj-lt"/>
              <a:buAutoNum type="romanUcPeriod"/>
            </a:pPr>
            <a:r>
              <a:rPr lang="it-IT" sz="1200" dirty="0" err="1"/>
              <a:t>Shoot</a:t>
            </a:r>
            <a:r>
              <a:rPr lang="it-IT" sz="1200" dirty="0"/>
              <a:t> scale</a:t>
            </a:r>
          </a:p>
          <a:p>
            <a:pPr marL="482203" lvl="1" indent="-225028">
              <a:buFont typeface="+mj-lt"/>
              <a:buAutoNum type="romanUcPeriod"/>
            </a:pPr>
            <a:r>
              <a:rPr lang="it-IT" sz="1200" dirty="0" err="1"/>
              <a:t>Metamer</a:t>
            </a:r>
            <a:r>
              <a:rPr lang="it-IT" sz="1200" dirty="0"/>
              <a:t> scale</a:t>
            </a:r>
          </a:p>
          <a:p>
            <a:pPr marL="482203" lvl="1" indent="-225028">
              <a:buFont typeface="+mj-lt"/>
              <a:buAutoNum type="romanUcPeriod"/>
            </a:pPr>
            <a:r>
              <a:rPr lang="it-IT" sz="1200" dirty="0"/>
              <a:t>Bud scale</a:t>
            </a:r>
          </a:p>
          <a:p>
            <a:pPr marL="225028" indent="-225028">
              <a:buFont typeface="Arial" panose="020B0604020202020204" pitchFamily="34" charset="0"/>
              <a:buChar char="•"/>
            </a:pPr>
            <a:r>
              <a:rPr lang="it-IT" sz="1200" dirty="0"/>
              <a:t>With </a:t>
            </a:r>
            <a:r>
              <a:rPr lang="it-IT" sz="1200" dirty="0" err="1"/>
              <a:t>different</a:t>
            </a:r>
            <a:r>
              <a:rPr lang="it-IT" sz="1200" dirty="0"/>
              <a:t> </a:t>
            </a:r>
            <a:r>
              <a:rPr lang="it-IT" sz="1200" dirty="0" err="1"/>
              <a:t>tecniques</a:t>
            </a:r>
            <a:r>
              <a:rPr lang="it-IT" sz="1200" dirty="0"/>
              <a:t>:</a:t>
            </a:r>
          </a:p>
          <a:p>
            <a:pPr marL="482203" lvl="1" indent="-225028">
              <a:buFont typeface="+mj-lt"/>
              <a:buAutoNum type="romanUcPeriod"/>
            </a:pPr>
            <a:r>
              <a:rPr lang="it-IT" sz="1200" dirty="0"/>
              <a:t> </a:t>
            </a:r>
            <a:r>
              <a:rPr lang="it-IT" sz="1200" dirty="0" err="1"/>
              <a:t>exploratory</a:t>
            </a:r>
            <a:r>
              <a:rPr lang="it-IT" sz="1200" dirty="0"/>
              <a:t> </a:t>
            </a:r>
            <a:r>
              <a:rPr lang="it-IT" sz="1200" dirty="0" err="1"/>
              <a:t>analysis</a:t>
            </a:r>
            <a:endParaRPr lang="it-IT" sz="1200" dirty="0"/>
          </a:p>
          <a:p>
            <a:pPr marL="482203" lvl="1" indent="-225028">
              <a:buFont typeface="+mj-lt"/>
              <a:buAutoNum type="romanUcPeriod"/>
            </a:pPr>
            <a:r>
              <a:rPr lang="it-IT" sz="1200" dirty="0" err="1"/>
              <a:t>Glms</a:t>
            </a:r>
            <a:r>
              <a:rPr lang="it-IT" sz="1200" dirty="0"/>
              <a:t>/</a:t>
            </a:r>
            <a:r>
              <a:rPr lang="it-IT" sz="1200" dirty="0" err="1"/>
              <a:t>marcovian</a:t>
            </a:r>
            <a:endParaRPr lang="it-IT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2E2C11-A824-4CB2-B800-365562D3094B}"/>
              </a:ext>
            </a:extLst>
          </p:cNvPr>
          <p:cNvSpPr txBox="1"/>
          <p:nvPr/>
        </p:nvSpPr>
        <p:spPr>
          <a:xfrm>
            <a:off x="2893309" y="6464226"/>
            <a:ext cx="1983235" cy="1800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570" dirty="0">
                <a:highlight>
                  <a:srgbClr val="FFFF00"/>
                </a:highlight>
              </a:rPr>
              <a:t>WE WILL FOCUS JUST ON </a:t>
            </a:r>
            <a:r>
              <a:rPr lang="it-IT" sz="570" dirty="0" err="1">
                <a:highlight>
                  <a:srgbClr val="FFFF00"/>
                </a:highlight>
              </a:rPr>
              <a:t>ON</a:t>
            </a:r>
            <a:r>
              <a:rPr lang="it-IT" sz="570" dirty="0">
                <a:highlight>
                  <a:srgbClr val="FFFF00"/>
                </a:highlight>
              </a:rPr>
              <a:t> ROOTED PLANTSOWN-ROOTED</a:t>
            </a:r>
          </a:p>
        </p:txBody>
      </p:sp>
    </p:spTree>
    <p:extLst>
      <p:ext uri="{BB962C8B-B14F-4D97-AF65-F5344CB8AC3E}">
        <p14:creationId xmlns:p14="http://schemas.microsoft.com/office/powerpoint/2010/main" val="1713098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205FA21-B67D-42B6-8D93-2B4659EC63E0}"/>
              </a:ext>
            </a:extLst>
          </p:cNvPr>
          <p:cNvSpPr/>
          <p:nvPr/>
        </p:nvSpPr>
        <p:spPr>
          <a:xfrm>
            <a:off x="2171432" y="194815"/>
            <a:ext cx="4801138" cy="413935"/>
          </a:xfrm>
          <a:prstGeom prst="rect">
            <a:avLst/>
          </a:prstGeom>
          <a:noFill/>
        </p:spPr>
        <p:txBody>
          <a:bodyPr wrap="none" lIns="28932" tIns="14466" rIns="28932" bIns="14466">
            <a:spAutoFit/>
          </a:bodyPr>
          <a:lstStyle/>
          <a:p>
            <a:pPr algn="ctr"/>
            <a:r>
              <a:rPr lang="en-US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DATASET_ARCHITECTURE HAZELNUT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ECB843-CE6B-4E06-9407-C064B94FC419}"/>
              </a:ext>
            </a:extLst>
          </p:cNvPr>
          <p:cNvSpPr/>
          <p:nvPr/>
        </p:nvSpPr>
        <p:spPr>
          <a:xfrm>
            <a:off x="0" y="563173"/>
            <a:ext cx="1848359" cy="398187"/>
          </a:xfrm>
          <a:prstGeom prst="rect">
            <a:avLst/>
          </a:prstGeom>
          <a:solidFill>
            <a:srgbClr val="C00000"/>
          </a:solidFill>
        </p:spPr>
        <p:txBody>
          <a:bodyPr wrap="square" lIns="51435" tIns="25718" rIns="51435" bIns="25718">
            <a:spAutoFit/>
          </a:bodyPr>
          <a:lstStyle/>
          <a:p>
            <a:r>
              <a:rPr lang="en-US" sz="2250" dirty="0">
                <a:ln w="0"/>
                <a:solidFill>
                  <a:schemeClr val="bg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31770D-CF87-4E75-98A6-6849983DECE7}"/>
              </a:ext>
            </a:extLst>
          </p:cNvPr>
          <p:cNvSpPr txBox="1"/>
          <p:nvPr/>
        </p:nvSpPr>
        <p:spPr>
          <a:xfrm>
            <a:off x="3989800" y="520039"/>
            <a:ext cx="1095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OWN-ROOTED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4F57659-083C-43A9-8D4C-FEEAABCC25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931689"/>
              </p:ext>
            </p:extLst>
          </p:nvPr>
        </p:nvGraphicFramePr>
        <p:xfrm>
          <a:off x="180923" y="1029818"/>
          <a:ext cx="8713693" cy="5532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4726">
                  <a:extLst>
                    <a:ext uri="{9D8B030D-6E8A-4147-A177-3AD203B41FA5}">
                      <a16:colId xmlns:a16="http://schemas.microsoft.com/office/drawing/2014/main" val="3983025270"/>
                    </a:ext>
                  </a:extLst>
                </a:gridCol>
                <a:gridCol w="2114761">
                  <a:extLst>
                    <a:ext uri="{9D8B030D-6E8A-4147-A177-3AD203B41FA5}">
                      <a16:colId xmlns:a16="http://schemas.microsoft.com/office/drawing/2014/main" val="1559661431"/>
                    </a:ext>
                  </a:extLst>
                </a:gridCol>
                <a:gridCol w="1630817">
                  <a:extLst>
                    <a:ext uri="{9D8B030D-6E8A-4147-A177-3AD203B41FA5}">
                      <a16:colId xmlns:a16="http://schemas.microsoft.com/office/drawing/2014/main" val="544693188"/>
                    </a:ext>
                  </a:extLst>
                </a:gridCol>
                <a:gridCol w="2028579">
                  <a:extLst>
                    <a:ext uri="{9D8B030D-6E8A-4147-A177-3AD203B41FA5}">
                      <a16:colId xmlns:a16="http://schemas.microsoft.com/office/drawing/2014/main" val="1947960910"/>
                    </a:ext>
                  </a:extLst>
                </a:gridCol>
                <a:gridCol w="1710763">
                  <a:extLst>
                    <a:ext uri="{9D8B030D-6E8A-4147-A177-3AD203B41FA5}">
                      <a16:colId xmlns:a16="http://schemas.microsoft.com/office/drawing/2014/main" val="2085838747"/>
                    </a:ext>
                  </a:extLst>
                </a:gridCol>
                <a:gridCol w="884047">
                  <a:extLst>
                    <a:ext uri="{9D8B030D-6E8A-4147-A177-3AD203B41FA5}">
                      <a16:colId xmlns:a16="http://schemas.microsoft.com/office/drawing/2014/main" val="3939269797"/>
                    </a:ext>
                  </a:extLst>
                </a:gridCol>
              </a:tblGrid>
              <a:tr h="208598"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Starter DF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Ending</a:t>
                      </a:r>
                      <a:r>
                        <a:rPr lang="it-IT" sz="1200" dirty="0"/>
                        <a:t> DF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What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was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done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Scripts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Scale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4023713697"/>
                  </a:ext>
                </a:extLst>
              </a:tr>
              <a:tr h="522923">
                <a:tc>
                  <a:txBody>
                    <a:bodyPr/>
                    <a:lstStyle/>
                    <a:p>
                      <a:r>
                        <a:rPr lang="it-IT" sz="1200" dirty="0"/>
                        <a:t>1</a:t>
                      </a:r>
                    </a:p>
                    <a:p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2020DFAUTO.csv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2020shoot_level.csv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sz="1200" dirty="0" err="1"/>
                        <a:t>Count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number</a:t>
                      </a:r>
                      <a:r>
                        <a:rPr lang="it-IT" sz="1200" dirty="0"/>
                        <a:t> of </a:t>
                      </a:r>
                      <a:r>
                        <a:rPr lang="it-IT" sz="1200" dirty="0" err="1"/>
                        <a:t>buds</a:t>
                      </a:r>
                      <a:r>
                        <a:rPr lang="it-IT" sz="1200" dirty="0"/>
                        <a:t> per </a:t>
                      </a:r>
                      <a:r>
                        <a:rPr lang="it-IT" sz="1200" dirty="0" err="1"/>
                        <a:t>each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shoot</a:t>
                      </a:r>
                      <a:r>
                        <a:rPr lang="it-IT" sz="1200" dirty="0"/>
                        <a:t>;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sz="1200" dirty="0" err="1"/>
                        <a:t>Adding</a:t>
                      </a:r>
                      <a:r>
                        <a:rPr lang="it-IT" sz="1200" dirty="0"/>
                        <a:t> the </a:t>
                      </a:r>
                      <a:r>
                        <a:rPr lang="it-IT" sz="1200" dirty="0" err="1"/>
                        <a:t>plant</a:t>
                      </a:r>
                      <a:r>
                        <a:rPr lang="it-IT" sz="1200" dirty="0"/>
                        <a:t> ID to </a:t>
                      </a:r>
                      <a:r>
                        <a:rPr lang="it-IT" sz="1200" dirty="0" err="1"/>
                        <a:t>each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shoot</a:t>
                      </a:r>
                      <a:r>
                        <a:rPr lang="it-IT" sz="1200" dirty="0"/>
                        <a:t>;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create_shootlevel.R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shoot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109043985"/>
                  </a:ext>
                </a:extLst>
              </a:tr>
              <a:tr h="334328">
                <a:tc>
                  <a:txBody>
                    <a:bodyPr/>
                    <a:lstStyle/>
                    <a:p>
                      <a:r>
                        <a:rPr lang="it-IT" sz="1200" dirty="0"/>
                        <a:t>2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2020shoot_level.csv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2020metamer_level.csv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it-IT" sz="1200" dirty="0" err="1"/>
                        <a:t>Creating</a:t>
                      </a:r>
                      <a:r>
                        <a:rPr lang="it-IT" sz="1200" dirty="0"/>
                        <a:t> the dataframe </a:t>
                      </a:r>
                      <a:r>
                        <a:rPr lang="it-IT" sz="1200" dirty="0" err="1"/>
                        <a:t>at</a:t>
                      </a:r>
                      <a:r>
                        <a:rPr lang="it-IT" sz="1200" dirty="0"/>
                        <a:t> the </a:t>
                      </a:r>
                      <a:r>
                        <a:rPr lang="it-IT" sz="1200" dirty="0" err="1"/>
                        <a:t>metamer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level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err="1"/>
                        <a:t>create_metamer_level.R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err="1"/>
                        <a:t>Metamer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3891810316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r>
                        <a:rPr lang="it-IT" sz="1200" dirty="0"/>
                        <a:t>3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2020metamer_level.csv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2020metamer_level.csv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it-IT" sz="1200" dirty="0"/>
                        <a:t>Information of </a:t>
                      </a:r>
                      <a:r>
                        <a:rPr lang="it-IT" sz="1200" dirty="0" err="1"/>
                        <a:t>how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many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shoots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developed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next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year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err="1"/>
                        <a:t>modify_metlevel.R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err="1"/>
                        <a:t>Metamer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3439649675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r>
                        <a:rPr lang="it-IT" sz="1200" dirty="0"/>
                        <a:t>4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/>
                        <a:t>2020shoot_level.csv</a:t>
                      </a:r>
                    </a:p>
                    <a:p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2020shoot_level_DEVELOPED.csv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it-IT" sz="1200" dirty="0"/>
                        <a:t>CREATE A NEW DATASET WITH THE SHOOT OF 2020 THAT WERE FOUND IN 2021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err="1"/>
                        <a:t>modify_shootlevel.R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err="1"/>
                        <a:t>Shoot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2016258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r>
                        <a:rPr lang="it-IT" sz="1200" dirty="0"/>
                        <a:t>5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/>
                        <a:t>2020metamer_level.csv</a:t>
                      </a:r>
                    </a:p>
                    <a:p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2020metamer_level_DEVELOPED.csv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it-IT" sz="1200" dirty="0"/>
                        <a:t>CREATE A NEW DATASET WITH THE SHOOT OF 2020 THAT WERE FOUND IN 2021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err="1"/>
                        <a:t>modify_metlevel.R</a:t>
                      </a:r>
                      <a:endParaRPr lang="it-IT" sz="1200" dirty="0"/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err="1"/>
                        <a:t>Metamer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3483687480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r>
                        <a:rPr lang="it-IT" sz="1200" dirty="0"/>
                        <a:t>6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/>
                        <a:t>2020metamer_level_DEVELOPED.csv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bud_level_develop.csv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it-IT" sz="1200" dirty="0"/>
                        <a:t>Duplicate the </a:t>
                      </a:r>
                      <a:r>
                        <a:rPr lang="it-IT" sz="1200" dirty="0" err="1"/>
                        <a:t>rows</a:t>
                      </a:r>
                      <a:r>
                        <a:rPr lang="it-IT" sz="1200" dirty="0"/>
                        <a:t> for the </a:t>
                      </a:r>
                      <a:r>
                        <a:rPr lang="it-IT" sz="1200" dirty="0" err="1"/>
                        <a:t>number</a:t>
                      </a:r>
                      <a:r>
                        <a:rPr lang="it-IT" sz="1200" dirty="0"/>
                        <a:t> of </a:t>
                      </a:r>
                      <a:r>
                        <a:rPr lang="it-IT" sz="1200" dirty="0" err="1"/>
                        <a:t>buds</a:t>
                      </a:r>
                      <a:r>
                        <a:rPr lang="it-IT" sz="1200" dirty="0"/>
                        <a:t> of </a:t>
                      </a:r>
                      <a:r>
                        <a:rPr lang="it-IT" sz="1200" dirty="0" err="1"/>
                        <a:t>each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metamer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err="1"/>
                        <a:t>create_bude_level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/>
                        <a:t>Bud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288153905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r>
                        <a:rPr lang="it-IT" sz="1200" dirty="0"/>
                        <a:t>7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/>
                        <a:t>bud_level_develop.csv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bud_level_FINAL.csv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200" dirty="0"/>
                        <a:t>Position of the </a:t>
                      </a:r>
                      <a:r>
                        <a:rPr lang="it-IT" sz="1200" dirty="0" err="1"/>
                        <a:t>bud</a:t>
                      </a:r>
                      <a:r>
                        <a:rPr lang="it-IT" sz="1200" dirty="0"/>
                        <a:t> (</a:t>
                      </a:r>
                      <a:r>
                        <a:rPr lang="it-IT" sz="1200" dirty="0" err="1"/>
                        <a:t>lateral</a:t>
                      </a:r>
                      <a:r>
                        <a:rPr lang="it-IT" sz="1200" dirty="0"/>
                        <a:t>/</a:t>
                      </a:r>
                      <a:r>
                        <a:rPr lang="it-IT" sz="1200" dirty="0" err="1"/>
                        <a:t>apical</a:t>
                      </a:r>
                      <a:r>
                        <a:rPr lang="it-IT" sz="1200" dirty="0"/>
                        <a:t>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200" dirty="0"/>
                        <a:t>Fate of </a:t>
                      </a:r>
                      <a:r>
                        <a:rPr lang="it-IT" sz="1200" dirty="0" err="1"/>
                        <a:t>each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bud</a:t>
                      </a:r>
                      <a:endParaRPr lang="it-IT" sz="1200" dirty="0"/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200" dirty="0" err="1"/>
                        <a:t>Number</a:t>
                      </a:r>
                      <a:r>
                        <a:rPr lang="it-IT" sz="1200" dirty="0"/>
                        <a:t> of </a:t>
                      </a:r>
                      <a:r>
                        <a:rPr lang="it-IT" sz="1200" dirty="0" err="1"/>
                        <a:t>sibling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buds</a:t>
                      </a:r>
                      <a:r>
                        <a:rPr lang="it-IT" sz="1200" dirty="0"/>
                        <a:t> (in multiple </a:t>
                      </a:r>
                      <a:r>
                        <a:rPr lang="it-IT" sz="1200" dirty="0" err="1"/>
                        <a:t>buds</a:t>
                      </a:r>
                      <a:endParaRPr lang="it-IT" sz="1200" dirty="0"/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200" dirty="0" err="1"/>
                        <a:t>Numberof</a:t>
                      </a:r>
                      <a:r>
                        <a:rPr lang="it-IT" sz="1200" dirty="0"/>
                        <a:t> new </a:t>
                      </a:r>
                      <a:r>
                        <a:rPr lang="it-IT" sz="1200" dirty="0" err="1"/>
                        <a:t>shoots</a:t>
                      </a:r>
                      <a:endParaRPr lang="it-IT" sz="1200" dirty="0"/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200" dirty="0"/>
                        <a:t>Info </a:t>
                      </a:r>
                      <a:r>
                        <a:rPr lang="it-IT" sz="1200" dirty="0" err="1"/>
                        <a:t>regarding</a:t>
                      </a:r>
                      <a:r>
                        <a:rPr lang="it-IT" sz="1200" dirty="0"/>
                        <a:t> the new </a:t>
                      </a:r>
                      <a:r>
                        <a:rPr lang="it-IT" sz="1200" dirty="0" err="1"/>
                        <a:t>shoot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developed</a:t>
                      </a:r>
                      <a:r>
                        <a:rPr lang="it-IT" sz="1200" dirty="0"/>
                        <a:t>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200" dirty="0" err="1"/>
                        <a:t>Substrating</a:t>
                      </a:r>
                      <a:r>
                        <a:rPr lang="it-IT" sz="1200" dirty="0"/>
                        <a:t> to the </a:t>
                      </a:r>
                      <a:r>
                        <a:rPr lang="it-IT" sz="1200" dirty="0" err="1"/>
                        <a:t>sibling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value</a:t>
                      </a:r>
                      <a:r>
                        <a:rPr lang="it-IT" sz="1200" dirty="0"/>
                        <a:t> the fate of </a:t>
                      </a:r>
                      <a:r>
                        <a:rPr lang="it-IT" sz="1200" dirty="0" err="1"/>
                        <a:t>that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bud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err="1"/>
                        <a:t>create_budlevelFINAL.R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/>
                        <a:t>Bud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3903013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0310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205FA21-B67D-42B6-8D93-2B4659EC63E0}"/>
              </a:ext>
            </a:extLst>
          </p:cNvPr>
          <p:cNvSpPr/>
          <p:nvPr/>
        </p:nvSpPr>
        <p:spPr>
          <a:xfrm>
            <a:off x="2171432" y="194815"/>
            <a:ext cx="4801138" cy="413935"/>
          </a:xfrm>
          <a:prstGeom prst="rect">
            <a:avLst/>
          </a:prstGeom>
          <a:noFill/>
        </p:spPr>
        <p:txBody>
          <a:bodyPr wrap="none" lIns="28932" tIns="14466" rIns="28932" bIns="14466">
            <a:spAutoFit/>
          </a:bodyPr>
          <a:lstStyle/>
          <a:p>
            <a:pPr algn="ctr"/>
            <a:r>
              <a:rPr lang="en-US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DATASET_ARCHITECTURE HAZELNUT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ECB843-CE6B-4E06-9407-C064B94FC419}"/>
              </a:ext>
            </a:extLst>
          </p:cNvPr>
          <p:cNvSpPr/>
          <p:nvPr/>
        </p:nvSpPr>
        <p:spPr>
          <a:xfrm>
            <a:off x="0" y="563173"/>
            <a:ext cx="1848359" cy="398187"/>
          </a:xfrm>
          <a:prstGeom prst="rect">
            <a:avLst/>
          </a:prstGeom>
          <a:solidFill>
            <a:srgbClr val="C00000"/>
          </a:solidFill>
        </p:spPr>
        <p:txBody>
          <a:bodyPr wrap="square" lIns="51435" tIns="25718" rIns="51435" bIns="25718">
            <a:spAutoFit/>
          </a:bodyPr>
          <a:lstStyle/>
          <a:p>
            <a:r>
              <a:rPr lang="en-US" sz="2250" dirty="0">
                <a:ln w="0"/>
                <a:solidFill>
                  <a:schemeClr val="bg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31770D-CF87-4E75-98A6-6849983DECE7}"/>
              </a:ext>
            </a:extLst>
          </p:cNvPr>
          <p:cNvSpPr txBox="1"/>
          <p:nvPr/>
        </p:nvSpPr>
        <p:spPr>
          <a:xfrm>
            <a:off x="3989800" y="520039"/>
            <a:ext cx="1095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OWN-ROOTED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4F57659-083C-43A9-8D4C-FEEAABCC25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189161"/>
              </p:ext>
            </p:extLst>
          </p:nvPr>
        </p:nvGraphicFramePr>
        <p:xfrm>
          <a:off x="180925" y="1199233"/>
          <a:ext cx="8713693" cy="2891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4726">
                  <a:extLst>
                    <a:ext uri="{9D8B030D-6E8A-4147-A177-3AD203B41FA5}">
                      <a16:colId xmlns:a16="http://schemas.microsoft.com/office/drawing/2014/main" val="3983025270"/>
                    </a:ext>
                  </a:extLst>
                </a:gridCol>
                <a:gridCol w="2114761">
                  <a:extLst>
                    <a:ext uri="{9D8B030D-6E8A-4147-A177-3AD203B41FA5}">
                      <a16:colId xmlns:a16="http://schemas.microsoft.com/office/drawing/2014/main" val="1559661431"/>
                    </a:ext>
                  </a:extLst>
                </a:gridCol>
                <a:gridCol w="1630817">
                  <a:extLst>
                    <a:ext uri="{9D8B030D-6E8A-4147-A177-3AD203B41FA5}">
                      <a16:colId xmlns:a16="http://schemas.microsoft.com/office/drawing/2014/main" val="544693188"/>
                    </a:ext>
                  </a:extLst>
                </a:gridCol>
                <a:gridCol w="2028579">
                  <a:extLst>
                    <a:ext uri="{9D8B030D-6E8A-4147-A177-3AD203B41FA5}">
                      <a16:colId xmlns:a16="http://schemas.microsoft.com/office/drawing/2014/main" val="1947960910"/>
                    </a:ext>
                  </a:extLst>
                </a:gridCol>
                <a:gridCol w="1710763">
                  <a:extLst>
                    <a:ext uri="{9D8B030D-6E8A-4147-A177-3AD203B41FA5}">
                      <a16:colId xmlns:a16="http://schemas.microsoft.com/office/drawing/2014/main" val="2085838747"/>
                    </a:ext>
                  </a:extLst>
                </a:gridCol>
                <a:gridCol w="884047">
                  <a:extLst>
                    <a:ext uri="{9D8B030D-6E8A-4147-A177-3AD203B41FA5}">
                      <a16:colId xmlns:a16="http://schemas.microsoft.com/office/drawing/2014/main" val="3939269797"/>
                    </a:ext>
                  </a:extLst>
                </a:gridCol>
              </a:tblGrid>
              <a:tr h="208598"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Starter DF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Ending</a:t>
                      </a:r>
                      <a:r>
                        <a:rPr lang="it-IT" sz="1200" dirty="0"/>
                        <a:t> DF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What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was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done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Scripts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Scale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4023713697"/>
                  </a:ext>
                </a:extLst>
              </a:tr>
              <a:tr h="522923">
                <a:tc>
                  <a:txBody>
                    <a:bodyPr/>
                    <a:lstStyle/>
                    <a:p>
                      <a:r>
                        <a:rPr lang="it-IT" sz="1200" dirty="0"/>
                        <a:t>8</a:t>
                      </a:r>
                    </a:p>
                    <a:p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bud_level_FINAL.csv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bud_level_LATERALS.csv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it-IT" sz="1200" dirty="0"/>
                        <a:t>Filter just for </a:t>
                      </a:r>
                      <a:r>
                        <a:rPr lang="it-IT" sz="1200" dirty="0" err="1"/>
                        <a:t>lateral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buds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modify_budscale.R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Buds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109043985"/>
                  </a:ext>
                </a:extLst>
              </a:tr>
              <a:tr h="334328">
                <a:tc>
                  <a:txBody>
                    <a:bodyPr/>
                    <a:lstStyle/>
                    <a:p>
                      <a:r>
                        <a:rPr lang="it-IT" sz="1200" dirty="0"/>
                        <a:t>9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bud_level_FINAL.csv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bud_level_APICALS.csv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it-IT" sz="1200" dirty="0"/>
                        <a:t>Filter just for </a:t>
                      </a:r>
                      <a:r>
                        <a:rPr lang="it-IT" sz="1200" dirty="0" err="1"/>
                        <a:t>apical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buds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err="1"/>
                        <a:t>modify_budscale.R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err="1"/>
                        <a:t>Buds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3891810316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r>
                        <a:rPr lang="it-IT" sz="1200" dirty="0"/>
                        <a:t>10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b="0" dirty="0"/>
                        <a:t>2020metamer_level_DEVELOPED.csv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met_level_develop_lateralbuds.csv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it-IT" sz="1200" dirty="0" err="1"/>
                        <a:t>Modifying</a:t>
                      </a:r>
                      <a:r>
                        <a:rPr lang="it-IT" sz="1200" dirty="0"/>
                        <a:t> the </a:t>
                      </a:r>
                      <a:r>
                        <a:rPr lang="it-IT" sz="1200" dirty="0" err="1"/>
                        <a:t>count</a:t>
                      </a:r>
                      <a:r>
                        <a:rPr lang="it-IT" sz="1200" dirty="0"/>
                        <a:t> of </a:t>
                      </a:r>
                      <a:r>
                        <a:rPr lang="it-IT" sz="1200" dirty="0" err="1"/>
                        <a:t>buds</a:t>
                      </a:r>
                      <a:r>
                        <a:rPr lang="it-IT" sz="1200" dirty="0"/>
                        <a:t> per </a:t>
                      </a:r>
                      <a:r>
                        <a:rPr lang="it-IT" sz="1200" dirty="0" err="1"/>
                        <a:t>each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node</a:t>
                      </a:r>
                      <a:r>
                        <a:rPr lang="it-IT" sz="1200" dirty="0"/>
                        <a:t>, </a:t>
                      </a:r>
                      <a:r>
                        <a:rPr lang="it-IT" sz="1200" dirty="0" err="1"/>
                        <a:t>removing</a:t>
                      </a:r>
                      <a:r>
                        <a:rPr lang="it-IT" sz="1200" dirty="0"/>
                        <a:t> the </a:t>
                      </a:r>
                      <a:r>
                        <a:rPr lang="it-IT" sz="1200" dirty="0" err="1"/>
                        <a:t>apical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bud</a:t>
                      </a:r>
                      <a:r>
                        <a:rPr lang="it-IT" sz="1200" dirty="0"/>
                        <a:t>!!!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err="1"/>
                        <a:t>modify_metlevel.R</a:t>
                      </a:r>
                      <a:endParaRPr lang="it-IT" sz="1200" dirty="0"/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err="1"/>
                        <a:t>Metamer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3439649675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r>
                        <a:rPr lang="it-IT" sz="1200" dirty="0"/>
                        <a:t>11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2020shoot_level_DEVELOPED.csv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2020shoot_level_DEVELOPED_fin.csv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it-IT" sz="1200" dirty="0" err="1"/>
                        <a:t>Adding</a:t>
                      </a:r>
                      <a:r>
                        <a:rPr lang="it-IT" sz="1200" dirty="0"/>
                        <a:t> the info of </a:t>
                      </a:r>
                      <a:r>
                        <a:rPr lang="it-IT" sz="1200" dirty="0" err="1"/>
                        <a:t>how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many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lateral</a:t>
                      </a:r>
                      <a:r>
                        <a:rPr lang="it-IT" sz="1200" dirty="0"/>
                        <a:t> and </a:t>
                      </a:r>
                      <a:r>
                        <a:rPr lang="it-IT" sz="1200" dirty="0" err="1"/>
                        <a:t>apical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buds</a:t>
                      </a:r>
                      <a:r>
                        <a:rPr lang="it-IT" sz="1200" dirty="0"/>
                        <a:t> and the fate of </a:t>
                      </a:r>
                      <a:r>
                        <a:rPr lang="it-IT" sz="1200" dirty="0" err="1"/>
                        <a:t>apicals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err="1"/>
                        <a:t>modify_shootlevel.R</a:t>
                      </a:r>
                      <a:endParaRPr lang="it-IT" sz="1200" dirty="0"/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err="1"/>
                        <a:t>Shoot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2016258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r>
                        <a:rPr lang="it-IT" sz="1200" dirty="0"/>
                        <a:t>12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2020shoot_level_DEVELOPED_fin.csv</a:t>
                      </a:r>
                      <a:endParaRPr lang="it-IT" sz="1200" dirty="0"/>
                    </a:p>
                    <a:p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shoot_level_develop_lateralbuds.csv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it-IT" sz="1200" dirty="0" err="1"/>
                        <a:t>Modifying</a:t>
                      </a:r>
                      <a:r>
                        <a:rPr lang="it-IT" sz="1200" dirty="0"/>
                        <a:t> the </a:t>
                      </a:r>
                      <a:r>
                        <a:rPr lang="it-IT" sz="1200" dirty="0" err="1"/>
                        <a:t>count</a:t>
                      </a:r>
                      <a:r>
                        <a:rPr lang="it-IT" sz="1200" dirty="0"/>
                        <a:t> of </a:t>
                      </a:r>
                      <a:r>
                        <a:rPr lang="it-IT" sz="1200" dirty="0" err="1"/>
                        <a:t>buds</a:t>
                      </a:r>
                      <a:r>
                        <a:rPr lang="it-IT" sz="1200" dirty="0"/>
                        <a:t> per </a:t>
                      </a:r>
                      <a:r>
                        <a:rPr lang="it-IT" sz="1200" dirty="0" err="1"/>
                        <a:t>each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node</a:t>
                      </a:r>
                      <a:r>
                        <a:rPr lang="it-IT" sz="1200" dirty="0"/>
                        <a:t>, </a:t>
                      </a:r>
                      <a:r>
                        <a:rPr lang="it-IT" sz="1200" dirty="0" err="1"/>
                        <a:t>removing</a:t>
                      </a:r>
                      <a:r>
                        <a:rPr lang="it-IT" sz="1200" dirty="0"/>
                        <a:t> the </a:t>
                      </a:r>
                      <a:r>
                        <a:rPr lang="it-IT" sz="1200" dirty="0" err="1"/>
                        <a:t>apical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bud</a:t>
                      </a:r>
                      <a:r>
                        <a:rPr lang="it-IT" sz="1200" dirty="0"/>
                        <a:t>!!!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err="1"/>
                        <a:t>modify_shootlevel.R</a:t>
                      </a:r>
                      <a:endParaRPr lang="it-IT" sz="1200" dirty="0"/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200" dirty="0"/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err="1"/>
                        <a:t>Shoot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3483687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573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6CD5EC-43D8-4233-A090-1F4E013605AF}"/>
              </a:ext>
            </a:extLst>
          </p:cNvPr>
          <p:cNvSpPr/>
          <p:nvPr/>
        </p:nvSpPr>
        <p:spPr>
          <a:xfrm>
            <a:off x="0" y="279562"/>
            <a:ext cx="2396021" cy="398187"/>
          </a:xfrm>
          <a:prstGeom prst="rect">
            <a:avLst/>
          </a:prstGeom>
          <a:solidFill>
            <a:srgbClr val="C00000"/>
          </a:solidFill>
        </p:spPr>
        <p:txBody>
          <a:bodyPr wrap="square" lIns="51435" tIns="25718" rIns="51435" bIns="25718">
            <a:spAutoFit/>
          </a:bodyPr>
          <a:lstStyle/>
          <a:p>
            <a:r>
              <a:rPr lang="en-US" sz="2250" dirty="0">
                <a:ln w="0"/>
                <a:solidFill>
                  <a:schemeClr val="bg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 will we use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B7BFF4-FF08-447E-B067-1BB676EAA9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24" r="53246" b="22321"/>
          <a:stretch/>
        </p:blipFill>
        <p:spPr>
          <a:xfrm>
            <a:off x="73348" y="847965"/>
            <a:ext cx="1662546" cy="23157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975771-5629-4D5A-9B3A-9580683B7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065" y="3781868"/>
            <a:ext cx="1125646" cy="107735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9C67C4D-B66F-4469-B4B7-2E0EC3A5073A}"/>
              </a:ext>
            </a:extLst>
          </p:cNvPr>
          <p:cNvCxnSpPr/>
          <p:nvPr/>
        </p:nvCxnSpPr>
        <p:spPr>
          <a:xfrm>
            <a:off x="1735894" y="2929014"/>
            <a:ext cx="1946155" cy="1124663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ED025E2-8476-492D-B59C-8C51864D1C0F}"/>
              </a:ext>
            </a:extLst>
          </p:cNvPr>
          <p:cNvSpPr txBox="1"/>
          <p:nvPr/>
        </p:nvSpPr>
        <p:spPr>
          <a:xfrm rot="1776803">
            <a:off x="1955936" y="3633151"/>
            <a:ext cx="172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Shoot</a:t>
            </a:r>
            <a:r>
              <a:rPr lang="it-IT" dirty="0"/>
              <a:t> scale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8DD02B-84D5-40C1-A135-35FD63A925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4595" y="2556238"/>
            <a:ext cx="1027024" cy="1124663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CE7CABD-BCA9-4D6C-AE7C-FEC002205DB9}"/>
              </a:ext>
            </a:extLst>
          </p:cNvPr>
          <p:cNvCxnSpPr>
            <a:cxnSpLocks/>
          </p:cNvCxnSpPr>
          <p:nvPr/>
        </p:nvCxnSpPr>
        <p:spPr>
          <a:xfrm>
            <a:off x="1668252" y="2340846"/>
            <a:ext cx="3544317" cy="82288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151BEAF-2BC3-4460-93B7-212E0F7387FF}"/>
              </a:ext>
            </a:extLst>
          </p:cNvPr>
          <p:cNvSpPr txBox="1"/>
          <p:nvPr/>
        </p:nvSpPr>
        <p:spPr>
          <a:xfrm rot="956124">
            <a:off x="2467741" y="2820686"/>
            <a:ext cx="172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Metamer</a:t>
            </a:r>
            <a:r>
              <a:rPr lang="it-IT" dirty="0"/>
              <a:t> scale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A87316D-6023-4FD1-98DD-3D6EE9E07386}"/>
              </a:ext>
            </a:extLst>
          </p:cNvPr>
          <p:cNvCxnSpPr>
            <a:cxnSpLocks/>
          </p:cNvCxnSpPr>
          <p:nvPr/>
        </p:nvCxnSpPr>
        <p:spPr>
          <a:xfrm flipV="1">
            <a:off x="1977417" y="1185174"/>
            <a:ext cx="3152025" cy="126024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0A3D30D-A8CB-44B3-886A-71DD465395E8}"/>
              </a:ext>
            </a:extLst>
          </p:cNvPr>
          <p:cNvSpPr txBox="1"/>
          <p:nvPr/>
        </p:nvSpPr>
        <p:spPr>
          <a:xfrm rot="21427978">
            <a:off x="2717127" y="1310435"/>
            <a:ext cx="172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Bud scale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6D84C19-EBE4-4326-8848-E5B08F5702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7858" y="629742"/>
            <a:ext cx="2107522" cy="111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542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330D87A-E30B-402E-9EED-17D4C0608EE2}"/>
              </a:ext>
            </a:extLst>
          </p:cNvPr>
          <p:cNvSpPr/>
          <p:nvPr/>
        </p:nvSpPr>
        <p:spPr>
          <a:xfrm>
            <a:off x="2030396" y="171148"/>
            <a:ext cx="2533900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Shoot scale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F7F91F-CD33-483C-96B7-C67D0A41C7C0}"/>
              </a:ext>
            </a:extLst>
          </p:cNvPr>
          <p:cNvSpPr txBox="1"/>
          <p:nvPr/>
        </p:nvSpPr>
        <p:spPr>
          <a:xfrm>
            <a:off x="4532172" y="397884"/>
            <a:ext cx="58426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Description</a:t>
            </a:r>
            <a:r>
              <a:rPr lang="it-IT" sz="1200" dirty="0"/>
              <a:t> of </a:t>
            </a:r>
            <a:r>
              <a:rPr lang="it-IT" sz="1200" dirty="0" err="1"/>
              <a:t>each</a:t>
            </a:r>
            <a:r>
              <a:rPr lang="it-IT" sz="1200" dirty="0"/>
              <a:t> </a:t>
            </a:r>
            <a:r>
              <a:rPr lang="it-IT" sz="1200" dirty="0" err="1"/>
              <a:t>shoot</a:t>
            </a:r>
            <a:r>
              <a:rPr lang="it-IT" sz="1200" dirty="0"/>
              <a:t> </a:t>
            </a:r>
            <a:r>
              <a:rPr lang="it-IT" sz="1200" dirty="0" err="1"/>
              <a:t>composition</a:t>
            </a:r>
            <a:r>
              <a:rPr lang="it-IT" sz="1200" dirty="0"/>
              <a:t> in </a:t>
            </a:r>
            <a:r>
              <a:rPr lang="it-IT" sz="1200" dirty="0" err="1"/>
              <a:t>terms</a:t>
            </a:r>
            <a:r>
              <a:rPr lang="it-IT" sz="1200" dirty="0"/>
              <a:t> of: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200" dirty="0" err="1"/>
              <a:t>row</a:t>
            </a:r>
            <a:r>
              <a:rPr lang="it-IT" sz="1200" dirty="0"/>
              <a:t> ID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200" dirty="0"/>
              <a:t>Not </a:t>
            </a:r>
            <a:r>
              <a:rPr lang="it-IT" sz="1200" dirty="0" err="1"/>
              <a:t>grafted</a:t>
            </a:r>
            <a:endParaRPr lang="it-IT" sz="12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200" dirty="0" err="1"/>
              <a:t>Plant</a:t>
            </a:r>
            <a:r>
              <a:rPr lang="it-IT" sz="1200" dirty="0"/>
              <a:t> ID </a:t>
            </a:r>
            <a:r>
              <a:rPr lang="it-IT" sz="1200" dirty="0" err="1"/>
              <a:t>mother</a:t>
            </a:r>
            <a:r>
              <a:rPr lang="it-IT" sz="1200" dirty="0"/>
              <a:t> of the </a:t>
            </a:r>
            <a:r>
              <a:rPr lang="it-IT" sz="1200" dirty="0" err="1"/>
              <a:t>shoot</a:t>
            </a:r>
            <a:endParaRPr lang="it-IT" sz="12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200" dirty="0" err="1"/>
              <a:t>Length</a:t>
            </a:r>
            <a:r>
              <a:rPr lang="it-IT" sz="1200" dirty="0"/>
              <a:t>(cm);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200" dirty="0" err="1"/>
              <a:t>Length</a:t>
            </a:r>
            <a:r>
              <a:rPr lang="it-IT" sz="1200" dirty="0"/>
              <a:t>(class);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200" dirty="0" err="1"/>
              <a:t>Number</a:t>
            </a:r>
            <a:r>
              <a:rPr lang="it-IT" sz="1200" dirty="0"/>
              <a:t> of </a:t>
            </a:r>
            <a:r>
              <a:rPr lang="it-IT" sz="1200" dirty="0" err="1"/>
              <a:t>nodes</a:t>
            </a:r>
            <a:r>
              <a:rPr lang="it-IT" sz="1200" dirty="0"/>
              <a:t>;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200" dirty="0" err="1"/>
              <a:t>Number</a:t>
            </a:r>
            <a:r>
              <a:rPr lang="it-IT" sz="1200" dirty="0"/>
              <a:t> of </a:t>
            </a:r>
            <a:r>
              <a:rPr lang="it-IT" sz="1200" dirty="0" err="1"/>
              <a:t>buds</a:t>
            </a:r>
            <a:r>
              <a:rPr lang="it-IT" sz="1200" dirty="0"/>
              <a:t> per </a:t>
            </a:r>
            <a:r>
              <a:rPr lang="it-IT" sz="1200" dirty="0" err="1"/>
              <a:t>eac</a:t>
            </a:r>
            <a:r>
              <a:rPr lang="it-IT" sz="1200" dirty="0"/>
              <a:t> </a:t>
            </a:r>
            <a:r>
              <a:rPr lang="it-IT" sz="1200" dirty="0" err="1"/>
              <a:t>type</a:t>
            </a:r>
            <a:r>
              <a:rPr lang="it-IT" sz="1200" dirty="0"/>
              <a:t> (C,V,M,B);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200" dirty="0" err="1"/>
              <a:t>Number</a:t>
            </a:r>
            <a:r>
              <a:rPr lang="it-IT" sz="1200" dirty="0"/>
              <a:t> of clusters;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200" dirty="0" err="1"/>
              <a:t>Number</a:t>
            </a:r>
            <a:r>
              <a:rPr lang="it-IT" sz="1200" dirty="0"/>
              <a:t> of nuts;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0DCFA1-6AB5-4677-B105-63AF24AA5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0" y="171148"/>
            <a:ext cx="1832803" cy="1754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30F232-C57B-4E35-AA45-0FC36C198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031" y="2450130"/>
            <a:ext cx="6415470" cy="294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397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330D87A-E30B-402E-9EED-17D4C0608EE2}"/>
              </a:ext>
            </a:extLst>
          </p:cNvPr>
          <p:cNvSpPr/>
          <p:nvPr/>
        </p:nvSpPr>
        <p:spPr>
          <a:xfrm>
            <a:off x="1946856" y="98345"/>
            <a:ext cx="3270127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Metamer scale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8F3F36-B9CA-4957-AD86-604FA54C7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63" y="542771"/>
            <a:ext cx="1496557" cy="16388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7DAAE5-E652-4ADD-B79F-58857DF8A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136" y="2448586"/>
            <a:ext cx="7036479" cy="29807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F7F91F-CD33-483C-96B7-C67D0A41C7C0}"/>
              </a:ext>
            </a:extLst>
          </p:cNvPr>
          <p:cNvSpPr txBox="1"/>
          <p:nvPr/>
        </p:nvSpPr>
        <p:spPr>
          <a:xfrm>
            <a:off x="5312991" y="280986"/>
            <a:ext cx="3704055" cy="24929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1200" dirty="0" err="1"/>
              <a:t>Description</a:t>
            </a:r>
            <a:r>
              <a:rPr lang="it-IT" sz="1200" dirty="0"/>
              <a:t> of </a:t>
            </a:r>
            <a:r>
              <a:rPr lang="it-IT" sz="1200" dirty="0" err="1"/>
              <a:t>each</a:t>
            </a:r>
            <a:r>
              <a:rPr lang="it-IT" sz="1200" dirty="0"/>
              <a:t> </a:t>
            </a:r>
            <a:r>
              <a:rPr lang="it-IT" sz="1200" dirty="0" err="1"/>
              <a:t>metamer</a:t>
            </a:r>
            <a:r>
              <a:rPr lang="it-IT" sz="1200" dirty="0"/>
              <a:t> </a:t>
            </a:r>
            <a:r>
              <a:rPr lang="it-IT" sz="1200" dirty="0" err="1"/>
              <a:t>composition</a:t>
            </a:r>
            <a:r>
              <a:rPr lang="it-IT" sz="1200" dirty="0"/>
              <a:t> in </a:t>
            </a:r>
            <a:r>
              <a:rPr lang="it-IT" sz="1200" dirty="0" err="1"/>
              <a:t>terms</a:t>
            </a:r>
            <a:r>
              <a:rPr lang="it-IT" sz="1200" dirty="0"/>
              <a:t> of: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200" dirty="0" err="1"/>
              <a:t>Year</a:t>
            </a:r>
            <a:r>
              <a:rPr lang="it-IT" sz="1200" dirty="0"/>
              <a:t> of sampling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200" dirty="0"/>
              <a:t>Not </a:t>
            </a:r>
            <a:r>
              <a:rPr lang="it-IT" sz="1200" dirty="0" err="1"/>
              <a:t>grafted</a:t>
            </a:r>
            <a:endParaRPr lang="it-IT" sz="12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200" dirty="0" err="1"/>
              <a:t>Shoot</a:t>
            </a:r>
            <a:r>
              <a:rPr lang="it-IT" sz="1200" dirty="0"/>
              <a:t> </a:t>
            </a:r>
            <a:r>
              <a:rPr lang="it-IT" sz="1200" dirty="0" err="1"/>
              <a:t>length</a:t>
            </a:r>
            <a:r>
              <a:rPr lang="it-IT" sz="1200" dirty="0"/>
              <a:t>(class);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200" dirty="0" err="1"/>
              <a:t>Shoot</a:t>
            </a:r>
            <a:r>
              <a:rPr lang="it-IT" sz="1200" dirty="0"/>
              <a:t> ID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200" dirty="0" err="1"/>
              <a:t>Shoot</a:t>
            </a:r>
            <a:r>
              <a:rPr lang="it-IT" sz="1200" dirty="0"/>
              <a:t> </a:t>
            </a:r>
            <a:r>
              <a:rPr lang="it-IT" sz="1200" dirty="0" err="1"/>
              <a:t>length</a:t>
            </a:r>
            <a:r>
              <a:rPr lang="it-IT" sz="1200" dirty="0"/>
              <a:t>(cm);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200" dirty="0" err="1"/>
              <a:t>Metamer</a:t>
            </a:r>
            <a:r>
              <a:rPr lang="it-IT" sz="1200" dirty="0"/>
              <a:t> ID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200" dirty="0" err="1"/>
              <a:t>Number</a:t>
            </a:r>
            <a:r>
              <a:rPr lang="it-IT" sz="1200" dirty="0"/>
              <a:t> of LATERAL </a:t>
            </a:r>
            <a:r>
              <a:rPr lang="it-IT" sz="1200" dirty="0" err="1"/>
              <a:t>buds</a:t>
            </a:r>
            <a:r>
              <a:rPr lang="it-IT" sz="1200" dirty="0"/>
              <a:t> per </a:t>
            </a:r>
            <a:r>
              <a:rPr lang="it-IT" sz="1200" dirty="0" err="1"/>
              <a:t>eac</a:t>
            </a:r>
            <a:r>
              <a:rPr lang="it-IT" sz="1200" dirty="0"/>
              <a:t> </a:t>
            </a:r>
            <a:r>
              <a:rPr lang="it-IT" sz="1200" dirty="0" err="1"/>
              <a:t>rank</a:t>
            </a:r>
            <a:r>
              <a:rPr lang="it-IT" sz="1200" dirty="0"/>
              <a:t> (C,V,M,B);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200" dirty="0"/>
              <a:t>Total </a:t>
            </a:r>
            <a:r>
              <a:rPr lang="it-IT" sz="1200" dirty="0" err="1"/>
              <a:t>buds</a:t>
            </a:r>
            <a:r>
              <a:rPr lang="it-IT" sz="1200" dirty="0"/>
              <a:t> per </a:t>
            </a:r>
            <a:r>
              <a:rPr lang="it-IT" sz="1200" dirty="0" err="1"/>
              <a:t>rank</a:t>
            </a:r>
            <a:r>
              <a:rPr lang="it-IT" sz="1200" dirty="0"/>
              <a:t>;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200" dirty="0" err="1"/>
              <a:t>Shoots</a:t>
            </a:r>
            <a:r>
              <a:rPr lang="it-IT" sz="1200" dirty="0"/>
              <a:t> </a:t>
            </a:r>
            <a:r>
              <a:rPr lang="it-IT" sz="1200" dirty="0" err="1"/>
              <a:t>developed</a:t>
            </a:r>
            <a:r>
              <a:rPr lang="it-IT" sz="1200" dirty="0"/>
              <a:t> </a:t>
            </a:r>
            <a:r>
              <a:rPr lang="it-IT" sz="1200" dirty="0" err="1"/>
              <a:t>at</a:t>
            </a:r>
            <a:r>
              <a:rPr lang="it-IT" sz="1200" dirty="0"/>
              <a:t> </a:t>
            </a:r>
            <a:r>
              <a:rPr lang="it-IT" sz="1200" dirty="0" err="1"/>
              <a:t>that</a:t>
            </a:r>
            <a:r>
              <a:rPr lang="it-IT" sz="1200" dirty="0"/>
              <a:t> </a:t>
            </a:r>
            <a:r>
              <a:rPr lang="it-IT" sz="1200" dirty="0" err="1"/>
              <a:t>rank</a:t>
            </a:r>
            <a:r>
              <a:rPr lang="it-IT" sz="1200" dirty="0"/>
              <a:t>;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200" dirty="0"/>
              <a:t>NUMBER LATERAL BUDS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200" dirty="0"/>
              <a:t>NUMBER APICAL BUDS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200" dirty="0"/>
              <a:t>FATE OF APICAL BUDS</a:t>
            </a:r>
          </a:p>
        </p:txBody>
      </p:sp>
    </p:spTree>
    <p:extLst>
      <p:ext uri="{BB962C8B-B14F-4D97-AF65-F5344CB8AC3E}">
        <p14:creationId xmlns:p14="http://schemas.microsoft.com/office/powerpoint/2010/main" val="21495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6AE13A-DC09-4222-BA58-7D4C2BFA3308}"/>
              </a:ext>
            </a:extLst>
          </p:cNvPr>
          <p:cNvSpPr/>
          <p:nvPr/>
        </p:nvSpPr>
        <p:spPr>
          <a:xfrm>
            <a:off x="3208176" y="134508"/>
            <a:ext cx="2126737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Bud scale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D1FFF3-9F2D-4187-B4EB-AECB4335C81B}"/>
              </a:ext>
            </a:extLst>
          </p:cNvPr>
          <p:cNvSpPr txBox="1"/>
          <p:nvPr/>
        </p:nvSpPr>
        <p:spPr>
          <a:xfrm>
            <a:off x="4501245" y="922652"/>
            <a:ext cx="3775573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900" dirty="0" err="1"/>
              <a:t>Description</a:t>
            </a:r>
            <a:r>
              <a:rPr lang="it-IT" sz="900" dirty="0"/>
              <a:t> of </a:t>
            </a:r>
            <a:r>
              <a:rPr lang="it-IT" sz="900" dirty="0" err="1"/>
              <a:t>each</a:t>
            </a:r>
            <a:r>
              <a:rPr lang="it-IT" sz="900" dirty="0"/>
              <a:t> </a:t>
            </a:r>
            <a:r>
              <a:rPr lang="it-IT" sz="900" dirty="0" err="1"/>
              <a:t>bud</a:t>
            </a:r>
            <a:r>
              <a:rPr lang="it-IT" sz="900" dirty="0"/>
              <a:t> </a:t>
            </a:r>
            <a:r>
              <a:rPr lang="it-IT" sz="900" dirty="0" err="1"/>
              <a:t>composition</a:t>
            </a:r>
            <a:r>
              <a:rPr lang="it-IT" sz="900" dirty="0"/>
              <a:t> in </a:t>
            </a:r>
            <a:r>
              <a:rPr lang="it-IT" sz="900" dirty="0" err="1"/>
              <a:t>terms</a:t>
            </a:r>
            <a:r>
              <a:rPr lang="it-IT" sz="900" dirty="0"/>
              <a:t> of: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900" dirty="0"/>
              <a:t>New </a:t>
            </a:r>
            <a:r>
              <a:rPr lang="it-IT" sz="900" dirty="0" err="1"/>
              <a:t>shoot</a:t>
            </a:r>
            <a:r>
              <a:rPr lang="it-IT" sz="900" dirty="0"/>
              <a:t> ID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900" dirty="0" err="1"/>
              <a:t>Year</a:t>
            </a:r>
            <a:r>
              <a:rPr lang="it-IT" sz="900" dirty="0"/>
              <a:t> of </a:t>
            </a:r>
            <a:r>
              <a:rPr lang="it-IT" sz="900" dirty="0" err="1"/>
              <a:t>parent</a:t>
            </a:r>
            <a:r>
              <a:rPr lang="it-IT" sz="900" dirty="0"/>
              <a:t> sampling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900" dirty="0" err="1"/>
              <a:t>Shoot</a:t>
            </a:r>
            <a:r>
              <a:rPr lang="it-IT" sz="900" dirty="0"/>
              <a:t> ID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900" dirty="0" err="1"/>
              <a:t>Shoot</a:t>
            </a:r>
            <a:r>
              <a:rPr lang="it-IT" sz="900" dirty="0"/>
              <a:t> </a:t>
            </a:r>
            <a:r>
              <a:rPr lang="it-IT" sz="900" dirty="0" err="1"/>
              <a:t>length</a:t>
            </a:r>
            <a:r>
              <a:rPr lang="it-IT" sz="900" dirty="0"/>
              <a:t>(cm);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900" dirty="0" err="1"/>
              <a:t>Metamer</a:t>
            </a:r>
            <a:r>
              <a:rPr lang="it-IT" sz="900" dirty="0"/>
              <a:t> ID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900" dirty="0" err="1"/>
              <a:t>Number</a:t>
            </a:r>
            <a:r>
              <a:rPr lang="it-IT" sz="900" dirty="0"/>
              <a:t> of </a:t>
            </a:r>
            <a:r>
              <a:rPr lang="it-IT" sz="900" dirty="0" err="1"/>
              <a:t>sibling</a:t>
            </a:r>
            <a:r>
              <a:rPr lang="it-IT" sz="900" dirty="0"/>
              <a:t> </a:t>
            </a:r>
            <a:r>
              <a:rPr lang="it-IT" sz="900" dirty="0" err="1"/>
              <a:t>buds</a:t>
            </a:r>
            <a:r>
              <a:rPr lang="it-IT" sz="900" dirty="0"/>
              <a:t> </a:t>
            </a:r>
            <a:r>
              <a:rPr lang="it-IT" sz="900" dirty="0" err="1"/>
              <a:t>at</a:t>
            </a:r>
            <a:r>
              <a:rPr lang="it-IT" sz="900" dirty="0"/>
              <a:t> the </a:t>
            </a:r>
            <a:r>
              <a:rPr lang="it-IT" sz="900" dirty="0" err="1"/>
              <a:t>same</a:t>
            </a:r>
            <a:r>
              <a:rPr lang="it-IT" sz="900" dirty="0"/>
              <a:t> </a:t>
            </a:r>
            <a:r>
              <a:rPr lang="it-IT" sz="900" dirty="0" err="1"/>
              <a:t>node</a:t>
            </a:r>
            <a:r>
              <a:rPr lang="it-IT" sz="900" dirty="0"/>
              <a:t>(C,V,M,B);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900" dirty="0"/>
              <a:t>Total </a:t>
            </a:r>
            <a:r>
              <a:rPr lang="it-IT" sz="900" dirty="0" err="1"/>
              <a:t>buds</a:t>
            </a:r>
            <a:r>
              <a:rPr lang="it-IT" sz="900" dirty="0"/>
              <a:t> per </a:t>
            </a:r>
            <a:r>
              <a:rPr lang="it-IT" sz="900" dirty="0" err="1"/>
              <a:t>node</a:t>
            </a:r>
            <a:r>
              <a:rPr lang="it-IT" sz="900" dirty="0"/>
              <a:t>;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900" dirty="0" err="1"/>
              <a:t>Number</a:t>
            </a:r>
            <a:r>
              <a:rPr lang="it-IT" sz="900" dirty="0"/>
              <a:t> of </a:t>
            </a:r>
            <a:r>
              <a:rPr lang="it-IT" sz="900" dirty="0" err="1"/>
              <a:t>Shoots</a:t>
            </a:r>
            <a:r>
              <a:rPr lang="it-IT" sz="900" dirty="0"/>
              <a:t> </a:t>
            </a:r>
            <a:r>
              <a:rPr lang="it-IT" sz="900" dirty="0" err="1"/>
              <a:t>developed</a:t>
            </a:r>
            <a:r>
              <a:rPr lang="it-IT" sz="900" dirty="0"/>
              <a:t> </a:t>
            </a:r>
            <a:r>
              <a:rPr lang="it-IT" sz="900" dirty="0" err="1"/>
              <a:t>at</a:t>
            </a:r>
            <a:r>
              <a:rPr lang="it-IT" sz="900" dirty="0"/>
              <a:t> </a:t>
            </a:r>
            <a:r>
              <a:rPr lang="it-IT" sz="900" dirty="0" err="1"/>
              <a:t>that</a:t>
            </a:r>
            <a:r>
              <a:rPr lang="it-IT" sz="900" dirty="0"/>
              <a:t> </a:t>
            </a:r>
            <a:r>
              <a:rPr lang="it-IT" sz="900" dirty="0" err="1"/>
              <a:t>rank</a:t>
            </a:r>
            <a:r>
              <a:rPr lang="it-IT" sz="900" dirty="0"/>
              <a:t>;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900" dirty="0"/>
              <a:t>Fate of </a:t>
            </a:r>
            <a:r>
              <a:rPr lang="it-IT" sz="900" dirty="0" err="1"/>
              <a:t>bud</a:t>
            </a:r>
            <a:r>
              <a:rPr lang="it-IT" sz="900" dirty="0"/>
              <a:t> (one per </a:t>
            </a:r>
            <a:r>
              <a:rPr lang="it-IT" sz="900" dirty="0" err="1"/>
              <a:t>each</a:t>
            </a:r>
            <a:r>
              <a:rPr lang="it-IT" sz="900" dirty="0"/>
              <a:t> </a:t>
            </a:r>
            <a:r>
              <a:rPr lang="it-IT" sz="900" dirty="0" err="1"/>
              <a:t>row</a:t>
            </a:r>
            <a:r>
              <a:rPr lang="it-IT" sz="900" dirty="0"/>
              <a:t>)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900" dirty="0"/>
              <a:t>Position of the </a:t>
            </a:r>
            <a:r>
              <a:rPr lang="it-IT" sz="900" dirty="0" err="1"/>
              <a:t>bud</a:t>
            </a:r>
            <a:r>
              <a:rPr lang="it-IT" sz="900" dirty="0"/>
              <a:t> (</a:t>
            </a:r>
            <a:r>
              <a:rPr lang="it-IT" sz="900" dirty="0" err="1"/>
              <a:t>apical</a:t>
            </a:r>
            <a:r>
              <a:rPr lang="it-IT" sz="900" dirty="0"/>
              <a:t>/</a:t>
            </a:r>
            <a:r>
              <a:rPr lang="it-IT" sz="900" dirty="0" err="1"/>
              <a:t>lateral</a:t>
            </a:r>
            <a:r>
              <a:rPr lang="it-IT" sz="900" dirty="0"/>
              <a:t>)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900" dirty="0" err="1"/>
              <a:t>Length</a:t>
            </a:r>
            <a:r>
              <a:rPr lang="it-IT" sz="900" dirty="0"/>
              <a:t> of new </a:t>
            </a:r>
            <a:r>
              <a:rPr lang="it-IT" sz="900" dirty="0" err="1"/>
              <a:t>shoot</a:t>
            </a:r>
            <a:r>
              <a:rPr lang="it-IT" sz="900" dirty="0"/>
              <a:t>(cm)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900" dirty="0" err="1"/>
              <a:t>Length</a:t>
            </a:r>
            <a:r>
              <a:rPr lang="it-IT" sz="900" dirty="0"/>
              <a:t> of new </a:t>
            </a:r>
            <a:r>
              <a:rPr lang="it-IT" sz="900" dirty="0" err="1"/>
              <a:t>shoot</a:t>
            </a:r>
            <a:r>
              <a:rPr lang="it-IT" sz="900" dirty="0"/>
              <a:t>(class)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900" dirty="0"/>
              <a:t>Information </a:t>
            </a:r>
            <a:r>
              <a:rPr lang="it-IT" sz="900" dirty="0" err="1"/>
              <a:t>regarding</a:t>
            </a:r>
            <a:r>
              <a:rPr lang="it-IT" sz="900" dirty="0"/>
              <a:t>  </a:t>
            </a:r>
            <a:r>
              <a:rPr lang="it-IT" sz="900" dirty="0" err="1"/>
              <a:t>each</a:t>
            </a:r>
            <a:r>
              <a:rPr lang="it-IT" sz="900" dirty="0"/>
              <a:t> new </a:t>
            </a:r>
            <a:r>
              <a:rPr lang="it-IT" sz="900" dirty="0" err="1"/>
              <a:t>shoot</a:t>
            </a:r>
            <a:r>
              <a:rPr lang="it-IT" sz="900" dirty="0"/>
              <a:t> </a:t>
            </a:r>
            <a:r>
              <a:rPr lang="it-IT" sz="900" dirty="0" err="1"/>
              <a:t>composition</a:t>
            </a:r>
            <a:endParaRPr lang="it-IT" sz="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36DB65-6E6B-4795-9777-5F3409D79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61" y="217408"/>
            <a:ext cx="2669852" cy="14104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CB5C9C-9D9E-4EB5-B139-E84ECE101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96" y="3288433"/>
            <a:ext cx="7877532" cy="214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425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7B0F7A-BF29-4C97-95A0-4E1D7A7CC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89" y="2582588"/>
            <a:ext cx="7393874" cy="30280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F7F91F-CD33-483C-96B7-C67D0A41C7C0}"/>
              </a:ext>
            </a:extLst>
          </p:cNvPr>
          <p:cNvSpPr txBox="1"/>
          <p:nvPr/>
        </p:nvSpPr>
        <p:spPr>
          <a:xfrm>
            <a:off x="845130" y="199675"/>
            <a:ext cx="3775573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1200" dirty="0"/>
              <a:t>The </a:t>
            </a:r>
            <a:r>
              <a:rPr lang="it-IT" sz="1200" dirty="0" err="1"/>
              <a:t>original</a:t>
            </a:r>
            <a:r>
              <a:rPr lang="it-IT" sz="1200" dirty="0"/>
              <a:t> «</a:t>
            </a:r>
            <a:r>
              <a:rPr lang="it-IT" sz="1200" dirty="0" err="1"/>
              <a:t>new_shoots</a:t>
            </a:r>
            <a:r>
              <a:rPr lang="it-IT" sz="1200" dirty="0"/>
              <a:t>» file </a:t>
            </a:r>
            <a:r>
              <a:rPr lang="it-IT" sz="1200" dirty="0" err="1"/>
              <a:t>has</a:t>
            </a:r>
            <a:r>
              <a:rPr lang="it-IT" sz="1200" dirty="0"/>
              <a:t> the </a:t>
            </a:r>
            <a:r>
              <a:rPr lang="it-IT" sz="1200" dirty="0" err="1"/>
              <a:t>same</a:t>
            </a:r>
            <a:r>
              <a:rPr lang="it-IT" sz="1200" dirty="0"/>
              <a:t> information of the </a:t>
            </a:r>
            <a:r>
              <a:rPr lang="it-IT" sz="1200" dirty="0" err="1"/>
              <a:t>bud</a:t>
            </a:r>
            <a:r>
              <a:rPr lang="it-IT" sz="1200" dirty="0"/>
              <a:t> fate scale(in </a:t>
            </a:r>
            <a:r>
              <a:rPr lang="it-IT" sz="1200" dirty="0" err="1"/>
              <a:t>terms</a:t>
            </a:r>
            <a:r>
              <a:rPr lang="it-IT" sz="1200" dirty="0"/>
              <a:t> of new </a:t>
            </a:r>
            <a:r>
              <a:rPr lang="it-IT" sz="1200" dirty="0" err="1"/>
              <a:t>shoots</a:t>
            </a:r>
            <a:r>
              <a:rPr lang="it-IT" sz="1200" dirty="0"/>
              <a:t> </a:t>
            </a:r>
            <a:r>
              <a:rPr lang="it-IT" sz="1200" dirty="0" err="1"/>
              <a:t>details</a:t>
            </a:r>
            <a:r>
              <a:rPr lang="it-IT" sz="1200" dirty="0"/>
              <a:t>) plus </a:t>
            </a:r>
            <a:r>
              <a:rPr lang="it-IT" sz="1200" dirty="0" err="1"/>
              <a:t>it</a:t>
            </a:r>
            <a:r>
              <a:rPr lang="it-IT" sz="1200" dirty="0"/>
              <a:t> </a:t>
            </a:r>
            <a:r>
              <a:rPr lang="it-IT" sz="1200" dirty="0" err="1"/>
              <a:t>contains</a:t>
            </a:r>
            <a:r>
              <a:rPr lang="it-IT" sz="1200" dirty="0"/>
              <a:t> some the </a:t>
            </a:r>
            <a:r>
              <a:rPr lang="it-IT" sz="1200" dirty="0" err="1"/>
              <a:t>errors</a:t>
            </a:r>
            <a:r>
              <a:rPr lang="it-IT" sz="1200" dirty="0"/>
              <a:t>. </a:t>
            </a:r>
          </a:p>
          <a:p>
            <a:r>
              <a:rPr lang="it-IT" sz="1200" dirty="0" err="1"/>
              <a:t>Errors</a:t>
            </a:r>
            <a:r>
              <a:rPr lang="it-IT" sz="1200" dirty="0"/>
              <a:t>= new </a:t>
            </a:r>
            <a:r>
              <a:rPr lang="it-IT" sz="1200" dirty="0" err="1"/>
              <a:t>shoots</a:t>
            </a:r>
            <a:r>
              <a:rPr lang="it-IT" sz="1200" dirty="0"/>
              <a:t> </a:t>
            </a:r>
            <a:r>
              <a:rPr lang="it-IT" sz="1200" dirty="0" err="1"/>
              <a:t>that</a:t>
            </a:r>
            <a:r>
              <a:rPr lang="it-IT" sz="1200" dirty="0"/>
              <a:t> i </a:t>
            </a:r>
            <a:r>
              <a:rPr lang="it-IT" sz="1200" dirty="0" err="1"/>
              <a:t>can’t</a:t>
            </a:r>
            <a:r>
              <a:rPr lang="it-IT" sz="1200" dirty="0"/>
              <a:t> </a:t>
            </a:r>
            <a:r>
              <a:rPr lang="it-IT" sz="1200" dirty="0" err="1"/>
              <a:t>explain</a:t>
            </a:r>
            <a:r>
              <a:rPr lang="it-IT" sz="1200" dirty="0"/>
              <a:t> from </a:t>
            </a:r>
            <a:r>
              <a:rPr lang="it-IT" sz="1200" dirty="0" err="1"/>
              <a:t>where</a:t>
            </a:r>
            <a:r>
              <a:rPr lang="it-IT" sz="1200" dirty="0"/>
              <a:t> </a:t>
            </a:r>
            <a:r>
              <a:rPr lang="it-IT" sz="1200" dirty="0" err="1"/>
              <a:t>they</a:t>
            </a:r>
            <a:r>
              <a:rPr lang="it-IT" sz="1200" dirty="0"/>
              <a:t> </a:t>
            </a:r>
            <a:r>
              <a:rPr lang="it-IT" sz="1200" dirty="0" err="1"/>
              <a:t>came</a:t>
            </a:r>
            <a:r>
              <a:rPr lang="it-IT" sz="1200" dirty="0"/>
              <a:t> from. </a:t>
            </a:r>
            <a:r>
              <a:rPr lang="it-IT" sz="1200" dirty="0" err="1"/>
              <a:t>Assigned</a:t>
            </a:r>
            <a:r>
              <a:rPr lang="it-IT" sz="1200" dirty="0"/>
              <a:t> </a:t>
            </a:r>
            <a:r>
              <a:rPr lang="it-IT" sz="1200" dirty="0" err="1"/>
              <a:t>as</a:t>
            </a:r>
            <a:r>
              <a:rPr lang="it-IT" sz="1200" dirty="0"/>
              <a:t> «?»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it-IT" sz="1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4F375E3-AB75-4B4F-B6BD-00397080BAF0}"/>
              </a:ext>
            </a:extLst>
          </p:cNvPr>
          <p:cNvSpPr/>
          <p:nvPr/>
        </p:nvSpPr>
        <p:spPr>
          <a:xfrm>
            <a:off x="3985657" y="2582588"/>
            <a:ext cx="489857" cy="302808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A43C37B-8CBF-452A-886C-ED38E6E9C759}"/>
              </a:ext>
            </a:extLst>
          </p:cNvPr>
          <p:cNvCxnSpPr>
            <a:cxnSpLocks/>
          </p:cNvCxnSpPr>
          <p:nvPr/>
        </p:nvCxnSpPr>
        <p:spPr>
          <a:xfrm>
            <a:off x="2840997" y="1158892"/>
            <a:ext cx="1345550" cy="142369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5FADD9C-4636-4EC0-8517-3FD9EF807386}"/>
              </a:ext>
            </a:extLst>
          </p:cNvPr>
          <p:cNvSpPr txBox="1"/>
          <p:nvPr/>
        </p:nvSpPr>
        <p:spPr>
          <a:xfrm>
            <a:off x="4572000" y="1575797"/>
            <a:ext cx="3775573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1200" dirty="0" err="1">
                <a:highlight>
                  <a:srgbClr val="FFFF00"/>
                </a:highlight>
              </a:rPr>
              <a:t>These</a:t>
            </a:r>
            <a:r>
              <a:rPr lang="it-IT" sz="1200" dirty="0">
                <a:highlight>
                  <a:srgbClr val="FFFF00"/>
                </a:highlight>
              </a:rPr>
              <a:t> </a:t>
            </a:r>
            <a:r>
              <a:rPr lang="it-IT" sz="1200" dirty="0" err="1">
                <a:highlight>
                  <a:srgbClr val="FFFF00"/>
                </a:highlight>
              </a:rPr>
              <a:t>errors</a:t>
            </a:r>
            <a:r>
              <a:rPr lang="it-IT" sz="1200" dirty="0">
                <a:highlight>
                  <a:srgbClr val="FFFF00"/>
                </a:highlight>
              </a:rPr>
              <a:t> impact </a:t>
            </a:r>
            <a:r>
              <a:rPr lang="it-IT" sz="1200" dirty="0" err="1">
                <a:highlight>
                  <a:srgbClr val="FFFF00"/>
                </a:highlight>
              </a:rPr>
              <a:t>less</a:t>
            </a:r>
            <a:r>
              <a:rPr lang="it-IT" sz="1200" dirty="0">
                <a:highlight>
                  <a:srgbClr val="FFFF00"/>
                </a:highlight>
              </a:rPr>
              <a:t> </a:t>
            </a:r>
            <a:r>
              <a:rPr lang="it-IT" sz="1200" dirty="0" err="1">
                <a:highlight>
                  <a:srgbClr val="FFFF00"/>
                </a:highlight>
              </a:rPr>
              <a:t>than</a:t>
            </a:r>
            <a:r>
              <a:rPr lang="it-IT" sz="1200" dirty="0">
                <a:highlight>
                  <a:srgbClr val="FFFF00"/>
                </a:highlight>
              </a:rPr>
              <a:t> 3% on the </a:t>
            </a:r>
            <a:r>
              <a:rPr lang="it-IT" sz="1200" dirty="0" err="1">
                <a:highlight>
                  <a:srgbClr val="FFFF00"/>
                </a:highlight>
              </a:rPr>
              <a:t>totals</a:t>
            </a:r>
            <a:r>
              <a:rPr lang="it-IT" sz="1200" dirty="0">
                <a:highlight>
                  <a:srgbClr val="FFFF00"/>
                </a:highlight>
              </a:rPr>
              <a:t>, so i </a:t>
            </a:r>
            <a:r>
              <a:rPr lang="it-IT" sz="1200" dirty="0" err="1">
                <a:highlight>
                  <a:srgbClr val="FFFF00"/>
                </a:highlight>
              </a:rPr>
              <a:t>guess</a:t>
            </a:r>
            <a:r>
              <a:rPr lang="it-IT" sz="1200" dirty="0">
                <a:highlight>
                  <a:srgbClr val="FFFF00"/>
                </a:highlight>
              </a:rPr>
              <a:t> </a:t>
            </a:r>
            <a:r>
              <a:rPr lang="it-IT" sz="1200" dirty="0" err="1">
                <a:highlight>
                  <a:srgbClr val="FFFF00"/>
                </a:highlight>
              </a:rPr>
              <a:t>we</a:t>
            </a:r>
            <a:r>
              <a:rPr lang="it-IT" sz="1200" dirty="0">
                <a:highlight>
                  <a:srgbClr val="FFFF00"/>
                </a:highlight>
              </a:rPr>
              <a:t> can </a:t>
            </a:r>
            <a:r>
              <a:rPr lang="it-IT" sz="1200" dirty="0" err="1">
                <a:highlight>
                  <a:srgbClr val="FFFF00"/>
                </a:highlight>
              </a:rPr>
              <a:t>ignore</a:t>
            </a:r>
            <a:r>
              <a:rPr lang="it-IT" sz="1200" dirty="0">
                <a:highlight>
                  <a:srgbClr val="FFFF00"/>
                </a:highlight>
              </a:rPr>
              <a:t> </a:t>
            </a:r>
            <a:r>
              <a:rPr lang="it-IT" sz="1200" dirty="0" err="1">
                <a:highlight>
                  <a:srgbClr val="FFFF00"/>
                </a:highlight>
              </a:rPr>
              <a:t>them</a:t>
            </a:r>
            <a:r>
              <a:rPr lang="it-IT" sz="1200" dirty="0">
                <a:highlight>
                  <a:srgbClr val="FFFF00"/>
                </a:highlight>
              </a:rPr>
              <a:t> and use the </a:t>
            </a:r>
            <a:r>
              <a:rPr lang="it-IT" sz="1200" dirty="0" err="1">
                <a:highlight>
                  <a:srgbClr val="FFFF00"/>
                </a:highlight>
              </a:rPr>
              <a:t>bud_scale</a:t>
            </a:r>
            <a:r>
              <a:rPr lang="it-IT" sz="1200" dirty="0">
                <a:highlight>
                  <a:srgbClr val="FFFF00"/>
                </a:highlight>
              </a:rPr>
              <a:t> file </a:t>
            </a:r>
            <a:r>
              <a:rPr lang="it-IT" sz="1200" dirty="0" err="1">
                <a:highlight>
                  <a:srgbClr val="FFFF00"/>
                </a:highlight>
              </a:rPr>
              <a:t>also</a:t>
            </a:r>
            <a:r>
              <a:rPr lang="it-IT" sz="1200" dirty="0">
                <a:highlight>
                  <a:srgbClr val="FFFF00"/>
                </a:highlight>
              </a:rPr>
              <a:t> for new </a:t>
            </a:r>
            <a:r>
              <a:rPr lang="it-IT" sz="1200" dirty="0" err="1">
                <a:highlight>
                  <a:srgbClr val="FFFF00"/>
                </a:highlight>
              </a:rPr>
              <a:t>shoots</a:t>
            </a:r>
            <a:r>
              <a:rPr lang="it-IT" sz="1200" dirty="0">
                <a:highlight>
                  <a:srgbClr val="FFFF00"/>
                </a:highlight>
              </a:rPr>
              <a:t>. </a:t>
            </a:r>
            <a:r>
              <a:rPr lang="it-IT" sz="1200" dirty="0" err="1">
                <a:highlight>
                  <a:srgbClr val="FFFF00"/>
                </a:highlight>
              </a:rPr>
              <a:t>What</a:t>
            </a:r>
            <a:r>
              <a:rPr lang="it-IT" sz="1200" dirty="0">
                <a:highlight>
                  <a:srgbClr val="FFFF00"/>
                </a:highlight>
              </a:rPr>
              <a:t> do </a:t>
            </a:r>
            <a:r>
              <a:rPr lang="it-IT" sz="1200" dirty="0" err="1">
                <a:highlight>
                  <a:srgbClr val="FFFF00"/>
                </a:highlight>
              </a:rPr>
              <a:t>you</a:t>
            </a:r>
            <a:r>
              <a:rPr lang="it-IT" sz="1200" dirty="0">
                <a:highlight>
                  <a:srgbClr val="FFFF00"/>
                </a:highlight>
              </a:rPr>
              <a:t> </a:t>
            </a:r>
            <a:r>
              <a:rPr lang="it-IT" sz="1200" dirty="0" err="1">
                <a:highlight>
                  <a:srgbClr val="FFFF00"/>
                </a:highlight>
              </a:rPr>
              <a:t>thing</a:t>
            </a:r>
            <a:r>
              <a:rPr lang="it-IT" sz="1200" dirty="0">
                <a:highlight>
                  <a:srgbClr val="FFFF00"/>
                </a:highlight>
              </a:rPr>
              <a:t>?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it-IT" sz="12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76524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1012</Words>
  <Application>Microsoft Office PowerPoint</Application>
  <PresentationFormat>On-screen Show (4:3)</PresentationFormat>
  <Paragraphs>169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 Grisafi</dc:creator>
  <cp:lastModifiedBy>Franci Grisafi</cp:lastModifiedBy>
  <cp:revision>2</cp:revision>
  <dcterms:created xsi:type="dcterms:W3CDTF">2022-01-26T08:17:53Z</dcterms:created>
  <dcterms:modified xsi:type="dcterms:W3CDTF">2022-01-26T15:17:11Z</dcterms:modified>
</cp:coreProperties>
</file>