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5"/>
    <p:sldMasterId id="2147483722" r:id="rId6"/>
    <p:sldMasterId id="2147483708" r:id="rId7"/>
    <p:sldMasterId id="2147483694" r:id="rId8"/>
  </p:sldMasterIdLst>
  <p:notesMasterIdLst>
    <p:notesMasterId r:id="rId37"/>
  </p:notesMasterIdLst>
  <p:handoutMasterIdLst>
    <p:handoutMasterId r:id="rId38"/>
  </p:handoutMasterIdLst>
  <p:sldIdLst>
    <p:sldId id="287" r:id="rId9"/>
    <p:sldId id="281" r:id="rId10"/>
    <p:sldId id="269" r:id="rId11"/>
    <p:sldId id="283" r:id="rId12"/>
    <p:sldId id="308" r:id="rId13"/>
    <p:sldId id="292" r:id="rId14"/>
    <p:sldId id="293" r:id="rId15"/>
    <p:sldId id="303" r:id="rId16"/>
    <p:sldId id="294" r:id="rId17"/>
    <p:sldId id="291" r:id="rId18"/>
    <p:sldId id="295" r:id="rId19"/>
    <p:sldId id="296" r:id="rId20"/>
    <p:sldId id="310" r:id="rId21"/>
    <p:sldId id="316" r:id="rId22"/>
    <p:sldId id="312" r:id="rId23"/>
    <p:sldId id="309" r:id="rId24"/>
    <p:sldId id="297" r:id="rId25"/>
    <p:sldId id="314" r:id="rId26"/>
    <p:sldId id="311" r:id="rId27"/>
    <p:sldId id="298" r:id="rId28"/>
    <p:sldId id="306" r:id="rId29"/>
    <p:sldId id="313" r:id="rId30"/>
    <p:sldId id="299" r:id="rId31"/>
    <p:sldId id="300" r:id="rId32"/>
    <p:sldId id="302" r:id="rId33"/>
    <p:sldId id="301" r:id="rId34"/>
    <p:sldId id="284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845" userDrawn="1">
          <p15:clr>
            <a:srgbClr val="A4A3A4"/>
          </p15:clr>
        </p15:guide>
        <p15:guide id="7" orient="horz" pos="3770" userDrawn="1">
          <p15:clr>
            <a:srgbClr val="A4A3A4"/>
          </p15:clr>
        </p15:guide>
        <p15:guide id="8" pos="846" userDrawn="1">
          <p15:clr>
            <a:srgbClr val="A4A3A4"/>
          </p15:clr>
        </p15:guide>
        <p15:guide id="9" orient="horz" pos="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C04D"/>
    <a:srgbClr val="626262"/>
    <a:srgbClr val="00BED5"/>
    <a:srgbClr val="E94D36"/>
    <a:srgbClr val="008AAD"/>
    <a:srgbClr val="FFFFFF"/>
    <a:srgbClr val="BE2BBB"/>
    <a:srgbClr val="FF5A5A"/>
    <a:srgbClr val="00A788"/>
    <a:srgbClr val="FBB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558"/>
  </p:normalViewPr>
  <p:slideViewPr>
    <p:cSldViewPr snapToGrid="0" snapToObjects="1">
      <p:cViewPr varScale="1">
        <p:scale>
          <a:sx n="84" d="100"/>
          <a:sy n="84" d="100"/>
        </p:scale>
        <p:origin x="446" y="82"/>
      </p:cViewPr>
      <p:guideLst>
        <p:guide orient="horz" pos="278"/>
        <p:guide pos="279"/>
        <p:guide orient="horz" pos="3906"/>
        <p:guide pos="7355"/>
        <p:guide pos="3840"/>
        <p:guide orient="horz" pos="845"/>
        <p:guide orient="horz" pos="3770"/>
        <p:guide pos="846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F31178-119D-44E0-AA7C-44E487085F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915F8-D2C9-42C2-8B7C-B73C5E147C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5F376-9A97-4718-AB43-2131DF4A848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E4A9F-6706-4D05-89D7-B49E68B077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3624E-AFAC-4FF4-90DB-DB0A8E1858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E8FF9-6937-4B73-8B22-9FC5C35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699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9A4A-3203-D544-A0F2-9B4A7A1B021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BA1D-A00F-DB41-84DA-BE26C48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slide has been left blank intentionally for you to add your own content.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9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54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67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5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9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19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7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0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0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6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0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59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4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388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B48A6B-1904-F145-A12F-E4361726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0D0A7-8DCB-5243-8DCE-891C2D85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050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54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264A6F-A965-CC41-9C49-F952B2D96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1B7D3C-BAF7-5B45-AF19-29BA3CEB53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3735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5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27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881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5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04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39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8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180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37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4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206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8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6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81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86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7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75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97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73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872798-3498-4248-9CCA-732553E03E1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59201" y="6040800"/>
            <a:ext cx="4572795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707" r:id="rId12"/>
    <p:sldLayoutId id="21474836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BDAC-6FCE-4C49-8766-FBA3A1A3C16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33075" y="331200"/>
            <a:ext cx="7965509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5EB94-97CC-8149-A058-8442893ABB6E}"/>
              </a:ext>
            </a:extLst>
          </p:cNvPr>
          <p:cNvSpPr/>
          <p:nvPr userDrawn="1"/>
        </p:nvSpPr>
        <p:spPr>
          <a:xfrm>
            <a:off x="441528" y="6263068"/>
            <a:ext cx="4361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MRC Epidemiology Unit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50533-1FF4-3C47-A956-800AB8B911FC}"/>
              </a:ext>
            </a:extLst>
          </p:cNvPr>
          <p:cNvSpPr/>
          <p:nvPr userDrawn="1"/>
        </p:nvSpPr>
        <p:spPr>
          <a:xfrm>
            <a:off x="9633858" y="6263068"/>
            <a:ext cx="2388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mrc-epid.cam.ac.uk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  <p:sldLayoutId id="2147483736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mrc-epid.cam.ac.uk/meta-analyses-physical-activity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rstudio.cloud/content/4794988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mrc-epid.cam.ac.uk/meta-analyses-physical-activity/" TargetMode="External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BF79A-8450-D64A-B6C0-0E3284DC5D44}"/>
              </a:ext>
            </a:extLst>
          </p:cNvPr>
          <p:cNvSpPr txBox="1"/>
          <p:nvPr/>
        </p:nvSpPr>
        <p:spPr>
          <a:xfrm>
            <a:off x="1257476" y="2561370"/>
            <a:ext cx="1020465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health impacts of </a:t>
            </a:r>
            <a:r>
              <a:rPr lang="en-US" sz="40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transport-related physical </a:t>
            </a:r>
            <a:r>
              <a:rPr lang="en-US" sz="40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endParaRPr lang="en-US" sz="40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2FD77-25B3-6B4C-9240-A98AFFB7F6FA}"/>
              </a:ext>
            </a:extLst>
          </p:cNvPr>
          <p:cNvSpPr/>
          <p:nvPr/>
        </p:nvSpPr>
        <p:spPr>
          <a:xfrm>
            <a:off x="1257476" y="3917232"/>
            <a:ext cx="57456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Woodcock</a:t>
            </a:r>
          </a:p>
          <a:p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Lambed Tatah</a:t>
            </a:r>
          </a:p>
          <a:p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Corin Staves</a:t>
            </a:r>
          </a:p>
          <a:p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 Abbas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3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766052" y="563609"/>
            <a:ext cx="8663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Linking PA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health outcomes: non-linear relationship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56" y="1398190"/>
            <a:ext cx="10972800" cy="434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696" y="5770638"/>
            <a:ext cx="980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Non-occupational physical activity and risk of </a:t>
            </a:r>
            <a:r>
              <a:rPr lang="en-GB" dirty="0" smtClean="0"/>
              <a:t>cardiovascular diseases, </a:t>
            </a:r>
            <a:r>
              <a:rPr lang="en-GB" dirty="0"/>
              <a:t>cancer, </a:t>
            </a:r>
            <a:r>
              <a:rPr lang="en-GB" dirty="0" smtClean="0"/>
              <a:t>and mortality outcomes</a:t>
            </a:r>
            <a:r>
              <a:rPr lang="en-GB" dirty="0"/>
              <a:t>: a dose-response meta-analysis of large prospective </a:t>
            </a:r>
            <a:r>
              <a:rPr lang="en-GB" dirty="0" smtClean="0"/>
              <a:t>studies. Garcia et al. </a:t>
            </a:r>
            <a:r>
              <a:rPr lang="en-GB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GB" u="sng" dirty="0" err="1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shiny.mrc-epid.cam.ac.uk</a:t>
            </a:r>
            <a:r>
              <a:rPr lang="en-GB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/meta-analyses-physical-activity</a:t>
            </a:r>
            <a:r>
              <a:rPr lang="en-GB" u="sng" dirty="0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03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8" y="1329447"/>
            <a:ext cx="11258550" cy="4429125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 rot="10067574">
            <a:off x="2973974" y="4269020"/>
            <a:ext cx="957262" cy="969823"/>
          </a:xfrm>
          <a:prstGeom prst="wedgeEllipseCallout">
            <a:avLst>
              <a:gd name="adj1" fmla="val 17909"/>
              <a:gd name="adj2" fmla="val 967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 flipH="1">
            <a:off x="3147877" y="4453849"/>
            <a:ext cx="8750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  <a:r>
              <a:rPr lang="en-GB" sz="1100" dirty="0" smtClean="0"/>
              <a:t> hr of cycling </a:t>
            </a:r>
            <a:r>
              <a:rPr lang="en-GB" sz="1100" dirty="0" smtClean="0"/>
              <a:t>per week</a:t>
            </a:r>
            <a:endParaRPr lang="en-GB" sz="1100" dirty="0"/>
          </a:p>
        </p:txBody>
      </p:sp>
      <p:sp>
        <p:nvSpPr>
          <p:cNvPr id="5" name="Oval Callout 4"/>
          <p:cNvSpPr/>
          <p:nvPr/>
        </p:nvSpPr>
        <p:spPr>
          <a:xfrm rot="1263999">
            <a:off x="4308269" y="2776484"/>
            <a:ext cx="957262" cy="969823"/>
          </a:xfrm>
          <a:prstGeom prst="wedgeEllipseCallout">
            <a:avLst>
              <a:gd name="adj1" fmla="val 17909"/>
              <a:gd name="adj2" fmla="val 967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flipH="1">
            <a:off x="4394167" y="2892487"/>
            <a:ext cx="8750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</a:t>
            </a:r>
            <a:r>
              <a:rPr lang="en-GB" sz="1100" dirty="0" smtClean="0"/>
              <a:t> </a:t>
            </a:r>
            <a:r>
              <a:rPr lang="en-GB" sz="1100" dirty="0" smtClean="0"/>
              <a:t>hrs of cycling per week</a:t>
            </a:r>
            <a:endParaRPr lang="en-GB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619747" y="579570"/>
            <a:ext cx="10255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Non-linearity implies different gains for individuals based on starting point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1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1308596" y="1903441"/>
            <a:ext cx="93898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reduction from additional PA depends on previous PA levels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gains from a single PA source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GB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captured if </a:t>
            </a:r>
            <a:r>
              <a:rPr lang="en-GB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understand the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766052" y="1276841"/>
            <a:ext cx="8663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of the non-linear relationship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68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766052" y="1584146"/>
            <a:ext cx="8663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Relative risk reductions allow calculation of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PIFs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764" y="4492534"/>
            <a:ext cx="7490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PIF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Disease burden = Burden of disease reduction</a:t>
            </a:r>
            <a:endParaRPr lang="en-GB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43" y="2800066"/>
            <a:ext cx="3121025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36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766052" y="1584146"/>
            <a:ext cx="8663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Relative risk reductions allow calculation of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PIFs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9208" y="4773013"/>
            <a:ext cx="7490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PIF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Disease burden = Burden of disease reduction</a:t>
            </a:r>
            <a:endParaRPr lang="en-GB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15" y="3074386"/>
            <a:ext cx="3121025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483" y="2733253"/>
            <a:ext cx="451104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692900" y="1560305"/>
            <a:ext cx="9786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know by how much physical activity </a:t>
            </a:r>
            <a:r>
              <a:rPr lang="en-GB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the </a:t>
            </a:r>
            <a:r>
              <a:rPr lang="en-GB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and burdens of health outcomes, we need to be able to: </a:t>
            </a:r>
            <a:endParaRPr lang="en-GB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1573772" y="2840640"/>
            <a:ext cx="8905252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Quantify physical activity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physical activity to risk of outcome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risk reduction to reduction in burden of disease 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912356" y="4802089"/>
            <a:ext cx="104627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with population PA data we can now estimate health effects changes in population levels of PA  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91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1354316" y="1359137"/>
            <a:ext cx="105694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 surveys poorly capture transport </a:t>
            </a:r>
            <a:r>
              <a:rPr lang="en-GB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aggregated walking and cycling but don’t tell us more about trips.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it difficult to create realistic scenarios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836905" y="771989"/>
            <a:ext cx="9373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Getting PA Volumes for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modelling transport PA: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61" y="3355848"/>
            <a:ext cx="9573767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2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823965" y="988594"/>
            <a:ext cx="107706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Travel/time-use surveys capture more trip details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do not capture other types of PA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know that other sources of PA are needed to estimate transport physical activity health impact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14" y="2000452"/>
            <a:ext cx="89154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8" y="1329447"/>
            <a:ext cx="11258550" cy="4429125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 rot="10067574">
            <a:off x="2973974" y="4269020"/>
            <a:ext cx="957262" cy="969823"/>
          </a:xfrm>
          <a:prstGeom prst="wedgeEllipseCallout">
            <a:avLst>
              <a:gd name="adj1" fmla="val 17909"/>
              <a:gd name="adj2" fmla="val 967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 flipH="1">
            <a:off x="3147877" y="4453849"/>
            <a:ext cx="8750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  <a:r>
              <a:rPr lang="en-GB" sz="1100" dirty="0" smtClean="0"/>
              <a:t> hr of cycling </a:t>
            </a:r>
            <a:r>
              <a:rPr lang="en-GB" sz="1100" dirty="0" smtClean="0"/>
              <a:t>per week</a:t>
            </a:r>
            <a:endParaRPr lang="en-GB" sz="1100" dirty="0"/>
          </a:p>
        </p:txBody>
      </p:sp>
      <p:sp>
        <p:nvSpPr>
          <p:cNvPr id="5" name="Oval Callout 4"/>
          <p:cNvSpPr/>
          <p:nvPr/>
        </p:nvSpPr>
        <p:spPr>
          <a:xfrm rot="1263999">
            <a:off x="4308269" y="2776484"/>
            <a:ext cx="957262" cy="969823"/>
          </a:xfrm>
          <a:prstGeom prst="wedgeEllipseCallout">
            <a:avLst>
              <a:gd name="adj1" fmla="val 17909"/>
              <a:gd name="adj2" fmla="val 967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flipH="1">
            <a:off x="4394167" y="2892487"/>
            <a:ext cx="8750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</a:t>
            </a:r>
            <a:r>
              <a:rPr lang="en-GB" sz="1100" dirty="0" smtClean="0"/>
              <a:t> </a:t>
            </a:r>
            <a:r>
              <a:rPr lang="en-GB" sz="1100" dirty="0" smtClean="0"/>
              <a:t>hrs of cycling per week</a:t>
            </a:r>
            <a:endParaRPr lang="en-GB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619747" y="579570"/>
            <a:ext cx="10255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Non-linearity implies different gains for individuals based on starting point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7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0872" y="561124"/>
            <a:ext cx="9899904" cy="145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probabilistically combine 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behaviour and PA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different surveys of the same population to get 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synthetic population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961" y="4731532"/>
            <a:ext cx="401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 from surveys such </a:t>
            </a:r>
            <a:r>
              <a:rPr lang="en-GB" dirty="0" smtClean="0"/>
              <a:t>SAGE</a:t>
            </a:r>
            <a:r>
              <a:rPr lang="en-GB" dirty="0"/>
              <a:t>.</a:t>
            </a:r>
            <a:r>
              <a:rPr lang="en-GB" dirty="0" smtClean="0"/>
              <a:t> </a:t>
            </a:r>
            <a:r>
              <a:rPr lang="en-GB" dirty="0" err="1" smtClean="0"/>
              <a:t>STEPs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70" y="5060837"/>
            <a:ext cx="3994378" cy="1577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69" y="2537504"/>
            <a:ext cx="8915400" cy="1400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9244" y="2193674"/>
            <a:ext cx="207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Travel survey data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463900" y="4043546"/>
            <a:ext cx="733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/>
              <a:t>+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30166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8DC7F5-099C-FD4D-905A-DC79A38901EC}"/>
              </a:ext>
            </a:extLst>
          </p:cNvPr>
          <p:cNvSpPr/>
          <p:nvPr/>
        </p:nvSpPr>
        <p:spPr>
          <a:xfrm>
            <a:off x="420796" y="1393952"/>
            <a:ext cx="54587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90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minutes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groups of 3-5 persons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one laptop per group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GB" sz="24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u="sng" dirty="0">
                <a:hlinkClick r:id="rId2"/>
              </a:rPr>
              <a:t>https://</a:t>
            </a:r>
            <a:r>
              <a:rPr lang="en-GB" u="sng" dirty="0" err="1">
                <a:hlinkClick r:id="rId2"/>
              </a:rPr>
              <a:t>rstudio.cloud</a:t>
            </a:r>
            <a:r>
              <a:rPr lang="en-GB" u="sng" dirty="0">
                <a:hlinkClick r:id="rId2"/>
              </a:rPr>
              <a:t>/content/4794988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7786B-8CF6-7140-A9BE-F2F0A0F1F7F0}"/>
              </a:ext>
            </a:extLst>
          </p:cNvPr>
          <p:cNvSpPr txBox="1"/>
          <p:nvPr/>
        </p:nvSpPr>
        <p:spPr>
          <a:xfrm>
            <a:off x="420797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Housekeeping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2" t="1" r="12136" b="-284"/>
          <a:stretch/>
        </p:blipFill>
        <p:spPr>
          <a:xfrm>
            <a:off x="6011694" y="0"/>
            <a:ext cx="6180306" cy="68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60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65" y="2217327"/>
            <a:ext cx="9629775" cy="30575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823965" y="1242138"/>
            <a:ext cx="9373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Synthetic population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58968"/>
            <a:ext cx="195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Other uses of synthetic pop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44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864" y="3099816"/>
            <a:ext cx="747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Demo of the physical activity dose-response function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2884932" y="3944609"/>
            <a:ext cx="6391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GB" u="sng" dirty="0" err="1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shiny.mrc-epid.cam.ac.uk</a:t>
            </a:r>
            <a:r>
              <a:rPr lang="en-GB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/meta-analyses-physical-activity</a:t>
            </a:r>
            <a:r>
              <a:rPr lang="en-GB" u="sng" dirty="0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/</a:t>
            </a:r>
            <a:r>
              <a:rPr lang="en-GB" u="sng" dirty="0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2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8736" y="22690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if (!require("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drpa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",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character.only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= TRUE)) {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 print('Installing "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drpa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" package...')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 remotes::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install_github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("meta-analyses/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drpa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")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 library(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drpa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 print("")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5296" y="1389888"/>
            <a:ext cx="747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</a:t>
            </a:r>
            <a:r>
              <a:rPr lang="en-GB" sz="2400" dirty="0" smtClean="0"/>
              <a:t>he physical activity dose-response function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25296" y="4492562"/>
            <a:ext cx="981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2">
                    <a:lumMod val="50000"/>
                  </a:schemeClr>
                </a:solidFill>
              </a:rPr>
              <a:t>drpa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::</a:t>
            </a:r>
            <a:r>
              <a:rPr lang="en-GB" sz="2400" dirty="0" err="1">
                <a:solidFill>
                  <a:schemeClr val="bg2">
                    <a:lumMod val="50000"/>
                  </a:schemeClr>
                </a:solidFill>
              </a:rPr>
              <a:t>dose_response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(cause = "all-cause-mortality", </a:t>
            </a:r>
            <a:r>
              <a:rPr lang="en-GB" sz="2400" dirty="0" err="1">
                <a:solidFill>
                  <a:schemeClr val="bg2">
                    <a:lumMod val="50000"/>
                  </a:schemeClr>
                </a:solidFill>
              </a:rPr>
              <a:t>outcome_type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 = "fatal", dose = </a:t>
            </a:r>
            <a:r>
              <a:rPr lang="en-GB" sz="2400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3020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823965" y="867234"/>
            <a:ext cx="9373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 on dose-response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applications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1562952" y="1344986"/>
            <a:ext cx="104705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the shapes of the curves for </a:t>
            </a:r>
            <a:r>
              <a:rPr lang="en-GB" sz="20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CVD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(fatality vs non-fatality) differ 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depression, how do ‘combined fatality and non-fatality’ relative risks differ for 5 and 10 </a:t>
            </a:r>
            <a:r>
              <a:rPr lang="en-GB" sz="20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mMET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20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(hovering the mouse over th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curve)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neurological diseases, </a:t>
            </a:r>
            <a:r>
              <a:rPr lang="en-GB" sz="20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mortality relative </a:t>
            </a:r>
            <a:r>
              <a:rPr lang="en-GB" sz="20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differ for 5 and 10 </a:t>
            </a:r>
            <a:r>
              <a:rPr lang="en-GB" sz="20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mMET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20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(using downloaded data)</a:t>
            </a:r>
            <a:endParaRPr lang="en-GB" sz="20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r package function, determine cancer mortality </a:t>
            </a:r>
            <a:r>
              <a:rPr lang="en-GB" sz="20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people accumulating 5, 12 and 18 </a:t>
            </a:r>
            <a:r>
              <a:rPr lang="en-GB" sz="20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mMETs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/week </a:t>
            </a:r>
          </a:p>
        </p:txBody>
      </p:sp>
    </p:spTree>
    <p:extLst>
      <p:ext uri="{BB962C8B-B14F-4D97-AF65-F5344CB8AC3E}">
        <p14:creationId xmlns:p14="http://schemas.microsoft.com/office/powerpoint/2010/main" val="2097625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992" y="577318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Exercise on micro-simulation of Health impact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8992" y="1310341"/>
            <a:ext cx="250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Introduction to </a:t>
            </a:r>
            <a:r>
              <a:rPr lang="en-GB" dirty="0" smtClean="0"/>
              <a:t>PA data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38" y="2194147"/>
            <a:ext cx="9629775" cy="30575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29538" y="2084832"/>
            <a:ext cx="2838958" cy="5394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968496" y="2084832"/>
            <a:ext cx="3282696" cy="53949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251192" y="2084832"/>
            <a:ext cx="2286000" cy="53949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317736" y="2093976"/>
            <a:ext cx="1371600" cy="539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625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992" y="79745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GBD</a:t>
            </a:r>
            <a:r>
              <a:rPr lang="en-GB" dirty="0" smtClean="0"/>
              <a:t> data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1293304"/>
            <a:ext cx="80200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474" y="87557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Exercise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1405514" y="2098204"/>
            <a:ext cx="96293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how PA changes 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we half transport PA</a:t>
            </a:r>
            <a:endParaRPr lang="en-GB" sz="20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change translate to the risk of all-cause mortality</a:t>
            </a:r>
            <a:endParaRPr lang="en-GB" sz="20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corresponding change in all-cause mortality?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</a:t>
            </a:r>
            <a:r>
              <a:rPr lang="en-GB" sz="20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PIF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change for men and women?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Bonus</a:t>
            </a:r>
            <a:endParaRPr lang="en-GB" sz="20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How do </a:t>
            </a:r>
            <a:r>
              <a:rPr lang="en-GB" sz="20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estimates change when using the linear function based like in HEAT</a:t>
            </a:r>
            <a:endParaRPr lang="en-GB" sz="20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474" y="1411516"/>
            <a:ext cx="9930286" cy="61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***Further </a:t>
            </a:r>
            <a:r>
              <a:rPr lang="en-GB" sz="20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provided in </a:t>
            </a:r>
            <a:r>
              <a:rPr lang="en-GB" sz="20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markdown document 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52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BE91-A39F-4AC1-A09A-12B62586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6919-1A42-47BA-98EA-4806EBE2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3334385"/>
            <a:ext cx="10811256" cy="1338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ITHIM-Global </a:t>
            </a:r>
            <a:r>
              <a:rPr lang="en-GB" sz="2400" dirty="0" smtClean="0"/>
              <a:t>Team: Leandro Garcia, </a:t>
            </a:r>
          </a:p>
          <a:p>
            <a:pPr marL="0" indent="0" algn="ctr">
              <a:buNone/>
            </a:pPr>
            <a:r>
              <a:rPr lang="en-GB" sz="2400" dirty="0" smtClean="0"/>
              <a:t>Physical activity group </a:t>
            </a:r>
            <a:r>
              <a:rPr lang="en-GB" sz="2400" dirty="0" err="1" smtClean="0"/>
              <a:t>MRC</a:t>
            </a:r>
            <a:r>
              <a:rPr lang="en-GB" sz="2400" dirty="0" smtClean="0"/>
              <a:t> Epidemiology Unit: Soren, Matt, Tessa</a:t>
            </a:r>
            <a:endParaRPr lang="en-GB" sz="2400" dirty="0" smtClean="0"/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36043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x, tool, vector graphics, pinwheel&#10;&#10;Description automatically generated">
            <a:extLst>
              <a:ext uri="{FF2B5EF4-FFF2-40B4-BE49-F238E27FC236}">
                <a16:creationId xmlns:a16="http://schemas.microsoft.com/office/drawing/2014/main" id="{E92C6E09-979A-4545-A77B-B54DDF15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814" y="5982140"/>
            <a:ext cx="262588" cy="216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378574-189E-3348-B164-DA4C60C9C5D6}"/>
              </a:ext>
            </a:extLst>
          </p:cNvPr>
          <p:cNvSpPr/>
          <p:nvPr/>
        </p:nvSpPr>
        <p:spPr>
          <a:xfrm>
            <a:off x="343942" y="5904000"/>
            <a:ext cx="25265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MRC Epidemiology Unit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20D65-6124-BA41-A236-70D853595ED5}"/>
              </a:ext>
            </a:extLst>
          </p:cNvPr>
          <p:cNvSpPr/>
          <p:nvPr/>
        </p:nvSpPr>
        <p:spPr>
          <a:xfrm>
            <a:off x="3646403" y="5904000"/>
            <a:ext cx="14789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@MRC_EPID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EB8A7-3705-214F-8679-8180930137CB}"/>
              </a:ext>
            </a:extLst>
          </p:cNvPr>
          <p:cNvSpPr/>
          <p:nvPr/>
        </p:nvSpPr>
        <p:spPr>
          <a:xfrm>
            <a:off x="5729267" y="5904000"/>
            <a:ext cx="4913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mrc-epid.cam.ac.uk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5E350-9C7F-8E43-A594-0BA66D6B073D}"/>
              </a:ext>
            </a:extLst>
          </p:cNvPr>
          <p:cNvSpPr txBox="1"/>
          <p:nvPr/>
        </p:nvSpPr>
        <p:spPr>
          <a:xfrm>
            <a:off x="1243475" y="3096000"/>
            <a:ext cx="831659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748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1199650" y="2002007"/>
            <a:ext cx="93731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relationship between physical activity and health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 physical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volume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travel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 data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health impacts from 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travel 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activity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54F19-1212-9345-95FF-9D2815FD6E96}"/>
              </a:ext>
            </a:extLst>
          </p:cNvPr>
          <p:cNvSpPr txBox="1"/>
          <p:nvPr/>
        </p:nvSpPr>
        <p:spPr>
          <a:xfrm>
            <a:off x="403341" y="345182"/>
            <a:ext cx="635645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568714" y="1540342"/>
            <a:ext cx="9373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end of this workshop participants will be able to: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54F19-1212-9345-95FF-9D2815FD6E96}"/>
              </a:ext>
            </a:extLst>
          </p:cNvPr>
          <p:cNvSpPr txBox="1"/>
          <p:nvPr/>
        </p:nvSpPr>
        <p:spPr>
          <a:xfrm>
            <a:off x="403340" y="345182"/>
            <a:ext cx="713131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 smtClean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activity and health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1052564" y="2253961"/>
            <a:ext cx="89052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All-cause mortality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Cardiovascular diseases (stroke, heart disease, heart failure)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Cancers (lung, breast, colon, endometrial, etc.)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Depression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555740" y="1551161"/>
            <a:ext cx="10298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activity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dence and mortality of many 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outcomes: 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692900" y="2044937"/>
            <a:ext cx="9786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model physical activity health outcomes, we need to be able to: </a:t>
            </a:r>
            <a:endParaRPr lang="en-GB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1573772" y="2766025"/>
            <a:ext cx="89052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Quantify physical activity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physical activity to risk of outcome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risk reduction to reduction in burden of disease 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5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1165408" y="1340792"/>
            <a:ext cx="10273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Self-reported surveys are used to capture </a:t>
            </a:r>
            <a:r>
              <a:rPr lang="en-GB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population’s physical activity</a:t>
            </a:r>
            <a:endParaRPr lang="en-GB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2" descr="http://www.abbreviations.com/images/1434911_IPA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2" r="15572"/>
          <a:stretch>
            <a:fillRect/>
          </a:stretch>
        </p:blipFill>
        <p:spPr bwMode="auto">
          <a:xfrm>
            <a:off x="1897549" y="2005464"/>
            <a:ext cx="3074182" cy="34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E7C5D2-C780-487F-86BF-62BCF4472BF9}"/>
              </a:ext>
            </a:extLst>
          </p:cNvPr>
          <p:cNvSpPr txBox="1"/>
          <p:nvPr/>
        </p:nvSpPr>
        <p:spPr>
          <a:xfrm>
            <a:off x="2493088" y="5687576"/>
            <a:ext cx="869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2">
                    <a:lumMod val="50000"/>
                  </a:schemeClr>
                </a:solidFill>
              </a:rPr>
              <a:t>Intensity      x      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Duration      x </a:t>
            </a:r>
            <a:r>
              <a:rPr lang="en-GB" sz="2400" dirty="0" smtClean="0">
                <a:solidFill>
                  <a:schemeClr val="bg2">
                    <a:lumMod val="50000"/>
                  </a:schemeClr>
                </a:solidFill>
              </a:rPr>
              <a:t>     Frequency  =     Volume    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3FA91-1C89-4D95-BD0C-82D9CF15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84" y="2005464"/>
            <a:ext cx="3025011" cy="34791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766053" y="609293"/>
            <a:ext cx="73690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Quantifying physical activity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47137" y="827923"/>
            <a:ext cx="10739028" cy="5680616"/>
            <a:chOff x="1272540" y="336899"/>
            <a:chExt cx="9166164" cy="56806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ontent Placeholder 2"/>
                <p:cNvSpPr txBox="1">
                  <a:spLocks/>
                </p:cNvSpPr>
                <p:nvPr/>
              </p:nvSpPr>
              <p:spPr>
                <a:xfrm>
                  <a:off x="1272540" y="336899"/>
                  <a:ext cx="9008463" cy="3021691"/>
                </a:xfrm>
                <a:prstGeom prst="rect">
                  <a:avLst/>
                </a:prstGeom>
              </p:spPr>
              <p:txBody>
                <a:bodyPr>
                  <a:normAutofit fontScale="925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2800" kern="120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2400" kern="120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2000" kern="120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800" kern="120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800" kern="120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en-GB" sz="2600" dirty="0" smtClean="0"/>
                    <a:t>Different PA types (</a:t>
                  </a:r>
                  <a:r>
                    <a:rPr lang="en-GB" sz="2600" dirty="0" err="1" smtClean="0"/>
                    <a:t>eg</a:t>
                  </a:r>
                  <a:r>
                    <a:rPr lang="en-GB" sz="2600" dirty="0" smtClean="0"/>
                    <a:t> walking, cycling...) are assigned different intensities</a:t>
                  </a:r>
                  <a:endParaRPr lang="en-GB" sz="2600" dirty="0" smtClean="0"/>
                </a:p>
                <a:p>
                  <a:pPr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en-GB" sz="2600" dirty="0" smtClean="0"/>
                    <a:t>Intensity </a:t>
                  </a:r>
                  <a:r>
                    <a:rPr lang="en-GB" sz="2600" dirty="0" smtClean="0"/>
                    <a:t>is expressed in </a:t>
                  </a:r>
                  <a:r>
                    <a:rPr lang="en-GB" sz="2600" dirty="0" err="1" smtClean="0"/>
                    <a:t>METs</a:t>
                  </a:r>
                  <a:r>
                    <a:rPr lang="en-GB" sz="2600" dirty="0" smtClean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2600" dirty="0"/>
                            <m:t>energy</m:t>
                          </m:r>
                          <m:r>
                            <m:rPr>
                              <m:nor/>
                            </m:rPr>
                            <a:rPr lang="en-GB" sz="2600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sz="2600" dirty="0"/>
                            <m:t>spent</m:t>
                          </m:r>
                          <m:r>
                            <m:rPr>
                              <m:nor/>
                            </m:rPr>
                            <a:rPr lang="en-GB" sz="2600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sz="2600" dirty="0"/>
                            <m:t>on</m:t>
                          </m:r>
                          <m:r>
                            <m:rPr>
                              <m:nor/>
                            </m:rPr>
                            <a:rPr lang="en-GB" sz="2600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sz="2600" dirty="0"/>
                            <m:t>task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2600" b="0" i="0" smtClean="0">
                              <a:latin typeface="Cambria Math" panose="02040503050406030204" pitchFamily="18" charset="0"/>
                            </a:rPr>
                            <m:t>energy</m:t>
                          </m:r>
                          <m:r>
                            <m:rPr>
                              <m:nor/>
                            </m:rPr>
                            <a:rPr lang="en-GB" sz="2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2600" b="0" i="0" smtClean="0">
                              <a:latin typeface="Cambria Math" panose="02040503050406030204" pitchFamily="18" charset="0"/>
                            </a:rPr>
                            <m:t>spent</m:t>
                          </m:r>
                          <m:r>
                            <m:rPr>
                              <m:nor/>
                            </m:rPr>
                            <a:rPr lang="en-GB" sz="2600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sz="2600" dirty="0"/>
                            <m:t>sitting</m:t>
                          </m:r>
                          <m:r>
                            <m:rPr>
                              <m:nor/>
                            </m:rPr>
                            <a:rPr lang="en-GB" sz="2600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sz="2600" dirty="0"/>
                            <m:t>quietly</m:t>
                          </m:r>
                        </m:den>
                      </m:f>
                    </m:oMath>
                  </a14:m>
                  <a:endParaRPr lang="en-GB" sz="2600" dirty="0" smtClean="0"/>
                </a:p>
                <a:p>
                  <a:pPr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en-GB" sz="2600" dirty="0" smtClean="0"/>
                    <a:t>Marginal </a:t>
                  </a:r>
                  <a:r>
                    <a:rPr lang="en-GB" sz="2600" dirty="0" smtClean="0"/>
                    <a:t>MET </a:t>
                  </a:r>
                  <a:r>
                    <a:rPr lang="en-GB" sz="2600" dirty="0" smtClean="0"/>
                    <a:t>is </a:t>
                  </a:r>
                  <a:r>
                    <a:rPr lang="en-GB" sz="2600" dirty="0" smtClean="0"/>
                    <a:t>additional PA above </a:t>
                  </a:r>
                  <a:r>
                    <a:rPr lang="en-GB" sz="2600" dirty="0" smtClean="0"/>
                    <a:t>resting </a:t>
                  </a:r>
                  <a:r>
                    <a:rPr lang="en-GB" sz="2600" dirty="0" smtClean="0"/>
                    <a:t>(a better measure)</a:t>
                  </a:r>
                  <a:endParaRPr lang="en-GB" sz="2600" dirty="0" smtClean="0"/>
                </a:p>
                <a:p>
                  <a:pPr marL="457200" lvl="1" indent="0">
                    <a:lnSpc>
                      <a:spcPct val="160000"/>
                    </a:lnSpc>
                    <a:buNone/>
                  </a:pPr>
                  <a:r>
                    <a:rPr lang="en-GB" sz="2000" dirty="0" smtClean="0"/>
                    <a:t>                    </a:t>
                  </a:r>
                  <a:r>
                    <a:rPr lang="en-GB" sz="2000" dirty="0" smtClean="0"/>
                    <a:t>               Walking </a:t>
                  </a:r>
                  <a:r>
                    <a:rPr lang="en-GB" sz="2000" dirty="0" smtClean="0"/>
                    <a:t>= 3.6        </a:t>
                  </a:r>
                  <a:r>
                    <a:rPr lang="en-GB" sz="2000" dirty="0" smtClean="0"/>
                    <a:t>        </a:t>
                  </a:r>
                  <a:r>
                    <a:rPr lang="en-GB" sz="2000" dirty="0" smtClean="0"/>
                    <a:t>Cycling = 5.4                  </a:t>
                  </a:r>
                  <a:r>
                    <a:rPr lang="en-GB" sz="2000" dirty="0" smtClean="0"/>
                    <a:t>    Running </a:t>
                  </a:r>
                  <a:r>
                    <a:rPr lang="en-GB" sz="2000" dirty="0" smtClean="0"/>
                    <a:t>= 12</a:t>
                  </a:r>
                  <a:endParaRPr lang="en-GB" dirty="0" smtClean="0"/>
                </a:p>
                <a:p>
                  <a:pPr lvl="1"/>
                  <a:endParaRPr lang="en-GB" sz="1280" dirty="0"/>
                </a:p>
              </p:txBody>
            </p:sp>
          </mc:Choice>
          <mc:Fallback>
            <p:sp>
              <p:nvSpPr>
                <p:cNvPr id="2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540" y="336899"/>
                  <a:ext cx="9008463" cy="3021691"/>
                </a:xfrm>
                <a:prstGeom prst="rect">
                  <a:avLst/>
                </a:prstGeom>
                <a:blipFill>
                  <a:blip r:embed="rId2"/>
                  <a:stretch>
                    <a:fillRect l="-75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utoShape 2" descr="data:image/jpeg;base64,/9j/4AAQSkZJRgABAQAAAQABAAD/2wCEAAkGBxMSEhUTExMVFhUXFxgXGBgYFRoYFxgXFxgXFxgYGB0YHSggGB0lHhcXITEhJSkrLi4uFx8zODMtNygtLisBCgoKDg0OGxAQGy0lHyUtLS0tLS0tLS0tLS0tLS0tLS0tLS0tLS0tLS0tLS0tLS0tLS0tLS0tLS0tLS0tLS0tLf/AABEIALcBEwMBEQACEQEDEQH/xAAbAAACAwEBAQAAAAAAAAAAAAADBAECBQYAB//EADoQAAEDAgQDBwMDAwMEAwAAAAEAAhEDIQQSMUEFUWETInGBkaGxBjLRQsHwFFLhI2LxFXKCkgdDU//EABsBAAIDAQEBAAAAAAAAAAAAAAECAAQFAwYH/8QAOBEAAgIBAwICCAUEAgEFAAAAAAECEQMEITESQQVREyIyYXGBkbEzocHR8BRC4fEGI3IVNFJikv/aAAwDAQACEQMRAD8AzuHcXcyJKr5MXkHBqOzOz4VjadVsuICqvJ0bM0VFT4L47h+HrDK/yd+oeBV3Ta2eN3H6FXU6KGVVJfucfxr6fqYfvA56UxnG06Bw28dPhek0uthnXk/I8xq9BPT78x8/3MoFXDPYQFRkRZAJYKAJCDCWCAUXCAGiwQCTKlEskFBhZYIELzpe6BGXBkzzQqhkkCdizdoMNm/U9Vn6qdMtaWLldcEZssTYfPgqFSlyaUVGOyLdqJgAmOtzMR8oqcIkeOc9hvB8WfTcAxkOmJzaDS1vJdZayNUznHQSUrQ1hPqCpScXFpZmgONodqdLE+6K1OOapglo8uNtxfxNJ31ZQc4PBIe7uxcN2iAmi41VnKccl9Vbgsbx4gHK8zza4ixiRBaOU2VrFhTKeTPJd9/iZ1WsZ+7MOh1nr/N12UV5Fdt3ySMW68SYuSNhptYCSPVToQbbQ1Sx5ezLJ2Pht7/hI8dOydbapjeBx5p5iADOoiQdRztYkT+2vOeNSo64c0sdg+LYYEh9OLz9s7BpJLT9okn35I4pVtIOeKbuPfy/bsZ7nd0aTEm38/hXZclfseaAQOY25xfQagj5UdoKaAVKRaJ1abGdjz+E6dsm4tWplutwdCni0wAnUjqEyl5gcfIPQ+0X5/Kz9R+I/wCdjb0VehV+/wC7MZtMHRctTo3DdcFbBqezLUy5mhKy54k+Ua+HUNcGhg+KuablVpYq4NHFqL5Oiw2PzgkQQQQ5pu1zTYgjeU+LI4ND5McckWu3kc3xPhppuzNByG8alvQnl1XqNJrI5lTe/wBzyOu0EsEuqK9X7CTQrxQLtCVsFFw1CxkiQ1AhYBQj9xIaoCiwQsJ5CwlgECMmFAFgFAhaTHEHKJIBPoJXPJNQVs6Qg57RMjC1TAcbE3APLmsvLTfUy9gTUVGKNvhvDS85jeYmVnZs9mvg09O2bbOCZXAsu6eV45HmPwqkpyfBfhiiuTWq/TvaNzZQDrA2OvpqfVCKk1Yza4Zk8X4O5zvt7oyydm2geJPRGEnHckoqWxzHEsNnq58jW6QG2A9oMkESNx5q36dS3RWlga2e4vSrZe44RpHMajxiw91e0+pcXuzI1uiTVxGab8scvhbMWpqzEacWNsrzOW0iI9PeyVx4sKk6+JWkYKjRGO03Sdb/ACuTQDQwGODX96wMA6+v8suWTHtsdsOTpluRjcK1znFhBBzENP3C0kdRrEclISaVMGSK6m4cCjaYAFz68vEHaV0bbOapc7laVNwblccxi5gCdpgWBU94LKOp5RBGZsenUJrt+8PwFQMpvptZO9wDtGk0gGP5Kz8/ts2tI/8ApXz+7OTC3WYo3SrA2ePP8jdUM2ijLeOxYx6iUeQtfDWkXGxCxs2ncHuamHU3wW4bii05VRnCtzYwZbOwwNZj+Um37LnHI4lxxUkZPGeAANdVpwGggZeZM6cluaPxNtKOXv3PPa7wmrnh+n7GBG2/VbJgO7ouGqEokNQsNBewMTCTqQaPdkp1IlFcqIDxUJZMKEaJUIXpUi4gAEk6BK5JK2MottJch+MubhaZbOaqYBH6QSCQOp0PLXks7Nm6/gaWPB6Nc+s/yEuC8OL+8+TN+XW/qsvPlbNTTYFE7DA4UaN2tPJUeeTUhGka+FqNp2ab7n9k0WM4hamLJBdobaWubSfIH0CZsXpEOIMqMinTMn73zoJ29Es47/AMTk+K0HNgAS28jmL62jQoQdkmhGvg6bgHToYjS0SCeZJnTnqrEZVsyrkhfBRgaO7ERbfbodFqaPM06MDxDT16yBvaWFbaakjHrpdjdOoHDquTVHROyQYKjDQduIvdJ0go08FiQCCbtIIjrYjXaQuE4fUeE+l78cBK1IXc37jLiwC0G/d5Rcb9EsZdn9RpxT3XPl/PIBUlpiPKZBtNiOnJOqaOTTi6YVtDMAJlpEzoBEF1zYbDqdEvWkzosbaXl/LA4jCkA5gcpsNIkAEx6pozT45FlBrdi9Kk4CxkbKrnac3ZraT8FfP7nM5VuWYtsu0KEsZw9QjwOoXDNjjkVMeEnF2gGKZDpCwNRg6HTNrS6mzR4ZxHLBnRZuSDRuYc502ExIqto0yfuJc71/ASRn0zb7JFp7x+IPE8K/q31qkhhbJBizonK0+Q12Wpotc8MEpboyNf4bHNLqhtL7/H9zmuyIsRC3lOMlaex5eUZQbjJU0FZS3Q6gbDIJDbJO5CWVdiAVKILVGJkwgoT2SjyhKKqA4Oq4ZwwYfDuxdYkNANhAJGgBJszMSBJ8Vl6jM8kuiPBsaXTrFD0k+Ti8E04h5LoiQ4kT+q5166Ktkn1NpHSEaVvk6ehjcPSaW9tTDzaMwt0VKat8Glhkkudzbw1SkaeWk9rybkggqtkdukaOJVuZ9SsWHvLnTQ7YV3ER3ROpk+w/dyKu/5/OxzbRdnEZFR03c+PIW/ngmt0kC0Jlzak7Hp+/unSFcrE3YSWtPQ8tnGD5SE9eRwvYXxmCaAx7NJIdcHvXnSNj01Cs4JVIpaqPXAGKnd7NzWlpMzADgYizomOmi3cbtdS5PNz29XajNcwtNtFbTUlucd09hmm+fFI1QydligQNhquXwKSSshr0HFpDmi3dgi5EGQRy11/cKvKmqZ0jJr1kN167HBoLb6QLiwuW6RNzlm1ui5qMlujtKUJJKv5/Owvhw2Zlws4iwaTEkbmCQAeeyeVvajlCk7v9D2IqMdEd1wmCIvPPl62QjFr4ElOMt1s/uBoNttv8nqq+f23/OxpaSlhXz+7OTyrcsxgjWINhQRjUtkVl6lHM1VNTi64+87Yp9DtGfBBWJOFM2sOW0PYHHGm7NezXAeJBH7qpkx3FrzNLDqKas7D6Zx2aiG3JcX6CTYAD5K5SUm+lLsaEGpLqZuYv6Xz0GMsHNDnbZszjIB6QAFo4dRLFLZ3stjL1enxahNPZ3s/wCdjisVgKlIhr2ObOkgiY5c1tQyxmrR5fPhnhl0z/2UL4snOZajEpWTg80iUSCtRt06YbBGyYjZ0P01g2uIq1WiGuBaTaT/ALho4Ss3W6lYlSf89xreG6N531OPG6/z+gl/8pcYyYfK4horvByi5cGHMSL2uGiTbVZGHLkeW62S2X7no8mm0/oH1S7q2lu+9LtfveyXyT+a0PqOtk7KmxoYbHXMR/3Agjyhd1hnJ31fkio9VpcapYVXvlJv6px+wmBScYcHUXbH7mHxm48ZKEpZ4c7r6P8AY6Y4aDU7Rfo3731R+uzXztHhWrYSoHscWu1BB7rh5WIQWSGWP8sXNps2jn0zVeTXDXu/ln1jB8Xbj8MyoBFSIcOosfdVJ46ZahkUopoz6ZOa6FHCU7YVlS0dT7qUBTLtqRKYnWMYXEwGg/2/LifwuyjZyeQnGOFRpByNyNOU6F8nQjQu8tFawqDi0+ShqcmTqXTwZi1NM9jGy+0QQrZwYrWBBBCaNMSW26C0asoNUNGVh2mNPBI0N8BnD40sgXIFvAdPf1XOWNMnUxykGnvHYzIgyI0016nmFydrZBio/wBx6pXaYju3IynRpiQZ3mImBfkoosMpJrbYl5GXOMsG1iD4ki8XteFFzTB2tUO4TGFrAM0R+VSzxXpGaukb9Cvn9zjg1bhjqwjWJbCkEDUrYaHKbQLcwubbImJcQwh+4Dx/KpanDa6kWcGXpdGabrMlGjXxTs7PgFT+noUjPfqSQeTcx+Y9lmaqUnk6I7JVf7G5pVF47l8jXxWLe15h5M7qtGNN0W1GPTVDLsaK1MNqiS0/+QHNv43Whp9VPG07KGr0GPNFxa/wznOK4QNeYIg3B2I59DzGy9HgyrJC0eN1Gnnp59Evl7xWnR3Oi62cBg02AgzIQtvYgtUaJPJMrJYLCYE1KgZtPePJu5S59RHDjc5M76XTz1GVY4r/AEdDxHGhoe4CIByjlAhv7Lxrzyz5dz6F6BafTvo8j4r9UYp9XEuDyTkhgvMAXMeZJ81q6XHUUmY+uyetS4SX5q7/AJ5DeFoQ2GwDFp0vufdbCSjHY8/K5T3Ddg1zYcNv4enNN0qUdzl1ShK0Z+Hbmp1aLv0S5k7axH83Xn9VF4sykvOme68KmtboMmCe7iuqPu/x+5s/QOOLM7Qdw4eY/wALvONmRjnUTrajpMrg40DqtlYQCeBUAXp6+y746OGSy1c9V1gtypmnSFmGZnW3vK1sCaMfJJNkEK1Yp6FCC9WiRcJ1K9mc3Ct0XpVpQaoZSsPKSgl6NYt00OoStJgGm1WvEGJ2Eev86Lm4tBsAWFhm+XeN09poRoPQd3R3iOhVDP7bNnSL/pXz+7ExgHcrc9lo+kRk7F2YQ8kHJBui1GkJgoNgbNHFYL/TBGosVyjPfcnYTpmbFdGRMyuJYHIczdPhUc2Hui5hz1swlLGkhoP6QAPALKyYEm35m7p9VaS8jdxmPhjDvCodHrNGzHIulMpgcSXvE/abFGulHS+ovVp1RLD32g2nUdQVa0+qePdFPVaKOoj0z+T7oCSWiCCB1W1i1ePIvJnldT4XnwvZdS81+wLFYlrAC4gA77JFrsUcnRN0c1oss49UI2ZzOOUs0TbnH8lV8niKhJ9KtfQv4vCcmSK6tmvozp+BPY4E03ZnHlsFl67X+naglSNzw3QR0kG3y/sguPwBNN4MtLu6HRMTN9do91X02Gm5Mv6vUL0fT2PkH1fwh1Ks5zbtsSeVt1rQbg+l/IzM7/qYenj7lL3Pz+DX57C3DsY02Nj/AALQxZU9mYObC4+sjVc8AG4g39J126q11LuU6dqjHw1YdrUcftgAxbaOR6rE1/rS28z2P/HsqwOTm6Ti0/mP/TzWNrHs35mlo1EEXNiOdvdRNuPrKmVM+PHinWOfVFrnj5P3o7GlWtdc2c0hXiHHaNOznieQufQKRhYzfSY7vq6nP2ujy/K6LCcXNmzwrilOv9jpI1GhHknhjpnDJk2NHFG7QrEIUZ+adlGhakFUTP7tkJwHlCHlCIXq0dwuil5ga8j1CrsdVJIEZdhlcx2V3trt4qCjrqdWm2alN7WzllzS3vQTF9VzuMnUWO8coq5Jr4oYw4YWgzz36+Co5762a2k/BXz+7FqVfKMt1ecbdmPRNLHOabR6KOCZBmlUYbxD48iUjTQBduIe2Wyb6hM0nuFDGEexzu+I6pWmlsRVZfFUGjuyHDdBO+QmBj8KaZnbZVc2NVZd0+ZpkVq+am0clkTx1M9FgzXA6DgGDzU5cQwHS0k9QquWUIunu/I08UpOPqoaqYWnMGpV8QWj2hc1li/7F9WWOnJ5mnRx1Ck0NfVcJ/3w4/8AqFP6iHCX0v8AcSWHLLdV+X6lKtLCVdXF8/3U2v8AcZSis0G+Hfy/U5vFkXKX1o8PpjCH/wClnnSyqx1J9jjco/7A4r6Uwjcv3UnOMN7N72yegBv6JlCL5VnXFqZRd0n8SmMoVsNSdmcKjTABeO/bTW46n4VjHjhJpR2SK3iGXG4ueNV5x5XxT/c+d/ULalqjCc4vP/CsZYqWzMvRZp4ZdcHv38n7n7jlXtpVT/8AlU3Ed0noNvL0VfqnDndGusWl1Xsv0c/LmL/b5fQrUwdYCIDhzDvzB9Qu0dTFqipl8E1EJWo374tNfuvmi7aDKTIqG5uQLk8gIj16qvJucriXVhx6bD05nu+y5/nv4K4ThNYt7WmcpvAnK6Oh/wCFZ27mQ35EVeMV3AU3PgTBdF40MxrHS6DgluGMq2HsLwKlVLSyq4Nyy7NAJM3IMWHiJ8VRnqpRbi1uep0/gWnzJZYZG4P3b/4/MNi8Nw5py5nSBBLC50nnyAHuhHJqXul+gM2n8Hxpwk9/c5Nr41av7FeDYM0q9OrSeKlLOGkt1DXEA527a66TCu4M/W+mSp+TPOeJ+HPDj9Ljanjf9y7e5+T/AJsdo7vPcdtIWvhxqrZ5XJPqlXkXKsiMhQFHlAs8oA8oQBWo7hOpeZGitKrFii43uC/M6T6bxbaT2loGd2YFzhOXQDL7klZGqytz6Oy/M2NFijCPX3f5CDm1sVVIhz3k33i+pV5dGGNmd/3aidcv8kHqYPsyWO1aSDdUcs+qVo1NPBwxqMuVf3FaGYGPYj8rQdMxghZfQFCwIuMI5veNp0S9SexCO0DrEX5/lTgG6PNw5vZHqQSaRg97RBkC4gMc0tjXQnZI42txoyadnNPpEPDTa8LOzY6dtGvpc3COrwtUESDDGgDwA0WDlqLtq2z1endqoi2N47SAhgLn8zoOvVBRyTVV0r47lnqjHdu/cZNDBmoS8mSdbrrUYKkc3Jydscwz8r4n3SNWrI8lOjZoYnK3PmNza/wkUa2Qksl8juF4/wBmC5zrDmVYj1Q3K+02Z+P45/Vw5ohveEegn2Wlp8c0nKfLKPiuKWBwxvur/n0Mutg58F3luZ2J9JkcQ+l6dXYArlRY9Iu5i4v6eq0R3XuI2BAd8hD0cZcosY9bmhtCX13+4f6Z+lm4msG1KhDzMSzMJALjNxytr5ITfQtkGEXlk3OW5tfVnCDhKdnZg5pgxEEbFLCVvYGbF0Kz5/wum3snF4BE7jSBr7pMspPJSL2kjjWlk8iVX89kamB4YagDnyGGCKcxmHNxHPkFoabRRrqkYGv8YytvFjdR8u3+fsbjWMDcjWgDkAAPONVfUIpVRhSlkk+ps5niTHYWoKtI5ZN22g+WkdFQ1Wnjyv8ARv8AhfiGSFqW6aqSfEl5P9HyjucFiRVpMqNEBzZjlzHrKvabJ1403z3KHiWljptQ4Q3i6lG+emStX71w/egi7meeUCQoCmSoQhQB5Qlg6lGdNTZMpVyRq+DqvovhQLjnIBE9dNhzWBqZ9WVtHpNHiccSssHUWiv2byHMc4j9MmYAbfTVOpvPOKfBzlCGmxzcXvu/8GYxxIk3PM3K7ZklNpFfStvEm/f92eZje5DmgmbO0cFdcN7TMe9qFd5afynINsxpFnd4ckjiuxNwL6c3GiKfmQNQqGHN5hBrewCicJZqhBfH4TMJGo91wzY+pHfFk6WZv9Q6zCbAz4lYuXCk+o9FpdU2lEnF0JghV17zVe62ChzmAQdFzcVIPX0ojDVu8XH+FM4bUcHm3sbrYuYA+1o99yuuPFdyZWyai9kY2PxZd3dvk7BXdLgTfpJ+yj0ngujXR/UZfZXF/c3+Bt/0o0IPzf8AK7ek9JcjzXjOr/qtV6TtwvguPryHx/EWUW5neguUnOxnR3EW4vtmCoxwLTyseoPIqOL7jRZGGrluYWuNSJg7ESokkNyOU8O6GPBhwgyBAzDU25ppQTVEx55QlYD6hrvrMbTf1uPAx8lcPRKG6LE9U8iPnJw0NfhzZwmJ/VfMuUvVn19i9gazYHhWz7e/uOcO41kb2dWWkWPgIj/jotTDni47nmtTo5xk+n6Gq7HU8ubMI8jrsPX2Mqz1pblT0UpbUcvxzH9s4NbJANup6eqp6jKpcGlpMDh8zv8Ag+FNLD06bvua2/Qk5iPIlW9NDoxpP4/Uq6/P6bNa4SUV8lQyrBSIKAGeUAjyJLPSoQiVAWFoTMjUXHiLpMldLQ+JvrVeZ1X0zhKvZ1X2bDTlzakbwvPZfWk6PWYE4w3OWrYrMXP67aLU0WKlZga7N1ydDdCqMoS51/2Ms6T8JfP7ljip+5oPhZXOnyMYoKTTo6DyKNtckC/0znQLE/KXqXIShaftcLj2R2AyWMI0UZORz/p5qNLxFtR+EnXTpjxg2m12E30oT2JYxSaMubUg6JW9wmTxTCNcczRH7dFXz4bVl3TZ+l0xGmXttqFk5MRu4dU6DOLo0XH0e53eotEUMPzXaGOyrPKgPEMQGCB9x9hzKvYsHXt2L/hPh09blt+wuX+i9/2LcBwrT/qPv/aPl34SavLbWOHCNnxfxGH/ALbHtGPP7fI1sCTnJ/u/g9NFMeyo8Xkk5SbYljMHnL2m5LTl8ZmFIqmPCS2ZgcBpCjWIc4tpu1Efq0AP5Xa13O2XHKK6onQ4vh72gOFwdvjxXOrEhOL2JwuJcRlcPEbIdTXAJ49yznANawMAaLDp4XSymKoszOL8EZW2g7Eaghc0mWYy2MV/07UqHJUg8nxDh47FPHG17IcusUlWVX7+H/n5itb6KrzAqMI8SPaFZWDK1x+ZT/qNMn7T/wDz/k2uBfS9PDkPce0qDQxDW+A3PUqxi03S7lu/yKuo1qkunGqXdvl/svr8Tbe5WzObKSiSz0qAJpsLjDQSeQEpZSUVcnQ0ISm+mKtmnhODFxh9RjIkkTJga6CLeO6oZfEccfZ3NTD4RllvN19zZZwjD0Y7RnaTmu18gEDTlMnfkqUvEMsuH9C/DwvBDlW/eO0sHhXU3lrKfc705BmDZ/UPCT6Ll/VZpf3P6ndaPTrdQX0QPDcQoslrgwNI/tETpp4EH1Srrm7dsaU8WNUqRh4ziJcw02F0E7EhoBBBHwrWHTPqtmdqtclFxiZwwwyx7rVgulGDJ27L0aBj1+VUztekf87GxpPwV8/uy7nN5K5uY4Ms5I2EJRruaUGkwGjXxTXszR3rAj91yUWnQ0mnv3F8IGFwzSBumldAS33G8e4SBTfIHkUkP/sg5HFOovYXpnOQHC/NM9uBRkFrSRsl3YeAGIFN1xboirXIb8jOqUAuGXCmXMWoZVlNVXiVl1ZT2MxVOkwkieQ5ldoYbdIuaDRz1uZY4fN+SOUAdVffVxv0CtZZLFj2Pf55YvDdG+jZJUve/wB+50+Gw0eAWWj5zkyOVtj1Bl11gVmwXEmFpDhzlGSrceDvYzsdgBW79P7txp5hFMu4svTtLgXwXF6lEhjwXBv6TrPidtbKNHSeljP1oBsbx+jd3ZvzSAABaBqSY/nuhszh6HLHYnhnGGYh+UU3sMT3oggWMQeoSSgkc5Jx5Nr+mTJCOTBvpBoJJjrG50TvLHFTYMWmnqW0tq7kVOFVf0w+wkAwRIm8x7Kxj8Qwz5dfE45vCdTDhdXw/wAgmcJruMdmR42XaWrwx/uK8PDtVN+zXxGqf05VIkvYPUn4VaXimFcJlqPgud8yS+o1T+l9P9UOJmzRBMf25vujlquUvFF/avqdoeCV7cvov9hGcFpAXa7NJABJ1aATIPSfRV5+JZeC7DwjTrem/mHoupRTcaYaXZgcpiMhAzAHTXSxVHJkyTe7sv48ePEvVSQrj+Ptc1zCzvtIyubF4k97zi3RPHDJpJlXLrIRboxaWNqNY5mzsvkWzfzzFWoadXZnT1zqgeGqVQXZSRmGV3hyVqOmi3bRTlrZpNJ8h24aIzGVbjiSKU80mEA5LqkkcbsklEFjFB3dHn8qjnXrs2NJ+Cvn92LUQHWNuRV57GQSaDm7eY0U6kwg83NEAxhaZJt6dEkmQscOc0BDqIVqsOqKAi2FxbmOB16FCUU1QYSp2TinZnEi03hSKpbkfNgwJ8USB6FAPMGxSydIaPtCdZ7aYOcgRY8wqkZQmlKDtPg1sOnyzyejjG3xSOV4pjO1fI+0WH5V7HHpR9M8I8NjocHT/c95P3+XwRq8OwWSnmIhxv4DYKhqJ9Uq7I8p/wAi8QWfP6KD9WH5vv8Asa+GdYKukeesYaF2ihGwrmBwIK6VYnUZlTAuYZXJxZYjkT2JBa/u1G5vHXyKW6O0cjjwyzeG0NQxx6Tb2UvYd6qfFl6PD8r88BoAgDSAkUZN2cpZF8S+L4qymLHO7pp5n8J3JRFUXIz8Li31SWuuSc1uQ1A8r+qqZd31M1tJ6q6UN4fiDi8jm658vwqTSikaabb2OiwmPMXuOR66eC5xyPgaeNDVTEgidZ33ncH09k0tzktmZzqofmpExmu08nQSx3s5p8ksffwSUt7XJl1PqioKRa/vVQMrXnUA2cOptEqwsE3Lpvb8/wDRTlqoRV1v+QjWxzqmQaBrMvmTmJ+B5K/h01bsydTrnLZFqdLkFdjivYy55fMuGDdWY4kjg8jYxSb6J3scgZuiQqSiBkVTHkoiF6DnFoIAj/Ko50utmzo2vQr5/dmlX4WYDwLHkrCydjLeKVWZzs9N24XRVI5boK/FZtWiUOmg2eoYkA/bCjjsTuM4nEMMOaYdoR+6RRfDGlWzXIaiW1GOE975hK7TDFJxa7mY+idQutiI82SiQvScDY2PNBkYyWNMnR37pd0QO7DMrMcx7AXEhxizjAjMwm2YcjY+KwdbCelzf1GKkmq39nniXkn2kuHzaPYeA+KzVQbqUVSfmud/NefdcmDjOBwWuzdo0Gzw29jGSpyOnPQpdLrlKbUF0N7Sg3w//lFd09+KT5PV6zxXo083XTOuL8+8fMaIBsVocnztu2V7OPBLVMDD06i6JnNhmuXVOxHZJqc0W0FWDOX+0Lk68jopMzOL8QLGGDBNh4/4Twj1OjW8G8Pes1CT9lby+Hl8zH4TSc+XuJN4EmUmq3koo2f+SZoKccMFVbuvyHcRTAsqkjz0BfDYjJUa6JyuBjoDcLnKNxZe07Skmzv8NwihWcHU3hjLuDXfcCRtzEKh1KftOmanVLFHi/hwX4phGU7sNtJ6rk0urYaOVtPq5MfEY8NBHRXsOJyM7UamMDn6mOqF0t6e2nyrS0qMuevd2ircIXGXbmequ4tOzNy6m2zQo0gByjmraxKJUlNsYP29OXMp0tzmAHNMQI6yBCC3ZSyEVHZepOyK3IRTpmZcbnbaFG12APUaYgLPze2zY0n4K+f3M5tVwiHERpfTwV+kZFjgxweIqCf9w18wl6K9kZyvkLhsBmcN28wllOl7yRjbPYrhj2mI8PBSORNBnjlHYXq0iNQmTsQozkiDuXOemb2UVNBC08TBBiyVx2IRVa1xltuhUVrkjLUWu8wo2iBWAkggw4aJJRUk1JWmGE5QkpRdNBuLVQ+mSHQ9sEs0D45E7669F5nNof6LLHLjg5K6vduKfau68vI9boNX/Xw/p2kpfzj9UZOGrsqtzMM/I6HkttbmZqdPk083DIqYYWQo4WVLUr2BRMlTqaJRIej1MlIHicSGNLnGwUVt0ixptPPUZFixq2/59PM5Oo59eoBu4wByC0IwWOO59N0ulw+G6Wm6SVyfn/OyOsw/D20mBoMwPfdUZptuTPnGt1b1OeWV93t8O35CGNpqtJAhIzn00iW5ajOkauH4m5jWAbN/aFTnp+ps046zoghnGcac9mXUkCfELpi0e5T1GvSjSFWUSRLp8Ft4NMoRPN6jVSySLtZGg/KsqEUVnJvkJ2cXKaxGEaP+EAMs4bn0QIep63UZAo/uNzsh7iC9ateG6pkvMFh6bJE2zAJWQFiK4A67jkmjGyFKBcWggHf5VPP+IzZ0n4K+f3Y4TRqayw+3orPrxMr1Sr+FO1aWuHMFH0q7kcHyNdv2LGgETNwuddbYVJxWw9xSq198wItF9BFwueNNHXPJSd2JNqtiHOkeseC60+yOF9mHwnCs8vpnOGiSN/RLLLWz2OkMDlvHejPxGIcSc3uuiiji2+4KnVG7bFFohVzIu3RG7IP8OEmReNQuU3SGhyFxdSmX2BCEU6JkcXL1SawpOEbjVBdQ6moNSg2mu6FjwjDnvNaGuG9Mlh88pErN1ek1E/Ww5Gn5Oq+tWvzNj/1rPlh055dS96T+/wClFRQI5PHSzh4jf081j5dXr9M/+6O3m94/VcfP6DY5aTN2p+79mK1K7Guy5oJ0Bsf8+UrW0msjqI+TOebSyguuPrR81+vkWzq20V7F61cNuecDqTsFym1FWzrhxSyzUY8sxuM067j3qbg0aAd7zMIaPxLRS4yK352vufRPBPDsWjh1NpzfPu9y/Ud+n8Blb2jrOdp0b/laGSfVsjE/5R4n1S/pYcLeXx7L5c/E1HSFxkjyEZCuIaCuLgdOszq2HKXoHWai2HwT32A0/l10jgEy6s1MPg2s1ufZWoYlEz8mZzGgC7YGF04OJR4EyUSFS3MQpwiBKrAwxMndBbkYAi/VMQu1vLzQsgJ77gD+BMkSwnYBt0OpsAF2Jym2qZRsgq8ySSn4JyaeFxMNCzc6/wCxmxpPwV8/uwBDX75T1V7dGQVIfT5j4KnqyIFFYO1sUKog1gaY0dpqkk+6DFeYtiKZaem3gmTsDLYfFvpnMxxB6KSinyGMpRdxdDlGs2rOcXXNxceBr6uRWthiLi4TqQgKlIKZkbNahTGrRBXF+8eKvgTptLnAEbp3wJVsjiFIseQVIO0GcXF0xelUgpmhRouLktIJWpRZVGSs0Pb11HUHUFU5aHCpdcI0/dtfxXD+hc02uzYJqSd/Hf5C2B4NRaS04is0SYmHW2BMFVdbg1ez07XvT/Q1JeIaPPH1sfRLzW6+hpYHhFKm0w6nVJOtW5iebSQPQLJ1eDVzy9ceuNL+2mr+D6X9zYw6rRJxljai13jKn+dfcZqYemTJ7h5sqtI8mu/Cpx0ms7445P8Ayg4v60l+ZaXieOCr0sX/AOVfdP8AURxdPKdZne3heNF6jw5P0Ci4dFbV+e3mjyfieZPO5qSbb7cIoKUiyv0u5m+lkC7MbqdCJ6SRTsWbiVFBAeSQzTcB9tuiLQou88wmAFa0NbqbocsgHdEgWmYsTCDIUqsj8opg7AgiQZw7RDieUBLIIlUs6fJdFwDueq4kZcomZ12UUd7DwBwwE3TPgATE09+aVMl9g1CgcoVHO/XZs6T8FfP7sUzLQox0MUK5FptyNwkaJYwKTDcy3qLt/wAJbaCqL9sGmBoN90tN7gscqYfNTz7N/fZIpU6OnQ3HqFqTmQe7PmnfUImhUugyLJwDmHxI3HjCRxDYerUa3Ro80qTfIW0uCnbl3TwU6UheojEPIAAOyiVhZT7xLjpujxwBtvdi5w/IynsASmwxF0LQRqi8AEuGiR3wgxruBc1rrg+SZWArI0DVCBG4UfcNAh1Eray9TI5vKPlBWmHYVY4tTcgJzA6qEKVKZ8eqZMhbDsMzsgyDDwCdClWxLBVGjmiiA6ltNUVuQrSZu7b3Ub8iFKjy4pkqAeazmhZAprbxaICHSEQqOMrqkQLQw2YE739kHKmDuLsBnqmZPiO0wNTcn2XP4EHaLBAv7Khmfrs2NJ+Evn9zOyNfyY7lo0+HJaFtfAyvuAdSLTBBBTXaFquQuHrFp6bg6HxSyjZL3Hq1JtQZ6esd5h1HUcwuabjtIdxT3j9CeHYoszNjM1wII+CFJxvckJ1a7Mj+nc0SWmFOpPYTpktw1PhpqAvboNeiX0lbMeOKUla7C5p5TYJ7sQepUmvbDjE6HkVzbaY8UmtxaphcpifMFMpWI49LotQw8nX1Uk6QUrGexaQ4fCS2N0qmI9hBsbLp1CMcwby7uzfYpJbbjw9bYz8WxwcQV0i00K006ZWnOyLoUYFQkcikqgk0a7hI2KjSYU6Rao3KIjVRbgYDsymIegblQgVjCDrYoMBcYgNJAQqwptcEZjzhEAs+gfHqmTRCWt5oBL13AwB59UFfJARMaCEyIUedFCBTTkD3QsAniByXRBIoPcARsVGAIAAgQtCBDWwtMZRp69Vn5vbZsaV/9S+f3MgTvDxzGv59VobdtjJpmvwfCCvLMwMCzXWf4NP7Ljkk4bnfBj9I+n/YHFcMptcWioJBggxIPJGOSTXAs8STqwFPClhBDojdM5WqOe63Rq0cEas9kW9pGkx4xK4ufT7XB3jieT2Ksy3169IlhLhe4N7rt0wlucXKcPVY1guJPBHI2c3mDySSxoaGaUX7hfEv7x3E67+YTRWxzlyR2oiJRpihGUy8Wv4IN0FJstSogOgkyg3aClvTKue5jjEFGk0TeL2KCreYhGtgdwgblMjRLzsTgvmDzB1UqkHllqlANFvNBO2GUaQJjLpmxALngo7hC02SLmw0KDdEIFObDVSyIC7DO5JlJE4GMJUya36JZKxoySYLENGo0KKFJoPgEHko0QgVREEKUQkUbFw0UvsSu4EiPFEhBHNFAJpsm26DYQ2WRlBjmUONyCuIpgW1TxYAQTAaLubGqHISocoRj+Gc7KImL/KoZl67NfS16JfP7mK0rSMoaoYxzSDuEjgnsRNp2aGKpNrDtG2dv1P7H5XKLcHTOkqnujOFRzbSR0OnoutJnKzZ4DxgU3QYEnWNPwuGXF1LYsafP6OW439Q4aHF1jPeBBsQdwkwy2obVQqV+ZhNqlp0VirKm47j6japzsaWugZ29f7m9FzgnHZ7nXK4zfVFV5gRhxoTB5gSE3UIkguBxApPm/KUJLqQ2OfRKycSA4yCAZ1CkdhXuxd1EgkE+aKYAZcRumIM4SsNHaFJJeQY1e43Ww4YcwvuEiblsPKKg7FauOcdgnUEhXNsvRxQPRBxFTAVaF+iZSBQbBkA97RLLfgaNXuEpCHi4/wg+CR9o9xInOS0yOiOPgbLTm6ESZTiF2NtG6jIeaeYlQBd1MRN/RAJem8AQB4oNdwWAqO5JiEZCVLCVqPAsPMqJAPUjaUWQA8klMgIMwBjcx+46Dl/uP7BK93sN72LkknxT8A4CMgapSDmGxMNA8flUc69dmvpPwV8/uzFWkZRcKAsawVYtdbQ6jmFzmrQYumdDVwjK1Pu3IuOc8iqyk4S3LbhGcPVMF1LKYhWE7KTXYNhq8WN28vxyQlHuMpUGxmBLILe8xwkc48ksZp88jTg47rgvQOgi405jp1CWQEy1Wk77gDE36H8KJrgLi6sWq0punToQG0EI7Mg9TDagibhI24jpJi2Iw5G4PgmjJMVqhe6YAdlcwGk2S13I26oarYRoGadUim7HlGlYlWoELopWcyzw7KNUE1ZGRTkosJZzC2SULsgNtUjdGiUXbUlSgMbosB2jx0SN0NFW6KBrRclS2wUuS9atTIAv5IJS5Gk40kRXc0CGaddUUn3JJr+0VYb2ElOIUqv2CKRATWklEgw8NFp9OaVWRhsMGAF5bmyjfSdksnLgaHSt2hFzS4lzjrud1042Qtu7Z6DoLDmoAG4TYIk5NXCcMc5gIy3/wB7efiqGZ+uzY0u2JfP7if/AE1zvtF/JXPSJGZ0NjWE4KR36gkD9IOvnsklm7I6Rwtby4CVeGtAzU50kh0SB0I1QWR8MksSq4i2Gc5hkGCmkk1uc4txdo2KvDjXZ2jQA4fcNv8AuH4XFTUHTLTwvLHqit+/7mRVwbmmDC7KaZUeNxZocMxJAyEAiddwuc4rlHfFk/taPYqqQ490Ajz8EIrYGRtS4BHHODD10O4I1B5hN0JsX0rUaCYfEw2HNF9+Xkg477EjkVU0Z9fCuJ5rqpKjk4sswGm4Qo/WQL6WHpNB+4WP8ske3AyV8k1aDGnWRzhRNsMopOrFa1D+0ynT8xGHDnNAB0KVpBt0WfTMgE22QT2I0+GGe45S0od7HbfT0gW02kcii27EVUI4p7ib7LpFCggxMQtkIQ2DQzQxTgLG4SuKIpNPYkVs1nDzQquCFDQ5I2As6kQpYT2WG+KhAbKG50RciFatSbNED3Piil5kZVjNzoo2KaFfEhlIU2tGY95ziJPQDkuSjcupnZySh0pbvl/oZwpEm662kcuQuIrtgNa2IFybyecaBBRd2wtquAdFuY3NgJPgEW6AlbNChxJwaA2ALwIB3VHKvXZsaWniW3n9z//Z"/>
            <p:cNvSpPr>
              <a:spLocks noChangeAspect="1" noChangeArrowheads="1"/>
            </p:cNvSpPr>
            <p:nvPr/>
          </p:nvSpPr>
          <p:spPr bwMode="auto">
            <a:xfrm>
              <a:off x="3547206" y="982297"/>
              <a:ext cx="3195266" cy="2128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1791" tIns="20896" rIns="41791" bIns="20896" numCol="1" anchor="t" anchorCtr="0" compatLnSpc="1">
              <a:prstTxWarp prst="textNoShape">
                <a:avLst/>
              </a:prstTxWarp>
            </a:bodyPr>
            <a:lstStyle/>
            <a:p>
              <a:pPr defTabSz="5572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823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29718" y="3463558"/>
              <a:ext cx="1515865" cy="2553957"/>
            </a:xfrm>
            <a:prstGeom prst="rect">
              <a:avLst/>
            </a:prstGeom>
          </p:spPr>
        </p:pic>
        <p:pic>
          <p:nvPicPr>
            <p:cNvPr id="5" name="Picture 4" descr="Image result for accra running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657903" y="3673299"/>
              <a:ext cx="2780801" cy="194188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67073" y="3463558"/>
              <a:ext cx="1514772" cy="2553957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179232" y="4046965"/>
            <a:ext cx="28054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bg2">
                    <a:lumMod val="50000"/>
                  </a:schemeClr>
                </a:solidFill>
              </a:rPr>
              <a:t>METs</a:t>
            </a:r>
            <a:r>
              <a:rPr lang="en-GB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from PA compendium</a:t>
            </a:r>
          </a:p>
        </p:txBody>
      </p:sp>
    </p:spTree>
    <p:extLst>
      <p:ext uri="{BB962C8B-B14F-4D97-AF65-F5344CB8AC3E}">
        <p14:creationId xmlns:p14="http://schemas.microsoft.com/office/powerpoint/2010/main" val="25427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05" y="797992"/>
            <a:ext cx="8348755" cy="53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97BFE5A-7C82-E244-83C3-A634D5C30E22}"/>
                  </a:ext>
                </a:extLst>
              </p:cNvPr>
              <p:cNvSpPr/>
              <p:nvPr/>
            </p:nvSpPr>
            <p:spPr>
              <a:xfrm>
                <a:off x="647180" y="542002"/>
                <a:ext cx="9045459" cy="605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GB" sz="2400" dirty="0"/>
                  <a:t>Physical activity volume =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𝐼𝑛𝑡𝑒𝑛𝑠𝑖𝑡𝑦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𝐷𝑢𝑟𝑎𝑡𝑖𝑜𝑛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97BFE5A-7C82-E244-83C3-A634D5C30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80" y="542002"/>
                <a:ext cx="9045459" cy="605550"/>
              </a:xfrm>
              <a:prstGeom prst="rect">
                <a:avLst/>
              </a:prstGeom>
              <a:blipFill>
                <a:blip r:embed="rId2"/>
                <a:stretch>
                  <a:fillRect l="-1011" b="-23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40450" y="2436168"/>
            <a:ext cx="5497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If one cycles for 1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day, one’s weekly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 volume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cycling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be:</a:t>
            </a:r>
          </a:p>
          <a:p>
            <a:pPr algn="ctr">
              <a:lnSpc>
                <a:spcPct val="200000"/>
              </a:lnSpc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hour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days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GB" sz="24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mMET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</a:t>
            </a:r>
            <a:r>
              <a:rPr lang="en-GB" sz="24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mMET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-hours/week</a:t>
            </a:r>
            <a:endParaRPr lang="en-GB" sz="2400" dirty="0"/>
          </a:p>
        </p:txBody>
      </p:sp>
      <p:pic>
        <p:nvPicPr>
          <p:cNvPr id="1026" name="Picture 2" descr="https://upload.wikimedia.org/wikipedia/commons/thumb/0/02/Two_siblings_on_their_way_home_after_school.jpg/1280px-Two_siblings_on_their_way_home_after_schoo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9" r="8706"/>
          <a:stretch/>
        </p:blipFill>
        <p:spPr bwMode="auto">
          <a:xfrm>
            <a:off x="6537960" y="1972646"/>
            <a:ext cx="5654040" cy="488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54077"/>
      </p:ext>
    </p:extLst>
  </p:cSld>
  <p:clrMapOvr>
    <a:masterClrMapping/>
  </p:clrMapOvr>
</p:sld>
</file>

<file path=ppt/theme/theme1.xml><?xml version="1.0" encoding="utf-8"?>
<a:theme xmlns:a="http://schemas.openxmlformats.org/drawingml/2006/main" name="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F05276F-F2D6-4A98-8D11-94C4840D302F}" vid="{B30BE7F0-25DF-4377-A64F-9A8181C9E549}"/>
    </a:ext>
  </a:extLst>
</a:theme>
</file>

<file path=ppt/theme/theme2.xml><?xml version="1.0" encoding="utf-8"?>
<a:theme xmlns:a="http://schemas.openxmlformats.org/drawingml/2006/main" name="1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F05276F-F2D6-4A98-8D11-94C4840D302F}" vid="{C5DF426E-94E1-4B44-9695-8E6808EF6075}"/>
    </a:ext>
  </a:extLst>
</a:theme>
</file>

<file path=ppt/theme/theme3.xml><?xml version="1.0" encoding="utf-8"?>
<a:theme xmlns:a="http://schemas.openxmlformats.org/drawingml/2006/main" name="1_Font and logo master 2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F05276F-F2D6-4A98-8D11-94C4840D302F}" vid="{D93604F0-E3F9-489F-80FB-379FEB0ECDBE}"/>
    </a:ext>
  </a:extLst>
</a:theme>
</file>

<file path=ppt/theme/theme4.xml><?xml version="1.0" encoding="utf-8"?>
<a:theme xmlns:a="http://schemas.openxmlformats.org/drawingml/2006/main" name="Font master without logo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F05276F-F2D6-4A98-8D11-94C4840D302F}" vid="{400FCC85-4381-409F-9AA8-AB8100C54C2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59D5BF6F5064C9F3BA03F2D189D3B" ma:contentTypeVersion="13" ma:contentTypeDescription="Create a new document." ma:contentTypeScope="" ma:versionID="284c0d270b93d58c491b10e1bd34b81f">
  <xsd:schema xmlns:xsd="http://www.w3.org/2001/XMLSchema" xmlns:xs="http://www.w3.org/2001/XMLSchema" xmlns:p="http://schemas.microsoft.com/office/2006/metadata/properties" xmlns:ns2="e5ebcf68-ced2-4a98-b72f-28c94d1ed58b" xmlns:ns3="7e30df28-d906-45ca-99b3-b21bab123d78" targetNamespace="http://schemas.microsoft.com/office/2006/metadata/properties" ma:root="true" ma:fieldsID="aa5c3b73515b1761f9db7945b5c726d3" ns2:_="" ns3:_="">
    <xsd:import namespace="e5ebcf68-ced2-4a98-b72f-28c94d1ed58b"/>
    <xsd:import namespace="7e30df28-d906-45ca-99b3-b21bab123d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_Flow_SignoffStatus" minOccurs="0"/>
                <xsd:element ref="ns3:MediaServiceAutoKeyPoints" minOccurs="0"/>
                <xsd:element ref="ns3:MediaServiceKeyPoints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bcf68-ced2-4a98-b72f-28c94d1ed5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0df28-d906-45ca-99b3-b21bab123d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ebcf68-ced2-4a98-b72f-28c94d1ed58b">4EJAZCREWY3J-1678542396-45654</_dlc_DocId>
    <_dlc_DocIdUrl xmlns="e5ebcf68-ced2-4a98-b72f-28c94d1ed58b">
      <Url>https://ukri.sharepoint.com/sites/UKRICommunicationsandPublicEngagementTeam/_layouts/15/DocIdRedir.aspx?ID=4EJAZCREWY3J-1678542396-45654</Url>
      <Description>4EJAZCREWY3J-1678542396-45654</Description>
    </_dlc_DocIdUrl>
    <_Flow_SignoffStatus xmlns="7e30df28-d906-45ca-99b3-b21bab123d78" xsi:nil="true"/>
  </documentManagement>
</p:properties>
</file>

<file path=customXml/itemProps1.xml><?xml version="1.0" encoding="utf-8"?>
<ds:datastoreItem xmlns:ds="http://schemas.openxmlformats.org/officeDocument/2006/customXml" ds:itemID="{38254B21-FCB0-457D-8005-B76EAF4CC0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ebcf68-ced2-4a98-b72f-28c94d1ed58b"/>
    <ds:schemaRef ds:uri="7e30df28-d906-45ca-99b3-b21bab123d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93236D-EF1D-4898-9B83-A9048B11320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02D9AF-FF6B-438E-A2CA-C55AC1F7511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54C2E9A-0F0E-449C-A451-79B18E10128F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7e30df28-d906-45ca-99b3-b21bab123d78"/>
    <ds:schemaRef ds:uri="http://schemas.microsoft.com/office/infopath/2007/PartnerControls"/>
    <ds:schemaRef ds:uri="http://schemas.openxmlformats.org/package/2006/metadata/core-properties"/>
    <ds:schemaRef ds:uri="e5ebcf68-ced2-4a98-b72f-28c94d1ed58b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MRCEpid_Powerpoint_essentials_16x9</Template>
  <TotalTime>1857</TotalTime>
  <Words>856</Words>
  <Application>Microsoft Office PowerPoint</Application>
  <PresentationFormat>Widescreen</PresentationFormat>
  <Paragraphs>112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Wingdings</vt:lpstr>
      <vt:lpstr>Font and logo master</vt:lpstr>
      <vt:lpstr>1_Font and logo master</vt:lpstr>
      <vt:lpstr>1_Font and logo master 2</vt:lpstr>
      <vt:lpstr>Font master without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</vt:lpstr>
      <vt:lpstr>PowerPoint Presentation</vt:lpstr>
    </vt:vector>
  </TitlesOfParts>
  <Company>MRC Epidemiology Unit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Lambed Tatah</dc:creator>
  <cp:lastModifiedBy>Lambed Tatah</cp:lastModifiedBy>
  <cp:revision>81</cp:revision>
  <dcterms:created xsi:type="dcterms:W3CDTF">2022-10-22T20:55:47Z</dcterms:created>
  <dcterms:modified xsi:type="dcterms:W3CDTF">2022-10-24T13:39:57Z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0x010100DF359D5BF6F5064C9F3BA03F2D189D3B</vt:lpwstr>
  </property>
  <property fmtid="{D5CDD505-2E9C-101B-9397-08002B2CF9AE}" pid="3" name="_dlc_DocIdItemGuid">
    <vt:lpwstr>f12cc001-62dd-440d-a9d0-b637c535cd37</vt:lpwstr>
  </property>
</Properties>
</file>