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3" r:id="rId7"/>
    <p:sldId id="271" r:id="rId8"/>
    <p:sldId id="262" r:id="rId9"/>
    <p:sldId id="261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FFC56-D80D-40CB-A121-3D1CCB78CC3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C8A47-94A0-4E0E-9B25-8D78A98BADE9}">
      <dgm:prSet phldrT="[Text]" custT="1"/>
      <dgm:spPr/>
      <dgm:t>
        <a:bodyPr/>
        <a:lstStyle/>
        <a:p>
          <a:r>
            <a:rPr lang="en-US" sz="1600" dirty="0" err="1"/>
            <a:t>Tehnicile</a:t>
          </a:r>
          <a:r>
            <a:rPr lang="en-US" sz="1600" dirty="0"/>
            <a:t> de </a:t>
          </a:r>
          <a:r>
            <a:rPr lang="en-US" sz="1600" dirty="0" err="1"/>
            <a:t>testare</a:t>
          </a:r>
          <a:r>
            <a:rPr lang="en-US" sz="1600" dirty="0"/>
            <a:t> </a:t>
          </a:r>
        </a:p>
      </dgm:t>
    </dgm:pt>
    <dgm:pt modelId="{B9FDC8EC-F882-439F-8389-3B9A7AB04FE0}" type="parTrans" cxnId="{8CFA7FF7-8B33-4F41-9E5E-4A8FE4B9A8F5}">
      <dgm:prSet/>
      <dgm:spPr/>
      <dgm:t>
        <a:bodyPr/>
        <a:lstStyle/>
        <a:p>
          <a:endParaRPr lang="en-US"/>
        </a:p>
      </dgm:t>
    </dgm:pt>
    <dgm:pt modelId="{1761E422-4A00-4392-A18E-C81551193A08}" type="sibTrans" cxnId="{8CFA7FF7-8B33-4F41-9E5E-4A8FE4B9A8F5}">
      <dgm:prSet/>
      <dgm:spPr/>
      <dgm:t>
        <a:bodyPr/>
        <a:lstStyle/>
        <a:p>
          <a:endParaRPr lang="en-US"/>
        </a:p>
      </dgm:t>
    </dgm:pt>
    <dgm:pt modelId="{E4DD4CC3-9A6D-4E30-8388-CF5D9D2DE120}">
      <dgm:prSet phldrT="[Text]" custT="1"/>
      <dgm:spPr/>
      <dgm:t>
        <a:bodyPr/>
        <a:lstStyle/>
        <a:p>
          <a:r>
            <a:rPr lang="en-US" sz="1400" b="0" i="1" u="sng" dirty="0" err="1"/>
            <a:t>Testare</a:t>
          </a:r>
          <a:r>
            <a:rPr lang="en-US" sz="1400" b="0" i="1" u="sng" dirty="0"/>
            <a:t> </a:t>
          </a:r>
          <a:r>
            <a:rPr lang="en-US" sz="1400" b="0" i="1" u="sng" dirty="0" err="1"/>
            <a:t>Dinamica</a:t>
          </a:r>
          <a:endParaRPr lang="en-US" sz="1400" dirty="0"/>
        </a:p>
      </dgm:t>
    </dgm:pt>
    <dgm:pt modelId="{0C3CDD4A-80EF-4D85-8622-D2DB9E63062F}" type="parTrans" cxnId="{2942511E-656C-4F20-9A94-9A39A8D49F0B}">
      <dgm:prSet/>
      <dgm:spPr/>
      <dgm:t>
        <a:bodyPr/>
        <a:lstStyle/>
        <a:p>
          <a:endParaRPr lang="en-US"/>
        </a:p>
      </dgm:t>
    </dgm:pt>
    <dgm:pt modelId="{32487878-E0F8-4C8B-A575-DCBC6E6FDA23}" type="sibTrans" cxnId="{2942511E-656C-4F20-9A94-9A39A8D49F0B}">
      <dgm:prSet/>
      <dgm:spPr/>
      <dgm:t>
        <a:bodyPr/>
        <a:lstStyle/>
        <a:p>
          <a:endParaRPr lang="en-US"/>
        </a:p>
      </dgm:t>
    </dgm:pt>
    <dgm:pt modelId="{82FE7331-2773-403B-91FA-DDAA18501E0D}">
      <dgm:prSet phldrT="[Text]" custT="1"/>
      <dgm:spPr/>
      <dgm:t>
        <a:bodyPr/>
        <a:lstStyle/>
        <a:p>
          <a:r>
            <a:rPr lang="en-US" sz="1400" b="0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Testare</a:t>
          </a:r>
          <a:r>
            <a:rPr lang="en-US" sz="1400" b="0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statica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E9B0E0-364C-4A1B-9C18-BD800FE2D1EB}" type="parTrans" cxnId="{A00D7D5A-F7CF-4ADE-AC98-8D3A00CE102D}">
      <dgm:prSet/>
      <dgm:spPr/>
      <dgm:t>
        <a:bodyPr/>
        <a:lstStyle/>
        <a:p>
          <a:endParaRPr lang="en-US"/>
        </a:p>
      </dgm:t>
    </dgm:pt>
    <dgm:pt modelId="{EF4861C1-2435-4726-AB84-C1FFB7A2E158}" type="sibTrans" cxnId="{A00D7D5A-F7CF-4ADE-AC98-8D3A00CE102D}">
      <dgm:prSet/>
      <dgm:spPr/>
      <dgm:t>
        <a:bodyPr/>
        <a:lstStyle/>
        <a:p>
          <a:endParaRPr lang="en-US"/>
        </a:p>
      </dgm:t>
    </dgm:pt>
    <dgm:pt modelId="{6512B1A4-042F-4996-8D06-6775CA8B1F2A}">
      <dgm:prSet/>
      <dgm:spPr/>
    </dgm:pt>
    <dgm:pt modelId="{605AA561-7A21-4C9C-8703-718EABAA0D8F}" type="parTrans" cxnId="{947B561A-FC87-465A-B0CF-800213163AE4}">
      <dgm:prSet/>
      <dgm:spPr/>
      <dgm:t>
        <a:bodyPr/>
        <a:lstStyle/>
        <a:p>
          <a:endParaRPr lang="en-US"/>
        </a:p>
      </dgm:t>
    </dgm:pt>
    <dgm:pt modelId="{2B2697E8-9926-4240-AADE-CBA6F65923EC}" type="sibTrans" cxnId="{947B561A-FC87-465A-B0CF-800213163AE4}">
      <dgm:prSet/>
      <dgm:spPr/>
      <dgm:t>
        <a:bodyPr/>
        <a:lstStyle/>
        <a:p>
          <a:endParaRPr lang="en-US"/>
        </a:p>
      </dgm:t>
    </dgm:pt>
    <dgm:pt modelId="{27530A9C-DA47-40D8-880A-912C48952E83}">
      <dgm:prSet/>
      <dgm:spPr/>
    </dgm:pt>
    <dgm:pt modelId="{FDE8247D-57BE-4B31-9E53-0682728A3BAC}" type="parTrans" cxnId="{0D8AB5AF-67A8-4499-94B6-62247A0A9D5C}">
      <dgm:prSet/>
      <dgm:spPr/>
      <dgm:t>
        <a:bodyPr/>
        <a:lstStyle/>
        <a:p>
          <a:endParaRPr lang="en-US"/>
        </a:p>
      </dgm:t>
    </dgm:pt>
    <dgm:pt modelId="{59337EA8-A822-44FD-9F67-28F28CFA4B15}" type="sibTrans" cxnId="{0D8AB5AF-67A8-4499-94B6-62247A0A9D5C}">
      <dgm:prSet/>
      <dgm:spPr/>
      <dgm:t>
        <a:bodyPr/>
        <a:lstStyle/>
        <a:p>
          <a:endParaRPr lang="en-US"/>
        </a:p>
      </dgm:t>
    </dgm:pt>
    <dgm:pt modelId="{B11A1CB1-12A5-469A-948F-B5ACD976FCA0}">
      <dgm:prSet/>
      <dgm:spPr/>
      <dgm:t>
        <a:bodyPr/>
        <a:lstStyle/>
        <a:p>
          <a:endParaRPr lang="en-US"/>
        </a:p>
      </dgm:t>
    </dgm:pt>
    <dgm:pt modelId="{7D25EEE7-CEB8-40DA-8BDD-CA59513CC96F}" type="parTrans" cxnId="{F92DAB9A-450C-4AED-AC02-389BE88F482B}">
      <dgm:prSet/>
      <dgm:spPr/>
      <dgm:t>
        <a:bodyPr/>
        <a:lstStyle/>
        <a:p>
          <a:endParaRPr lang="en-US"/>
        </a:p>
      </dgm:t>
    </dgm:pt>
    <dgm:pt modelId="{2111A2CF-62DB-4CBF-A7E1-FFC14603AAC2}" type="sibTrans" cxnId="{F92DAB9A-450C-4AED-AC02-389BE88F482B}">
      <dgm:prSet/>
      <dgm:spPr/>
      <dgm:t>
        <a:bodyPr/>
        <a:lstStyle/>
        <a:p>
          <a:endParaRPr lang="en-US"/>
        </a:p>
      </dgm:t>
    </dgm:pt>
    <dgm:pt modelId="{D6866629-DEEB-48EF-8CEB-21D13FA05FAD}" type="pres">
      <dgm:prSet presAssocID="{2A9FFC56-D80D-40CB-A121-3D1CCB78CC3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56F66ED-8201-412C-8790-2C90BA97B349}" type="pres">
      <dgm:prSet presAssocID="{FA4C8A47-94A0-4E0E-9B25-8D78A98BADE9}" presName="centerShape" presStyleLbl="node0" presStyleIdx="0" presStyleCnt="1" custScaleX="83031" custScaleY="64457" custLinFactX="-29731" custLinFactNeighborX="-100000" custLinFactNeighborY="-24165"/>
      <dgm:spPr/>
    </dgm:pt>
    <dgm:pt modelId="{CD00EA70-7E57-438C-A215-E36A0B45E608}" type="pres">
      <dgm:prSet presAssocID="{0C3CDD4A-80EF-4D85-8622-D2DB9E63062F}" presName="Name9" presStyleLbl="parChTrans1D2" presStyleIdx="0" presStyleCnt="2"/>
      <dgm:spPr/>
    </dgm:pt>
    <dgm:pt modelId="{4707F686-2AF7-4A5A-A650-2504B28CD1FA}" type="pres">
      <dgm:prSet presAssocID="{0C3CDD4A-80EF-4D85-8622-D2DB9E63062F}" presName="connTx" presStyleLbl="parChTrans1D2" presStyleIdx="0" presStyleCnt="2"/>
      <dgm:spPr/>
    </dgm:pt>
    <dgm:pt modelId="{8E431A7F-F670-47AF-96B4-BD30BDCDE3BA}" type="pres">
      <dgm:prSet presAssocID="{E4DD4CC3-9A6D-4E30-8388-CF5D9D2DE120}" presName="node" presStyleLbl="node1" presStyleIdx="0" presStyleCnt="2" custScaleX="136997" custScaleY="33015" custRadScaleRad="102279" custRadScaleInc="-59779">
        <dgm:presLayoutVars>
          <dgm:bulletEnabled val="1"/>
        </dgm:presLayoutVars>
      </dgm:prSet>
      <dgm:spPr/>
    </dgm:pt>
    <dgm:pt modelId="{2B994F30-F633-46ED-AC5B-1C670800A792}" type="pres">
      <dgm:prSet presAssocID="{DBE9B0E0-364C-4A1B-9C18-BD800FE2D1EB}" presName="Name9" presStyleLbl="parChTrans1D2" presStyleIdx="1" presStyleCnt="2"/>
      <dgm:spPr/>
    </dgm:pt>
    <dgm:pt modelId="{02EA4388-4627-466C-A3B7-24ACF9337A3E}" type="pres">
      <dgm:prSet presAssocID="{DBE9B0E0-364C-4A1B-9C18-BD800FE2D1EB}" presName="connTx" presStyleLbl="parChTrans1D2" presStyleIdx="1" presStyleCnt="2"/>
      <dgm:spPr/>
    </dgm:pt>
    <dgm:pt modelId="{C633B7B2-5A66-4BF4-AD06-3088D9F6BCCA}" type="pres">
      <dgm:prSet presAssocID="{82FE7331-2773-403B-91FA-DDAA18501E0D}" presName="node" presStyleLbl="node1" presStyleIdx="1" presStyleCnt="2" custScaleX="133222" custScaleY="33166" custRadScaleRad="88852" custRadScaleInc="115722">
        <dgm:presLayoutVars>
          <dgm:bulletEnabled val="1"/>
        </dgm:presLayoutVars>
      </dgm:prSet>
      <dgm:spPr/>
    </dgm:pt>
  </dgm:ptLst>
  <dgm:cxnLst>
    <dgm:cxn modelId="{10B85B04-83C2-438D-8E31-C46DA00ACEB7}" type="presOf" srcId="{E4DD4CC3-9A6D-4E30-8388-CF5D9D2DE120}" destId="{8E431A7F-F670-47AF-96B4-BD30BDCDE3BA}" srcOrd="0" destOrd="0" presId="urn:microsoft.com/office/officeart/2005/8/layout/radial1"/>
    <dgm:cxn modelId="{947B561A-FC87-465A-B0CF-800213163AE4}" srcId="{2A9FFC56-D80D-40CB-A121-3D1CCB78CC34}" destId="{6512B1A4-042F-4996-8D06-6775CA8B1F2A}" srcOrd="1" destOrd="0" parTransId="{605AA561-7A21-4C9C-8703-718EABAA0D8F}" sibTransId="{2B2697E8-9926-4240-AADE-CBA6F65923EC}"/>
    <dgm:cxn modelId="{2942511E-656C-4F20-9A94-9A39A8D49F0B}" srcId="{FA4C8A47-94A0-4E0E-9B25-8D78A98BADE9}" destId="{E4DD4CC3-9A6D-4E30-8388-CF5D9D2DE120}" srcOrd="0" destOrd="0" parTransId="{0C3CDD4A-80EF-4D85-8622-D2DB9E63062F}" sibTransId="{32487878-E0F8-4C8B-A575-DCBC6E6FDA23}"/>
    <dgm:cxn modelId="{6C98B46C-6A3C-43B4-984B-9CA380271541}" type="presOf" srcId="{DBE9B0E0-364C-4A1B-9C18-BD800FE2D1EB}" destId="{02EA4388-4627-466C-A3B7-24ACF9337A3E}" srcOrd="1" destOrd="0" presId="urn:microsoft.com/office/officeart/2005/8/layout/radial1"/>
    <dgm:cxn modelId="{0B5F5457-F73B-43A9-9BE7-6DD40A5A7DCE}" type="presOf" srcId="{82FE7331-2773-403B-91FA-DDAA18501E0D}" destId="{C633B7B2-5A66-4BF4-AD06-3088D9F6BCCA}" srcOrd="0" destOrd="0" presId="urn:microsoft.com/office/officeart/2005/8/layout/radial1"/>
    <dgm:cxn modelId="{A00D7D5A-F7CF-4ADE-AC98-8D3A00CE102D}" srcId="{FA4C8A47-94A0-4E0E-9B25-8D78A98BADE9}" destId="{82FE7331-2773-403B-91FA-DDAA18501E0D}" srcOrd="1" destOrd="0" parTransId="{DBE9B0E0-364C-4A1B-9C18-BD800FE2D1EB}" sibTransId="{EF4861C1-2435-4726-AB84-C1FFB7A2E158}"/>
    <dgm:cxn modelId="{D7D5D187-606F-4607-9D1C-7E19D4314EBD}" type="presOf" srcId="{0C3CDD4A-80EF-4D85-8622-D2DB9E63062F}" destId="{CD00EA70-7E57-438C-A215-E36A0B45E608}" srcOrd="0" destOrd="0" presId="urn:microsoft.com/office/officeart/2005/8/layout/radial1"/>
    <dgm:cxn modelId="{E2FBEF94-7D57-4EEA-9000-A1ED1C5ADBEA}" type="presOf" srcId="{0C3CDD4A-80EF-4D85-8622-D2DB9E63062F}" destId="{4707F686-2AF7-4A5A-A650-2504B28CD1FA}" srcOrd="1" destOrd="0" presId="urn:microsoft.com/office/officeart/2005/8/layout/radial1"/>
    <dgm:cxn modelId="{F92DAB9A-450C-4AED-AC02-389BE88F482B}" srcId="{2A9FFC56-D80D-40CB-A121-3D1CCB78CC34}" destId="{B11A1CB1-12A5-469A-948F-B5ACD976FCA0}" srcOrd="3" destOrd="0" parTransId="{7D25EEE7-CEB8-40DA-8BDD-CA59513CC96F}" sibTransId="{2111A2CF-62DB-4CBF-A7E1-FFC14603AAC2}"/>
    <dgm:cxn modelId="{0D8AB5AF-67A8-4499-94B6-62247A0A9D5C}" srcId="{2A9FFC56-D80D-40CB-A121-3D1CCB78CC34}" destId="{27530A9C-DA47-40D8-880A-912C48952E83}" srcOrd="2" destOrd="0" parTransId="{FDE8247D-57BE-4B31-9E53-0682728A3BAC}" sibTransId="{59337EA8-A822-44FD-9F67-28F28CFA4B15}"/>
    <dgm:cxn modelId="{F4E0AED2-2A3C-4062-AF26-F57FE872874E}" type="presOf" srcId="{FA4C8A47-94A0-4E0E-9B25-8D78A98BADE9}" destId="{D56F66ED-8201-412C-8790-2C90BA97B349}" srcOrd="0" destOrd="0" presId="urn:microsoft.com/office/officeart/2005/8/layout/radial1"/>
    <dgm:cxn modelId="{6A5152EE-9960-4763-97F5-FA66E5D0A064}" type="presOf" srcId="{DBE9B0E0-364C-4A1B-9C18-BD800FE2D1EB}" destId="{2B994F30-F633-46ED-AC5B-1C670800A792}" srcOrd="0" destOrd="0" presId="urn:microsoft.com/office/officeart/2005/8/layout/radial1"/>
    <dgm:cxn modelId="{8CFA7FF7-8B33-4F41-9E5E-4A8FE4B9A8F5}" srcId="{2A9FFC56-D80D-40CB-A121-3D1CCB78CC34}" destId="{FA4C8A47-94A0-4E0E-9B25-8D78A98BADE9}" srcOrd="0" destOrd="0" parTransId="{B9FDC8EC-F882-439F-8389-3B9A7AB04FE0}" sibTransId="{1761E422-4A00-4392-A18E-C81551193A08}"/>
    <dgm:cxn modelId="{5F4087F9-8D76-45C4-BDDE-4EAE83EA20F7}" type="presOf" srcId="{2A9FFC56-D80D-40CB-A121-3D1CCB78CC34}" destId="{D6866629-DEEB-48EF-8CEB-21D13FA05FAD}" srcOrd="0" destOrd="0" presId="urn:microsoft.com/office/officeart/2005/8/layout/radial1"/>
    <dgm:cxn modelId="{1F4D2997-062C-4CF1-8ED3-5CC0901E2B0F}" type="presParOf" srcId="{D6866629-DEEB-48EF-8CEB-21D13FA05FAD}" destId="{D56F66ED-8201-412C-8790-2C90BA97B349}" srcOrd="0" destOrd="0" presId="urn:microsoft.com/office/officeart/2005/8/layout/radial1"/>
    <dgm:cxn modelId="{632A9BD7-764A-4942-90CA-37971C75F08F}" type="presParOf" srcId="{D6866629-DEEB-48EF-8CEB-21D13FA05FAD}" destId="{CD00EA70-7E57-438C-A215-E36A0B45E608}" srcOrd="1" destOrd="0" presId="urn:microsoft.com/office/officeart/2005/8/layout/radial1"/>
    <dgm:cxn modelId="{D83A998F-F45E-4188-B86A-9F18A22D5459}" type="presParOf" srcId="{CD00EA70-7E57-438C-A215-E36A0B45E608}" destId="{4707F686-2AF7-4A5A-A650-2504B28CD1FA}" srcOrd="0" destOrd="0" presId="urn:microsoft.com/office/officeart/2005/8/layout/radial1"/>
    <dgm:cxn modelId="{11FF0DE8-411C-43E8-8099-9056A9186FBE}" type="presParOf" srcId="{D6866629-DEEB-48EF-8CEB-21D13FA05FAD}" destId="{8E431A7F-F670-47AF-96B4-BD30BDCDE3BA}" srcOrd="2" destOrd="0" presId="urn:microsoft.com/office/officeart/2005/8/layout/radial1"/>
    <dgm:cxn modelId="{93E7A31E-9B69-493E-82A3-983519715E14}" type="presParOf" srcId="{D6866629-DEEB-48EF-8CEB-21D13FA05FAD}" destId="{2B994F30-F633-46ED-AC5B-1C670800A792}" srcOrd="3" destOrd="0" presId="urn:microsoft.com/office/officeart/2005/8/layout/radial1"/>
    <dgm:cxn modelId="{A1118F06-70CD-4C09-9C9C-805A743D118A}" type="presParOf" srcId="{2B994F30-F633-46ED-AC5B-1C670800A792}" destId="{02EA4388-4627-466C-A3B7-24ACF9337A3E}" srcOrd="0" destOrd="0" presId="urn:microsoft.com/office/officeart/2005/8/layout/radial1"/>
    <dgm:cxn modelId="{C82DABBA-1FEF-4AAC-AF87-48AA21BE46D4}" type="presParOf" srcId="{D6866629-DEEB-48EF-8CEB-21D13FA05FAD}" destId="{C633B7B2-5A66-4BF4-AD06-3088D9F6BCC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66ED-8201-412C-8790-2C90BA97B349}">
      <dsp:nvSpPr>
        <dsp:cNvPr id="0" name=""/>
        <dsp:cNvSpPr/>
      </dsp:nvSpPr>
      <dsp:spPr>
        <a:xfrm>
          <a:off x="0" y="1288702"/>
          <a:ext cx="1239158" cy="9619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Tehnicile</a:t>
          </a:r>
          <a:r>
            <a:rPr lang="en-US" sz="1600" kern="1200" dirty="0"/>
            <a:t> de </a:t>
          </a:r>
          <a:r>
            <a:rPr lang="en-US" sz="1600" kern="1200" dirty="0" err="1"/>
            <a:t>testare</a:t>
          </a:r>
          <a:r>
            <a:rPr lang="en-US" sz="1600" kern="1200" dirty="0"/>
            <a:t> </a:t>
          </a:r>
        </a:p>
      </dsp:txBody>
      <dsp:txXfrm>
        <a:off x="181470" y="1429578"/>
        <a:ext cx="876218" cy="680207"/>
      </dsp:txXfrm>
    </dsp:sp>
    <dsp:sp modelId="{CD00EA70-7E57-438C-A215-E36A0B45E608}">
      <dsp:nvSpPr>
        <dsp:cNvPr id="0" name=""/>
        <dsp:cNvSpPr/>
      </dsp:nvSpPr>
      <dsp:spPr>
        <a:xfrm rot="21164151">
          <a:off x="1229654" y="1654470"/>
          <a:ext cx="32826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28267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5581" y="1662789"/>
        <a:ext cx="16413" cy="16413"/>
      </dsp:txXfrm>
    </dsp:sp>
    <dsp:sp modelId="{8E431A7F-F670-47AF-96B4-BD30BDCDE3BA}">
      <dsp:nvSpPr>
        <dsp:cNvPr id="0" name=""/>
        <dsp:cNvSpPr/>
      </dsp:nvSpPr>
      <dsp:spPr>
        <a:xfrm>
          <a:off x="1437983" y="1288697"/>
          <a:ext cx="2044550" cy="492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u="sng" kern="1200" dirty="0" err="1"/>
            <a:t>Testare</a:t>
          </a:r>
          <a:r>
            <a:rPr lang="en-US" sz="1400" b="0" i="1" u="sng" kern="1200" dirty="0"/>
            <a:t> </a:t>
          </a:r>
          <a:r>
            <a:rPr lang="en-US" sz="1400" b="0" i="1" u="sng" kern="1200" dirty="0" err="1"/>
            <a:t>Dinamica</a:t>
          </a:r>
          <a:endParaRPr lang="en-US" sz="1400" kern="1200" dirty="0"/>
        </a:p>
      </dsp:txBody>
      <dsp:txXfrm>
        <a:off x="1737400" y="1360854"/>
        <a:ext cx="1445716" cy="348403"/>
      </dsp:txXfrm>
    </dsp:sp>
    <dsp:sp modelId="{2B994F30-F633-46ED-AC5B-1C670800A792}">
      <dsp:nvSpPr>
        <dsp:cNvPr id="0" name=""/>
        <dsp:cNvSpPr/>
      </dsp:nvSpPr>
      <dsp:spPr>
        <a:xfrm rot="976850">
          <a:off x="1188081" y="2002186"/>
          <a:ext cx="568344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568344" y="16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8045" y="2004503"/>
        <a:ext cx="28417" cy="28417"/>
      </dsp:txXfrm>
    </dsp:sp>
    <dsp:sp modelId="{C633B7B2-5A66-4BF4-AD06-3088D9F6BCCA}">
      <dsp:nvSpPr>
        <dsp:cNvPr id="0" name=""/>
        <dsp:cNvSpPr/>
      </dsp:nvSpPr>
      <dsp:spPr>
        <a:xfrm>
          <a:off x="1395814" y="2039237"/>
          <a:ext cx="1988211" cy="494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Testare</a:t>
          </a:r>
          <a:r>
            <a:rPr lang="en-US" sz="1400" b="0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statica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6981" y="2111724"/>
        <a:ext cx="1405877" cy="34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4A2EF-392E-4599-86A4-47133CF3D7B7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A2116-13B3-4013-8337-770589BE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2116-13B3-4013-8337-770589BEF6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2116-13B3-4013-8337-770589BEF6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0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B02218-9586-4B80-9368-7C9D3F0335A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FB232-4DF3-4456-A823-B93194DA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21FF-4952-A0DC-CE2C-05AF0CE7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084" y="245534"/>
            <a:ext cx="8574622" cy="2616199"/>
          </a:xfrm>
        </p:spPr>
        <p:txBody>
          <a:bodyPr/>
          <a:lstStyle/>
          <a:p>
            <a:pPr algn="ctr"/>
            <a:r>
              <a:rPr lang="en-US" dirty="0"/>
              <a:t>PROIECT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337FE-50E2-36F2-EE9E-4DBCFAE6D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Racovi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Elena Corina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31-07-2024</a:t>
            </a:r>
          </a:p>
        </p:txBody>
      </p:sp>
    </p:spTree>
    <p:extLst>
      <p:ext uri="{BB962C8B-B14F-4D97-AF65-F5344CB8AC3E}">
        <p14:creationId xmlns:p14="http://schemas.microsoft.com/office/powerpoint/2010/main" val="303023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5A5E-2C6C-5323-BAC0-57C72A6C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94" y="109024"/>
            <a:ext cx="4086495" cy="381000"/>
          </a:xfrm>
        </p:spPr>
        <p:txBody>
          <a:bodyPr>
            <a:noAutofit/>
          </a:bodyPr>
          <a:lstStyle/>
          <a:p>
            <a:r>
              <a:rPr lang="en-US" sz="2800" dirty="0"/>
              <a:t>DASHBOARDS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38C19-F1B6-3933-C9C8-1FAD8F76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09" y="775868"/>
            <a:ext cx="4360985" cy="4338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04AE7-C918-98B5-B6CF-E33767AC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08" y="5097914"/>
            <a:ext cx="4360985" cy="1678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88E47-1B0E-DEE9-2FB0-33F362AB6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00" y="490024"/>
            <a:ext cx="5591175" cy="547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8612D-B4DC-8ABB-7BDE-84ECA6C8E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099" y="5966899"/>
            <a:ext cx="5591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CB9-5B6B-103A-B993-679913E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9026"/>
            <a:ext cx="3537855" cy="524022"/>
          </a:xfrm>
        </p:spPr>
        <p:txBody>
          <a:bodyPr>
            <a:normAutofit/>
          </a:bodyPr>
          <a:lstStyle/>
          <a:p>
            <a:r>
              <a:rPr lang="en-US" sz="2800" dirty="0"/>
              <a:t>Bug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0B9D-16B9-4B20-2B4D-0A069299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312420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REC-7- </a:t>
            </a:r>
            <a:r>
              <a:rPr lang="en-US" sz="20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[Delete] The red 'x' button, to the right of the product, is disabled and the product cannot be deleted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F58FF-F114-D706-BDE6-910D67126425}"/>
              </a:ext>
            </a:extLst>
          </p:cNvPr>
          <p:cNvSpPr txBox="1"/>
          <p:nvPr/>
        </p:nvSpPr>
        <p:spPr>
          <a:xfrm>
            <a:off x="1484310" y="1680979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-create a user account and log in the app.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have already items in the cart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62BCB-A0E5-C028-4A9F-A252B02F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29" y="1474177"/>
            <a:ext cx="6761871" cy="4721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0B5A7D-D49F-4346-2A6B-5CD76020C1B8}"/>
              </a:ext>
            </a:extLst>
          </p:cNvPr>
          <p:cNvSpPr txBox="1"/>
          <p:nvPr/>
        </p:nvSpPr>
        <p:spPr>
          <a:xfrm>
            <a:off x="1127256" y="3088110"/>
            <a:ext cx="4251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X is enabled and the product is deleted and the page is updated with the rest of the products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X is disabled.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EC097-9844-8BE0-151B-9034A567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59" y="4864858"/>
            <a:ext cx="2991711" cy="1884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F329-683C-8BE3-1FB0-6C266A09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46" y="0"/>
            <a:ext cx="7955111" cy="139270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REC-19-</a:t>
            </a:r>
            <a:r>
              <a:rPr lang="en-US" sz="20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[Button disabled ] The "</a:t>
            </a:r>
            <a:r>
              <a:rPr lang="en-US" sz="2000" b="0" i="0" dirty="0" err="1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Salveaza"button</a:t>
            </a:r>
            <a:r>
              <a:rPr lang="en-US" sz="20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disabled and the page cannot be updated.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E937-DDE5-8A8A-232D-A9C3ECCDF05E}"/>
              </a:ext>
            </a:extLst>
          </p:cNvPr>
          <p:cNvSpPr txBox="1"/>
          <p:nvPr/>
        </p:nvSpPr>
        <p:spPr>
          <a:xfrm>
            <a:off x="1403252" y="1085280"/>
            <a:ext cx="5489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1-log in the website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Noriel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with admin credentials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2-choose from the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meu" menu the “Date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16CF-AB96-9FFD-319F-E4D394EE6864}"/>
              </a:ext>
            </a:extLst>
          </p:cNvPr>
          <p:cNvSpPr txBox="1"/>
          <p:nvPr/>
        </p:nvSpPr>
        <p:spPr>
          <a:xfrm>
            <a:off x="1093763" y="2909224"/>
            <a:ext cx="5110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is updated and a pop-up is displayed with the title 'Ai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button is disabled.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31BB9-7FF3-C6F8-A2CC-673C3A46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22" y="555674"/>
            <a:ext cx="5489917" cy="4355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CCEC1-563C-55A4-8EC4-6E221780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1" y="4932175"/>
            <a:ext cx="5489917" cy="1716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5B21F-C199-0256-2D47-F68B31995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516" y="4483680"/>
            <a:ext cx="2899035" cy="2255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73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73C6-98C3-26F8-CC5C-37715BFE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2" y="263770"/>
            <a:ext cx="3791074" cy="509954"/>
          </a:xfrm>
        </p:spPr>
        <p:txBody>
          <a:bodyPr>
            <a:normAutofit/>
          </a:bodyPr>
          <a:lstStyle/>
          <a:p>
            <a:r>
              <a:rPr lang="en-US" sz="2400" dirty="0" err="1"/>
              <a:t>Concluzii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F6F3-80D3-59D9-44DD-3AB51F5E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52" y="1102555"/>
            <a:ext cx="10309106" cy="38492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Noriel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urmărește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cumpărături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asigurându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atrăgător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funcționeze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cuprinzător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înalte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cadrul proiectului au fost create 5 story-uri, din care un story a fost acoperit de 4 teste, alt story de cate 3 teste si restul de catre un test fiecare. De asemeni, toate testele scrise au fost executate si in urma acestora au fost identificate 2 bug-uri de o severitate mare. </a:t>
            </a:r>
          </a:p>
          <a:p>
            <a:pPr marL="457200" lvl="1" indent="0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teste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faciliteze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cumpărare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asistență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bug-urile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de mare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împiedică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2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D3E7-8551-CC4E-F610-691F6687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2" y="1290710"/>
            <a:ext cx="10853055" cy="3421966"/>
          </a:xfrm>
        </p:spPr>
        <p:txBody>
          <a:bodyPr/>
          <a:lstStyle/>
          <a:p>
            <a:r>
              <a:rPr lang="ro-RO" dirty="0"/>
              <a:t>Va multumesc pentru atentie!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5F4-671D-9C6A-FA47-3B89BC10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548640"/>
            <a:ext cx="10018713" cy="1752599"/>
          </a:xfrm>
        </p:spPr>
        <p:txBody>
          <a:bodyPr/>
          <a:lstStyle/>
          <a:p>
            <a:pPr algn="l"/>
            <a:r>
              <a:rPr lang="en-US" dirty="0" err="1"/>
              <a:t>Partea</a:t>
            </a:r>
            <a:r>
              <a:rPr lang="en-US" dirty="0"/>
              <a:t> I –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Teroretice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1F3E3-0103-B2D6-4E57-C424AC43FE29}"/>
              </a:ext>
            </a:extLst>
          </p:cNvPr>
          <p:cNvSpPr txBox="1"/>
          <p:nvPr/>
        </p:nvSpPr>
        <p:spPr>
          <a:xfrm>
            <a:off x="2743197" y="1135000"/>
            <a:ext cx="905959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dorintelor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necesitatilor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create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afaceri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B6C24D77-0F4E-6BE0-3D61-9953B0447730}"/>
              </a:ext>
            </a:extLst>
          </p:cNvPr>
          <p:cNvSpPr/>
          <p:nvPr/>
        </p:nvSpPr>
        <p:spPr>
          <a:xfrm>
            <a:off x="-2" y="1313211"/>
            <a:ext cx="2743199" cy="1156841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business, la ce ne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cine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endParaRPr lang="fr-FR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fr-FR" dirty="0"/>
            </a:br>
            <a:endParaRPr lang="en-US" dirty="0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30F02B6E-B49F-DE30-E95E-4348C8DF286B}"/>
              </a:ext>
            </a:extLst>
          </p:cNvPr>
          <p:cNvSpPr/>
          <p:nvPr/>
        </p:nvSpPr>
        <p:spPr>
          <a:xfrm>
            <a:off x="-1" y="3310273"/>
            <a:ext cx="2743199" cy="801858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test condition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EEF19-4C0D-BB8F-1FD1-4F0D6EF2F387}"/>
              </a:ext>
            </a:extLst>
          </p:cNvPr>
          <p:cNvSpPr txBox="1"/>
          <p:nvPr/>
        </p:nvSpPr>
        <p:spPr>
          <a:xfrm>
            <a:off x="2743197" y="3091197"/>
            <a:ext cx="9059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test condition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moment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reprezentan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 care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cu pas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test condition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raspunde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intrebarea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cand un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raspunde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intrebarea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cum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5B1D5BFE-7643-7CD0-75CB-B7E1596CBCE5}"/>
              </a:ext>
            </a:extLst>
          </p:cNvPr>
          <p:cNvSpPr/>
          <p:nvPr/>
        </p:nvSpPr>
        <p:spPr>
          <a:xfrm>
            <a:off x="-1" y="5121215"/>
            <a:ext cx="2743198" cy="1156841"/>
          </a:xfrm>
          <a:prstGeom prst="flowChartPunchedTap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3.Explicați diferența între retesting și regression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41B08-DB76-D071-CA95-106F69AEA191}"/>
              </a:ext>
            </a:extLst>
          </p:cNvPr>
          <p:cNvSpPr txBox="1"/>
          <p:nvPr/>
        </p:nvSpPr>
        <p:spPr>
          <a:xfrm>
            <a:off x="2743197" y="5045891"/>
            <a:ext cx="887319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retesting, cat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testing fac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schimburile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retesting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revalida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anterior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incorecta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testing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anterior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36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CBF8F-79FD-5F69-4895-99E011DD1362}"/>
              </a:ext>
            </a:extLst>
          </p:cNvPr>
          <p:cNvSpPr txBox="1"/>
          <p:nvPr/>
        </p:nvSpPr>
        <p:spPr>
          <a:xfrm>
            <a:off x="1758755" y="10353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etapele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268C45-816D-DEA4-7DCD-2F213EC1458D}"/>
              </a:ext>
            </a:extLst>
          </p:cNvPr>
          <p:cNvSpPr/>
          <p:nvPr/>
        </p:nvSpPr>
        <p:spPr>
          <a:xfrm>
            <a:off x="26963" y="1686802"/>
            <a:ext cx="12192000" cy="125202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      Test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Analysys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Test Design          Test Implementation         Test Execution    Test monitoring and control           Test Completion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09D6E-A024-62D6-6E64-72928F329D2C}"/>
              </a:ext>
            </a:extLst>
          </p:cNvPr>
          <p:cNvSpPr txBox="1"/>
          <p:nvPr/>
        </p:nvSpPr>
        <p:spPr>
          <a:xfrm>
            <a:off x="4126522" y="3365176"/>
            <a:ext cx="3460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58189B1-DC23-B042-2E8F-9B32D735A224}"/>
              </a:ext>
            </a:extLst>
          </p:cNvPr>
          <p:cNvSpPr/>
          <p:nvPr/>
        </p:nvSpPr>
        <p:spPr>
          <a:xfrm>
            <a:off x="0" y="2802934"/>
            <a:ext cx="3846084" cy="703978"/>
          </a:xfrm>
          <a:prstGeom prst="wedgeRectCallout">
            <a:avLst>
              <a:gd name="adj1" fmla="val -306"/>
              <a:gd name="adj2" fmla="val -939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greseli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ambiguitati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neconcordante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contradictii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CCB8B84-1E83-8567-7454-6F3F36FE1621}"/>
              </a:ext>
            </a:extLst>
          </p:cNvPr>
          <p:cNvSpPr/>
          <p:nvPr/>
        </p:nvSpPr>
        <p:spPr>
          <a:xfrm>
            <a:off x="26962" y="562047"/>
            <a:ext cx="2400887" cy="1124755"/>
          </a:xfrm>
          <a:prstGeom prst="wedgeRectCallout">
            <a:avLst>
              <a:gd name="adj1" fmla="val -18783"/>
              <a:gd name="adj2" fmla="val 7373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A3B21-0EEE-0F10-F184-6BC23D8E076E}"/>
              </a:ext>
            </a:extLst>
          </p:cNvPr>
          <p:cNvSpPr txBox="1"/>
          <p:nvPr/>
        </p:nvSpPr>
        <p:spPr>
          <a:xfrm>
            <a:off x="-29052" y="510950"/>
            <a:ext cx="242993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activitati care definesc obiectivele si abordarea cu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privire la testare si se decide 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parti ale alicatiei se</a:t>
            </a: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doreste sa fie testate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08960-BC31-EB93-3130-25C90ACE70A3}"/>
              </a:ext>
            </a:extLst>
          </p:cNvPr>
          <p:cNvSpPr txBox="1"/>
          <p:nvPr/>
        </p:nvSpPr>
        <p:spPr>
          <a:xfrm>
            <a:off x="3082331" y="593398"/>
            <a:ext cx="3451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design-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oricarui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21A80E64-403C-F156-3D19-8BDF8229FD1B}"/>
              </a:ext>
            </a:extLst>
          </p:cNvPr>
          <p:cNvSpPr/>
          <p:nvPr/>
        </p:nvSpPr>
        <p:spPr>
          <a:xfrm>
            <a:off x="1227405" y="3910983"/>
            <a:ext cx="4868595" cy="860139"/>
          </a:xfrm>
          <a:prstGeom prst="wedgeRectCallout">
            <a:avLst>
              <a:gd name="adj1" fmla="val 24580"/>
              <a:gd name="adj2" fmla="val -2027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identficate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smoke testing,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prioritizeaza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FE13461-E06A-28B9-7702-287CCAC0E88E}"/>
              </a:ext>
            </a:extLst>
          </p:cNvPr>
          <p:cNvSpPr/>
          <p:nvPr/>
        </p:nvSpPr>
        <p:spPr>
          <a:xfrm>
            <a:off x="7557868" y="539212"/>
            <a:ext cx="3574590" cy="1268291"/>
          </a:xfrm>
          <a:prstGeom prst="wedgeRectCallout">
            <a:avLst>
              <a:gd name="adj1" fmla="val -66608"/>
              <a:gd name="adj2" fmla="val 804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instructiunilor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tool-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au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(passed/failed/blocked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BFB1D95-2E16-6531-B2B2-5BBDB254C459}"/>
              </a:ext>
            </a:extLst>
          </p:cNvPr>
          <p:cNvSpPr/>
          <p:nvPr/>
        </p:nvSpPr>
        <p:spPr>
          <a:xfrm>
            <a:off x="5856848" y="2802934"/>
            <a:ext cx="4622466" cy="703978"/>
          </a:xfrm>
          <a:prstGeom prst="wedgeRectCallout">
            <a:avLst>
              <a:gd name="adj1" fmla="val 16159"/>
              <a:gd name="adj2" fmla="val -70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activitate continua care se desfasoara cu scopul de a compara progresul actual cu planul de testare, incee o data cu etapa de planificare si se termina odata cu etapa de inchidere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4D0C1D66-696C-6C90-324A-E632362E685F}"/>
              </a:ext>
            </a:extLst>
          </p:cNvPr>
          <p:cNvSpPr/>
          <p:nvPr/>
        </p:nvSpPr>
        <p:spPr>
          <a:xfrm>
            <a:off x="3093719" y="577434"/>
            <a:ext cx="3292567" cy="1300815"/>
          </a:xfrm>
          <a:prstGeom prst="wedgeRectCallout">
            <a:avLst>
              <a:gd name="adj1" fmla="val -37543"/>
              <a:gd name="adj2" fmla="val 6720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6A7052D0-587F-2988-5634-FC6A15664BA0}"/>
              </a:ext>
            </a:extLst>
          </p:cNvPr>
          <p:cNvSpPr/>
          <p:nvPr/>
        </p:nvSpPr>
        <p:spPr>
          <a:xfrm>
            <a:off x="6817225" y="3910983"/>
            <a:ext cx="4868595" cy="860139"/>
          </a:xfrm>
          <a:prstGeom prst="wedgeRectCallout">
            <a:avLst>
              <a:gd name="adj1" fmla="val 36231"/>
              <a:gd name="adj2" fmla="val -1650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7BE9E3-B369-633A-157E-ED55C12D0B71}"/>
              </a:ext>
            </a:extLst>
          </p:cNvPr>
          <p:cNvSpPr txBox="1"/>
          <p:nvPr/>
        </p:nvSpPr>
        <p:spPr>
          <a:xfrm>
            <a:off x="6768431" y="3977018"/>
            <a:ext cx="5153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îndeplinite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criteriile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nerezolvate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părților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EC8FD-E6EC-69FA-3360-DE0A067CD54F}"/>
              </a:ext>
            </a:extLst>
          </p:cNvPr>
          <p:cNvSpPr txBox="1"/>
          <p:nvPr/>
        </p:nvSpPr>
        <p:spPr>
          <a:xfrm>
            <a:off x="1727176" y="5117253"/>
            <a:ext cx="76179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testing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non-functional testing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F480DEA-17C4-6941-C092-68FA2F61B6B6}"/>
              </a:ext>
            </a:extLst>
          </p:cNvPr>
          <p:cNvSpPr/>
          <p:nvPr/>
        </p:nvSpPr>
        <p:spPr>
          <a:xfrm>
            <a:off x="156501" y="5339207"/>
            <a:ext cx="12062462" cy="150298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 cand non-functional testing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descriu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 de bine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ex:reability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mentenabilitate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transferabilitate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performanta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recuperare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localizare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conformitate,etc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225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4D4082F-6C81-06C5-5EA9-A3570D671B95}"/>
              </a:ext>
            </a:extLst>
          </p:cNvPr>
          <p:cNvSpPr/>
          <p:nvPr/>
        </p:nvSpPr>
        <p:spPr>
          <a:xfrm>
            <a:off x="1674056" y="59305"/>
            <a:ext cx="6217920" cy="584775"/>
          </a:xfrm>
          <a:prstGeom prst="flowChartPunchedTap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E323B-C7E0-9199-EABA-1006BD824467}"/>
              </a:ext>
            </a:extLst>
          </p:cNvPr>
          <p:cNvSpPr txBox="1"/>
          <p:nvPr/>
        </p:nvSpPr>
        <p:spPr>
          <a:xfrm>
            <a:off x="1674056" y="644080"/>
            <a:ext cx="961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cod,aceasta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cod, pe cand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careia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DC05BE3B-8359-A67F-ABB6-D88E35135980}"/>
              </a:ext>
            </a:extLst>
          </p:cNvPr>
          <p:cNvSpPr/>
          <p:nvPr/>
        </p:nvSpPr>
        <p:spPr>
          <a:xfrm>
            <a:off x="1674056" y="1326227"/>
            <a:ext cx="9847384" cy="584775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experience-based)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29AFB5-B670-48C6-4229-E884068C8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212308"/>
              </p:ext>
            </p:extLst>
          </p:nvPr>
        </p:nvGraphicFramePr>
        <p:xfrm>
          <a:off x="115980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CD9DB9-8907-E788-2C3E-0E811154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53052"/>
              </p:ext>
            </p:extLst>
          </p:nvPr>
        </p:nvGraphicFramePr>
        <p:xfrm>
          <a:off x="7749075" y="1959772"/>
          <a:ext cx="1780186" cy="335280"/>
        </p:xfrm>
        <a:graphic>
          <a:graphicData uri="http://schemas.openxmlformats.org/drawingml/2006/table">
            <a:tbl>
              <a:tblPr/>
              <a:tblGrid>
                <a:gridCol w="1780186">
                  <a:extLst>
                    <a:ext uri="{9D8B030D-6E8A-4147-A177-3AD203B41FA5}">
                      <a16:colId xmlns:a16="http://schemas.microsoft.com/office/drawing/2014/main" val="3700838466"/>
                    </a:ext>
                  </a:extLst>
                </a:gridCol>
              </a:tblGrid>
              <a:tr h="1184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Testing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30966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E1BBA7-785E-5775-97CD-1ECC780B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868"/>
              </p:ext>
            </p:extLst>
          </p:nvPr>
        </p:nvGraphicFramePr>
        <p:xfrm>
          <a:off x="4944706" y="2535610"/>
          <a:ext cx="1991335" cy="518160"/>
        </p:xfrm>
        <a:graphic>
          <a:graphicData uri="http://schemas.openxmlformats.org/drawingml/2006/table">
            <a:tbl>
              <a:tblPr/>
              <a:tblGrid>
                <a:gridCol w="1991335">
                  <a:extLst>
                    <a:ext uri="{9D8B030D-6E8A-4147-A177-3AD203B41FA5}">
                      <a16:colId xmlns:a16="http://schemas.microsoft.com/office/drawing/2014/main" val="867320497"/>
                    </a:ext>
                  </a:extLst>
                </a:gridCol>
              </a:tblGrid>
              <a:tr h="4633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White-box/structure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Testing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8867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170DC7E-987B-2289-2FB8-CD4372F32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153" y="2523378"/>
            <a:ext cx="1780186" cy="505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7EBFD5-440D-E23B-B448-32BE64416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1363" y="2531080"/>
            <a:ext cx="1780186" cy="52048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99D717-FEAA-9EBC-5CE2-110151C1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8508"/>
              </p:ext>
            </p:extLst>
          </p:nvPr>
        </p:nvGraphicFramePr>
        <p:xfrm>
          <a:off x="5334845" y="3295960"/>
          <a:ext cx="1142946" cy="168536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2946">
                  <a:extLst>
                    <a:ext uri="{9D8B030D-6E8A-4147-A177-3AD203B41FA5}">
                      <a16:colId xmlns:a16="http://schemas.microsoft.com/office/drawing/2014/main" val="1060146163"/>
                    </a:ext>
                  </a:extLst>
                </a:gridCol>
              </a:tblGrid>
              <a:tr h="56178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0184"/>
                  </a:ext>
                </a:extLst>
              </a:tr>
              <a:tr h="561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9604"/>
                  </a:ext>
                </a:extLst>
              </a:tr>
              <a:tr h="561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40477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F174D7-3A2B-77DD-55BA-B9D1CD5F0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041" y="3295960"/>
            <a:ext cx="1455459" cy="518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23D5CE-E7A7-786B-4C20-354290EF3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4063" y="3267110"/>
            <a:ext cx="1281085" cy="518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7BC941-1BC6-428C-96D0-299996A2D5B2}"/>
              </a:ext>
            </a:extLst>
          </p:cNvPr>
          <p:cNvSpPr txBox="1"/>
          <p:nvPr/>
        </p:nvSpPr>
        <p:spPr>
          <a:xfrm>
            <a:off x="7633300" y="2507959"/>
            <a:ext cx="207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Black-box/Specification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B77D27-8139-8701-F51D-4147D18E887C}"/>
              </a:ext>
            </a:extLst>
          </p:cNvPr>
          <p:cNvSpPr txBox="1"/>
          <p:nvPr/>
        </p:nvSpPr>
        <p:spPr>
          <a:xfrm>
            <a:off x="10185148" y="2529713"/>
            <a:ext cx="1923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Based Testing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9EB7-9157-7A3B-2891-EE36FAB251FD}"/>
              </a:ext>
            </a:extLst>
          </p:cNvPr>
          <p:cNvSpPr txBox="1"/>
          <p:nvPr/>
        </p:nvSpPr>
        <p:spPr>
          <a:xfrm>
            <a:off x="7111567" y="3286444"/>
            <a:ext cx="1001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1C0F9-F33A-040F-9842-388CD9C7DC5B}"/>
              </a:ext>
            </a:extLst>
          </p:cNvPr>
          <p:cNvSpPr txBox="1"/>
          <p:nvPr/>
        </p:nvSpPr>
        <p:spPr>
          <a:xfrm>
            <a:off x="8684592" y="3216527"/>
            <a:ext cx="1720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D4288B8-3117-E1DB-9670-42AECE7A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27129"/>
              </p:ext>
            </p:extLst>
          </p:nvPr>
        </p:nvGraphicFramePr>
        <p:xfrm>
          <a:off x="6936041" y="4068409"/>
          <a:ext cx="1441996" cy="2814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1996">
                  <a:extLst>
                    <a:ext uri="{9D8B030D-6E8A-4147-A177-3AD203B41FA5}">
                      <a16:colId xmlns:a16="http://schemas.microsoft.com/office/drawing/2014/main" val="76311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Equivalence 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Value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Based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300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E2A968E-EED2-0CE4-9EC1-F9B536636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8438"/>
              </p:ext>
            </p:extLst>
          </p:nvPr>
        </p:nvGraphicFramePr>
        <p:xfrm>
          <a:off x="8851297" y="4092066"/>
          <a:ext cx="1420493" cy="2072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20493">
                  <a:extLst>
                    <a:ext uri="{9D8B030D-6E8A-4147-A177-3AD203B41FA5}">
                      <a16:colId xmlns:a16="http://schemas.microsoft.com/office/drawing/2014/main" val="3076478435"/>
                    </a:ext>
                  </a:extLst>
                </a:gridCol>
              </a:tblGrid>
              <a:tr h="5172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79624"/>
                  </a:ext>
                </a:extLst>
              </a:tr>
              <a:tr h="5172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 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90010"/>
                  </a:ext>
                </a:extLst>
              </a:tr>
              <a:tr h="5172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Compatibility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9142"/>
                  </a:ext>
                </a:extLst>
              </a:tr>
              <a:tr h="5172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977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820EB4E-C2BC-2B83-FCD8-4F97307A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91159"/>
              </p:ext>
            </p:extLst>
          </p:nvPr>
        </p:nvGraphicFramePr>
        <p:xfrm>
          <a:off x="10702087" y="3286444"/>
          <a:ext cx="1098027" cy="16948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8027">
                  <a:extLst>
                    <a:ext uri="{9D8B030D-6E8A-4147-A177-3AD203B41FA5}">
                      <a16:colId xmlns:a16="http://schemas.microsoft.com/office/drawing/2014/main" val="3257402"/>
                    </a:ext>
                  </a:extLst>
                </a:gridCol>
              </a:tblGrid>
              <a:tr h="564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Exploraty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41955"/>
                  </a:ext>
                </a:extLst>
              </a:tr>
              <a:tr h="564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94201"/>
                  </a:ext>
                </a:extLst>
              </a:tr>
              <a:tr h="564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Ad-hoc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121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AFDFC-4ADE-E6BD-74BE-81B9A5C9F10F}"/>
              </a:ext>
            </a:extLst>
          </p:cNvPr>
          <p:cNvCxnSpPr>
            <a:endCxn id="14" idx="0"/>
          </p:cNvCxnSpPr>
          <p:nvPr/>
        </p:nvCxnSpPr>
        <p:spPr>
          <a:xfrm flipH="1">
            <a:off x="5940373" y="2127412"/>
            <a:ext cx="1808702" cy="40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E7DD81-90B2-60F3-E2E7-8F27FB8F52B9}"/>
              </a:ext>
            </a:extLst>
          </p:cNvPr>
          <p:cNvCxnSpPr>
            <a:endCxn id="27" idx="0"/>
          </p:cNvCxnSpPr>
          <p:nvPr/>
        </p:nvCxnSpPr>
        <p:spPr>
          <a:xfrm>
            <a:off x="9500270" y="2123909"/>
            <a:ext cx="1646621" cy="40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9C294F-A6BA-15BC-04EC-6E9028C5B7EE}"/>
              </a:ext>
            </a:extLst>
          </p:cNvPr>
          <p:cNvCxnSpPr>
            <a:endCxn id="25" idx="0"/>
          </p:cNvCxnSpPr>
          <p:nvPr/>
        </p:nvCxnSpPr>
        <p:spPr>
          <a:xfrm flipH="1">
            <a:off x="8669246" y="2263321"/>
            <a:ext cx="15346" cy="24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6711D9-99F2-8B3A-0EB7-26FE04AD0D16}"/>
              </a:ext>
            </a:extLst>
          </p:cNvPr>
          <p:cNvCxnSpPr/>
          <p:nvPr/>
        </p:nvCxnSpPr>
        <p:spPr>
          <a:xfrm flipH="1">
            <a:off x="5816750" y="3051565"/>
            <a:ext cx="9717" cy="2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1949E0-D285-799E-12D7-944DC5BFB16D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7612310" y="3031179"/>
            <a:ext cx="1056936" cy="25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4E6E42-7430-10D7-F3E9-44A415DB8CBC}"/>
              </a:ext>
            </a:extLst>
          </p:cNvPr>
          <p:cNvCxnSpPr>
            <a:endCxn id="31" idx="0"/>
          </p:cNvCxnSpPr>
          <p:nvPr/>
        </p:nvCxnSpPr>
        <p:spPr>
          <a:xfrm>
            <a:off x="8662605" y="3035937"/>
            <a:ext cx="882002" cy="1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C863F1-8A8A-A9A1-702E-2C692FB321F4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11146891" y="3052933"/>
            <a:ext cx="104209" cy="23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5121F8-75B9-8E1F-4858-6F2E8E2CF494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 flipH="1">
            <a:off x="7657039" y="3814119"/>
            <a:ext cx="6732" cy="25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77028F-3B28-8C03-6BE8-19430514A542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9544606" y="3785269"/>
            <a:ext cx="16937" cy="30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CA6EA9A-E3CC-677A-776E-19A088521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18500"/>
              </p:ext>
            </p:extLst>
          </p:nvPr>
        </p:nvGraphicFramePr>
        <p:xfrm>
          <a:off x="1674056" y="3599542"/>
          <a:ext cx="2360915" cy="468867"/>
        </p:xfrm>
        <a:graphic>
          <a:graphicData uri="http://schemas.openxmlformats.org/drawingml/2006/table">
            <a:tbl>
              <a:tblPr/>
              <a:tblGrid>
                <a:gridCol w="2360915">
                  <a:extLst>
                    <a:ext uri="{9D8B030D-6E8A-4147-A177-3AD203B41FA5}">
                      <a16:colId xmlns:a16="http://schemas.microsoft.com/office/drawing/2014/main" val="166342259"/>
                    </a:ext>
                  </a:extLst>
                </a:gridCol>
              </a:tblGrid>
              <a:tr h="468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Testing Techniques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158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4DD3F46-5725-877E-4584-93A15304A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52487"/>
              </p:ext>
            </p:extLst>
          </p:nvPr>
        </p:nvGraphicFramePr>
        <p:xfrm>
          <a:off x="3124680" y="4394475"/>
          <a:ext cx="1322140" cy="304800"/>
        </p:xfrm>
        <a:graphic>
          <a:graphicData uri="http://schemas.openxmlformats.org/drawingml/2006/table">
            <a:tbl>
              <a:tblPr/>
              <a:tblGrid>
                <a:gridCol w="1322140">
                  <a:extLst>
                    <a:ext uri="{9D8B030D-6E8A-4147-A177-3AD203B41FA5}">
                      <a16:colId xmlns:a16="http://schemas.microsoft.com/office/drawing/2014/main" val="4291043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4173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55C91E8-11CF-8DF0-60A4-6BDFD38C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24964"/>
              </p:ext>
            </p:extLst>
          </p:nvPr>
        </p:nvGraphicFramePr>
        <p:xfrm>
          <a:off x="1163736" y="4395257"/>
          <a:ext cx="1322140" cy="319315"/>
        </p:xfrm>
        <a:graphic>
          <a:graphicData uri="http://schemas.openxmlformats.org/drawingml/2006/table">
            <a:tbl>
              <a:tblPr/>
              <a:tblGrid>
                <a:gridCol w="1322140">
                  <a:extLst>
                    <a:ext uri="{9D8B030D-6E8A-4147-A177-3AD203B41FA5}">
                      <a16:colId xmlns:a16="http://schemas.microsoft.com/office/drawing/2014/main" val="3665853323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0017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F52CDCC-F4D4-5DFF-15C8-9F05F1745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79685"/>
              </p:ext>
            </p:extLst>
          </p:nvPr>
        </p:nvGraphicFramePr>
        <p:xfrm>
          <a:off x="3138526" y="4959476"/>
          <a:ext cx="1322141" cy="187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2141">
                  <a:extLst>
                    <a:ext uri="{9D8B030D-6E8A-4147-A177-3AD203B41FA5}">
                      <a16:colId xmlns:a16="http://schemas.microsoft.com/office/drawing/2014/main" val="2982238133"/>
                    </a:ext>
                  </a:extLst>
                </a:gridCol>
              </a:tblGrid>
              <a:tr h="421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28743"/>
                  </a:ext>
                </a:extLst>
              </a:tr>
              <a:tr h="421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Walkthrough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62329"/>
                  </a:ext>
                </a:extLst>
              </a:tr>
              <a:tr h="421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88003"/>
                  </a:ext>
                </a:extLst>
              </a:tr>
              <a:tr h="421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5277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CC15FDBC-9B31-2AB1-74E7-0CB9E7454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66574"/>
              </p:ext>
            </p:extLst>
          </p:nvPr>
        </p:nvGraphicFramePr>
        <p:xfrm>
          <a:off x="1149891" y="4959476"/>
          <a:ext cx="1349829" cy="7693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49829">
                  <a:extLst>
                    <a:ext uri="{9D8B030D-6E8A-4147-A177-3AD203B41FA5}">
                      <a16:colId xmlns:a16="http://schemas.microsoft.com/office/drawing/2014/main" val="1756658041"/>
                    </a:ext>
                  </a:extLst>
                </a:gridCol>
              </a:tblGrid>
              <a:tr h="3846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04986"/>
                  </a:ext>
                </a:extLst>
              </a:tr>
              <a:tr h="3846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58884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97263B-C02F-EFE9-E661-E83379DE09DE}"/>
              </a:ext>
            </a:extLst>
          </p:cNvPr>
          <p:cNvCxnSpPr>
            <a:endCxn id="55" idx="0"/>
          </p:cNvCxnSpPr>
          <p:nvPr/>
        </p:nvCxnSpPr>
        <p:spPr>
          <a:xfrm flipH="1">
            <a:off x="1824806" y="4068409"/>
            <a:ext cx="1029707" cy="32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B99E1B-3CA9-0262-A9C8-3E71E05D23C1}"/>
              </a:ext>
            </a:extLst>
          </p:cNvPr>
          <p:cNvCxnSpPr>
            <a:endCxn id="54" idx="0"/>
          </p:cNvCxnSpPr>
          <p:nvPr/>
        </p:nvCxnSpPr>
        <p:spPr>
          <a:xfrm>
            <a:off x="2853144" y="4068018"/>
            <a:ext cx="932606" cy="32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F87B43-3853-DD5A-2C81-9ADCC6FA377F}"/>
              </a:ext>
            </a:extLst>
          </p:cNvPr>
          <p:cNvCxnSpPr>
            <a:endCxn id="57" idx="0"/>
          </p:cNvCxnSpPr>
          <p:nvPr/>
        </p:nvCxnSpPr>
        <p:spPr>
          <a:xfrm>
            <a:off x="1824805" y="4699275"/>
            <a:ext cx="0" cy="26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55B449-7062-1873-F3F9-E555B1AAFC09}"/>
              </a:ext>
            </a:extLst>
          </p:cNvPr>
          <p:cNvCxnSpPr>
            <a:endCxn id="56" idx="0"/>
          </p:cNvCxnSpPr>
          <p:nvPr/>
        </p:nvCxnSpPr>
        <p:spPr>
          <a:xfrm>
            <a:off x="3785750" y="4699275"/>
            <a:ext cx="13846" cy="26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A2715DD-688B-3FDE-07D7-8BFBBB019270}"/>
              </a:ext>
            </a:extLst>
          </p:cNvPr>
          <p:cNvSpPr/>
          <p:nvPr/>
        </p:nvSpPr>
        <p:spPr>
          <a:xfrm>
            <a:off x="2307101" y="139890"/>
            <a:ext cx="5978769" cy="584775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9DA7C-63D0-50B1-6DC4-3B418D471805}"/>
              </a:ext>
            </a:extLst>
          </p:cNvPr>
          <p:cNvSpPr txBox="1"/>
          <p:nvPr/>
        </p:nvSpPr>
        <p:spPr>
          <a:xfrm>
            <a:off x="1740290" y="774169"/>
            <a:ext cx="8711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F9E9AA52-F089-FE4F-EDAD-82F63FF492B5}"/>
              </a:ext>
            </a:extLst>
          </p:cNvPr>
          <p:cNvSpPr/>
          <p:nvPr/>
        </p:nvSpPr>
        <p:spPr>
          <a:xfrm>
            <a:off x="0" y="1436249"/>
            <a:ext cx="8285870" cy="684816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testing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testing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536EB-64B7-6345-BA75-B1ECC778E82A}"/>
              </a:ext>
            </a:extLst>
          </p:cNvPr>
          <p:cNvSpPr txBox="1"/>
          <p:nvPr/>
        </p:nvSpPr>
        <p:spPr>
          <a:xfrm>
            <a:off x="1145343" y="2121065"/>
            <a:ext cx="10971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testing 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 cand Negative testing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D5BBDF29-13A1-7764-6EF1-6B5BD579F429}"/>
              </a:ext>
            </a:extLst>
          </p:cNvPr>
          <p:cNvSpPr/>
          <p:nvPr/>
        </p:nvSpPr>
        <p:spPr>
          <a:xfrm>
            <a:off x="2307102" y="3106671"/>
            <a:ext cx="5978769" cy="684816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 </a:t>
            </a:r>
            <a:r>
              <a:rPr lang="en-US" dirty="0" err="1"/>
              <a:t>Enumerați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explicați</a:t>
            </a:r>
            <a:r>
              <a:rPr lang="en-US" dirty="0"/>
              <a:t> pe </a:t>
            </a:r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nivelurile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561A9-65F0-1C90-E3FB-1D1CC3A07C40}"/>
              </a:ext>
            </a:extLst>
          </p:cNvPr>
          <p:cNvSpPr txBox="1"/>
          <p:nvPr/>
        </p:nvSpPr>
        <p:spPr>
          <a:xfrm>
            <a:off x="1220371" y="3858806"/>
            <a:ext cx="10971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pregatita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DEB59-AA4F-074B-43B1-F85F74D9024C}"/>
              </a:ext>
            </a:extLst>
          </p:cNvPr>
          <p:cNvSpPr txBox="1"/>
          <p:nvPr/>
        </p:nvSpPr>
        <p:spPr>
          <a:xfrm>
            <a:off x="1220371" y="4489516"/>
            <a:ext cx="10821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interactiunile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increderii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legaturilor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capabilitatea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un tot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end-to-end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execute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	 	 functional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acceptanță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A113-1766-47ED-3127-30270752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530693" cy="7362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Partea</a:t>
            </a:r>
            <a:r>
              <a:rPr lang="en-US" dirty="0"/>
              <a:t> II- </a:t>
            </a:r>
            <a:r>
              <a:rPr lang="en-US" dirty="0" err="1"/>
              <a:t>Aspecte</a:t>
            </a:r>
            <a:r>
              <a:rPr lang="en-US" dirty="0"/>
              <a:t> practice – </a:t>
            </a:r>
            <a:r>
              <a:rPr lang="en-US" sz="2700" dirty="0" err="1"/>
              <a:t>Proiect</a:t>
            </a:r>
            <a:r>
              <a:rPr lang="en-US" sz="2700" dirty="0"/>
              <a:t> in Jira- site-</a:t>
            </a:r>
            <a:r>
              <a:rPr lang="en-US" sz="2700" dirty="0" err="1"/>
              <a:t>ul</a:t>
            </a:r>
            <a:r>
              <a:rPr lang="en-US" sz="2700" dirty="0"/>
              <a:t> </a:t>
            </a:r>
            <a:r>
              <a:rPr lang="en-US" sz="2700" dirty="0" err="1"/>
              <a:t>Noriel</a:t>
            </a:r>
            <a:r>
              <a:rPr lang="en-US" sz="27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E9AC0-A5B1-AFC9-C9A5-E114395E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6"/>
          <a:stretch/>
        </p:blipFill>
        <p:spPr>
          <a:xfrm>
            <a:off x="62050" y="1385702"/>
            <a:ext cx="5807777" cy="5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9D65D-3E34-A1A7-32F9-42593514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5931877" y="1385702"/>
            <a:ext cx="6260123" cy="5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AF272-5245-9F39-258C-5D5C12EE591B}"/>
              </a:ext>
            </a:extLst>
          </p:cNvPr>
          <p:cNvSpPr txBox="1"/>
          <p:nvPr/>
        </p:nvSpPr>
        <p:spPr>
          <a:xfrm>
            <a:off x="1484310" y="876289"/>
            <a:ext cx="27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325757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C5B-B19B-E398-EAB6-5E04F6F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9" y="0"/>
            <a:ext cx="5060021" cy="622495"/>
          </a:xfrm>
        </p:spPr>
        <p:txBody>
          <a:bodyPr>
            <a:normAutofit/>
          </a:bodyPr>
          <a:lstStyle/>
          <a:p>
            <a:r>
              <a:rPr lang="en-US" sz="2400" dirty="0"/>
              <a:t>Test conditions and 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23726-40DC-E58A-C231-2A7107F7A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6"/>
          <a:stretch/>
        </p:blipFill>
        <p:spPr>
          <a:xfrm>
            <a:off x="7723290" y="323556"/>
            <a:ext cx="3928973" cy="365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309B0F-0F52-1B9D-DC79-28BCFA54E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1"/>
          <a:stretch/>
        </p:blipFill>
        <p:spPr>
          <a:xfrm>
            <a:off x="8267433" y="4131565"/>
            <a:ext cx="1808060" cy="261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EE6B5F-7C4D-99FD-42DB-61C4894116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1"/>
          <a:stretch/>
        </p:blipFill>
        <p:spPr>
          <a:xfrm>
            <a:off x="10177215" y="4131565"/>
            <a:ext cx="1092960" cy="261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98301-EEB0-FCC6-B1AD-D5F920C81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0"/>
          <a:stretch/>
        </p:blipFill>
        <p:spPr>
          <a:xfrm>
            <a:off x="168813" y="968845"/>
            <a:ext cx="7230794" cy="492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323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0253DF-58ED-89E3-622E-044FCDD32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4" y="172329"/>
            <a:ext cx="5933366" cy="3566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440E4-C4B4-2B30-A706-E3DCC0574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9277"/>
          <a:stretch/>
        </p:blipFill>
        <p:spPr>
          <a:xfrm>
            <a:off x="6449293" y="467688"/>
            <a:ext cx="5453464" cy="5922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BBC42-19F0-8BAE-EF60-E932135901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551"/>
          <a:stretch/>
        </p:blipFill>
        <p:spPr>
          <a:xfrm>
            <a:off x="1413900" y="4004786"/>
            <a:ext cx="3965406" cy="2680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860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84D95E3-7B81-9D62-2132-8F9A73EC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6515" y="194456"/>
            <a:ext cx="297514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Traceability matrix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FEDF7-23E6-3B5E-360D-D68DC6510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62" y="920239"/>
            <a:ext cx="3557232" cy="3089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F29C8E-7A8F-0EB0-A101-3580D718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8" y="4178105"/>
            <a:ext cx="5623640" cy="2679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256EE-235D-4A82-B24E-ADAB0C4C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51" y="751728"/>
            <a:ext cx="7160072" cy="43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10676</TotalTime>
  <Words>1390</Words>
  <Application>Microsoft Office PowerPoint</Application>
  <PresentationFormat>Widescreen</PresentationFormat>
  <Paragraphs>127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inherit</vt:lpstr>
      <vt:lpstr>Times New Roman</vt:lpstr>
      <vt:lpstr>Parallax</vt:lpstr>
      <vt:lpstr>PROIECT FINAL </vt:lpstr>
      <vt:lpstr>Partea I – Notiuni Teroretice</vt:lpstr>
      <vt:lpstr>PowerPoint Presentation</vt:lpstr>
      <vt:lpstr>PowerPoint Presentation</vt:lpstr>
      <vt:lpstr>PowerPoint Presentation</vt:lpstr>
      <vt:lpstr>Partea II- Aspecte practice – Proiect in Jira- site-ul Noriel </vt:lpstr>
      <vt:lpstr>Test conditions and test cases</vt:lpstr>
      <vt:lpstr>PowerPoint Presentation</vt:lpstr>
      <vt:lpstr>Traceability matrix  </vt:lpstr>
      <vt:lpstr>DASHBOARDS</vt:lpstr>
      <vt:lpstr>Bug Ticket</vt:lpstr>
      <vt:lpstr>PowerPoint Presentation</vt:lpstr>
      <vt:lpstr>Concluzii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</dc:title>
  <dc:creator>Laptop</dc:creator>
  <cp:lastModifiedBy>Laptop</cp:lastModifiedBy>
  <cp:revision>8</cp:revision>
  <dcterms:created xsi:type="dcterms:W3CDTF">2024-06-03T09:39:55Z</dcterms:created>
  <dcterms:modified xsi:type="dcterms:W3CDTF">2024-06-18T12:39:05Z</dcterms:modified>
</cp:coreProperties>
</file>