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Lo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O67CgyasETCO1wve9N0QMjta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regular.fntdata"/><Relationship Id="rId21" Type="http://schemas.openxmlformats.org/officeDocument/2006/relationships/slide" Target="slides/slide17.xml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a9b30db0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17a9b30db0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a9b30db07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7a9b30db07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a9b30db0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46" name="Google Shape;246;g17a9b30db0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a9b30db0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17a9b30db0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7a9b30db0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17a9b30db0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aff6fe126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7aff6fe126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be53d7559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7be53d7559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a70fcb6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7a70fcb6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Question: WHICH ATTRIBUTE (NUMBER OF BEDROOMS/BATHS, SQUARE FOOTAGE)  MOST AFFECTS THE SELLING PRICE OF A HOME?</a:t>
            </a:r>
            <a:endParaRPr>
              <a:solidFill>
                <a:srgbClr val="23232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Hypotheses: </a:t>
            </a:r>
            <a:endParaRPr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1-The higher the house size, the more expensive the house 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lang="en-US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number of bedrooms does not result in the lower house price.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3- The number of bathrooms results in a  higher  house price.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aff6fe12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aff6fe12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correlation coefficient was chosen to help us compare, and find the attribute that has a strong positive linear correlation.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 strong correlation between the house size and the price</a:t>
            </a:r>
            <a:endParaRPr/>
          </a:p>
        </p:txBody>
      </p:sp>
      <p:sp>
        <p:nvSpPr>
          <p:cNvPr id="184" name="Google Shape;184;g17aff6fe12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aff6fe126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aff6fe126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correlation coefficient was chosen to help us compare, and find the attribute that has a strong positive linear correlation.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closer to 1 but still not as strong correlation between the number of bedrooms and the price</a:t>
            </a:r>
            <a:endParaRPr/>
          </a:p>
        </p:txBody>
      </p:sp>
      <p:sp>
        <p:nvSpPr>
          <p:cNvPr id="193" name="Google Shape;193;g17aff6fe126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aff6fe12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aff6fe126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correlation coefficient was chosen to help us compare, and find the attribute that has a strong positive linear correlation.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Strongest correlation between x &amp; y variables , price &amp; number of bathrooms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- The greater the number of bathrooms, the more expensive the house is.</a:t>
            </a:r>
            <a:endParaRPr/>
          </a:p>
        </p:txBody>
      </p:sp>
      <p:sp>
        <p:nvSpPr>
          <p:cNvPr id="202" name="Google Shape;202;g17aff6fe126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a9b30db0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.</a:t>
            </a:r>
            <a:endParaRPr sz="500"/>
          </a:p>
        </p:txBody>
      </p:sp>
      <p:sp>
        <p:nvSpPr>
          <p:cNvPr id="219" name="Google Shape;219;g17a9b30db0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6481808" y="1758950"/>
            <a:ext cx="5137112" cy="67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/>
          <p:nvPr>
            <p:ph idx="2" type="pic"/>
          </p:nvPr>
        </p:nvSpPr>
        <p:spPr>
          <a:xfrm>
            <a:off x="639763" y="642938"/>
            <a:ext cx="4814887" cy="2667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4"/>
          <p:cNvSpPr/>
          <p:nvPr>
            <p:ph idx="3" type="pic"/>
          </p:nvPr>
        </p:nvSpPr>
        <p:spPr>
          <a:xfrm>
            <a:off x="639412" y="3631470"/>
            <a:ext cx="4814887" cy="2562738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6482241" y="2365374"/>
            <a:ext cx="5136671" cy="263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5441003" y="640080"/>
            <a:ext cx="6111585" cy="5577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5937594" y="1328058"/>
            <a:ext cx="5096630" cy="33783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639763" y="635000"/>
            <a:ext cx="4800600" cy="557847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5948480" y="4668045"/>
            <a:ext cx="509663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400"/>
              <a:buFont typeface="Arial"/>
              <a:buNone/>
              <a:defRPr b="0" sz="24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/>
          <p:nvPr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6491332" y="2025650"/>
            <a:ext cx="5058209" cy="235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/>
          <p:nvPr>
            <p:ph idx="2" type="pic"/>
          </p:nvPr>
        </p:nvSpPr>
        <p:spPr>
          <a:xfrm>
            <a:off x="542925" y="0"/>
            <a:ext cx="540861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6492857" y="4381382"/>
            <a:ext cx="5058209" cy="3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 b="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 showMasterSp="0">
  <p:cSld name="Content 2 Colum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>
            <a:off x="0" y="914399"/>
            <a:ext cx="12192000" cy="53054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539711" y="222436"/>
            <a:ext cx="5058209" cy="67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1010884" y="1481580"/>
            <a:ext cx="4727735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1010884" y="2069955"/>
            <a:ext cx="4727735" cy="387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6457949" y="1481579"/>
            <a:ext cx="4727735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6457949" y="2069955"/>
            <a:ext cx="4727735" cy="387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 showMasterSp="0">
  <p:cSld name="Content 3 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0" y="914399"/>
            <a:ext cx="12192000" cy="53054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539711" y="222436"/>
            <a:ext cx="5058209" cy="673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648935" y="1472055"/>
            <a:ext cx="3519028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648935" y="2057605"/>
            <a:ext cx="3519028" cy="388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4336486" y="1466406"/>
            <a:ext cx="3519028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4" type="body"/>
          </p:nvPr>
        </p:nvSpPr>
        <p:spPr>
          <a:xfrm>
            <a:off x="4336486" y="2057605"/>
            <a:ext cx="3519028" cy="388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5" type="body"/>
          </p:nvPr>
        </p:nvSpPr>
        <p:spPr>
          <a:xfrm>
            <a:off x="8024037" y="1472055"/>
            <a:ext cx="3519028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6" type="body"/>
          </p:nvPr>
        </p:nvSpPr>
        <p:spPr>
          <a:xfrm>
            <a:off x="8024037" y="2057605"/>
            <a:ext cx="3519028" cy="388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4063656" y="0"/>
            <a:ext cx="8128343" cy="9863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>
            <p:ph idx="2" type="pic"/>
          </p:nvPr>
        </p:nvSpPr>
        <p:spPr>
          <a:xfrm>
            <a:off x="3090671" y="0"/>
            <a:ext cx="3000249" cy="3382963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4063656" y="279792"/>
            <a:ext cx="7777824" cy="986304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/>
          <p:nvPr>
            <p:ph idx="3" type="pic"/>
          </p:nvPr>
        </p:nvSpPr>
        <p:spPr>
          <a:xfrm>
            <a:off x="0" y="0"/>
            <a:ext cx="2997708" cy="33829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5"/>
          <p:cNvSpPr/>
          <p:nvPr>
            <p:ph idx="4" type="pic"/>
          </p:nvPr>
        </p:nvSpPr>
        <p:spPr>
          <a:xfrm>
            <a:off x="0" y="3475038"/>
            <a:ext cx="6096000" cy="3382962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6735147" y="1639615"/>
            <a:ext cx="4817441" cy="453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3429000"/>
            <a:ext cx="12192000" cy="28023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>
            <p:ph type="ctrTitle"/>
          </p:nvPr>
        </p:nvSpPr>
        <p:spPr>
          <a:xfrm>
            <a:off x="975359" y="3637127"/>
            <a:ext cx="10065679" cy="1493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973836" y="5023536"/>
            <a:ext cx="10065679" cy="56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 b="0" cap="none"/>
            </a:lvl1pPr>
            <a:lvl2pPr lvl="1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/>
          <p:nvPr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>
            <p:ph idx="2" type="pic"/>
          </p:nvPr>
        </p:nvSpPr>
        <p:spPr>
          <a:xfrm>
            <a:off x="763588" y="642938"/>
            <a:ext cx="2449512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/>
          <p:cNvSpPr/>
          <p:nvPr>
            <p:ph idx="3" type="pic"/>
          </p:nvPr>
        </p:nvSpPr>
        <p:spPr>
          <a:xfrm>
            <a:off x="3502338" y="643636"/>
            <a:ext cx="2449512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6"/>
          <p:cNvSpPr/>
          <p:nvPr>
            <p:ph idx="4" type="pic"/>
          </p:nvPr>
        </p:nvSpPr>
        <p:spPr>
          <a:xfrm>
            <a:off x="6240470" y="643636"/>
            <a:ext cx="2449512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6"/>
          <p:cNvSpPr/>
          <p:nvPr>
            <p:ph idx="5" type="pic"/>
          </p:nvPr>
        </p:nvSpPr>
        <p:spPr>
          <a:xfrm>
            <a:off x="8978301" y="643636"/>
            <a:ext cx="2449512" cy="24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 txBox="1"/>
          <p:nvPr>
            <p:ph type="title"/>
          </p:nvPr>
        </p:nvSpPr>
        <p:spPr>
          <a:xfrm>
            <a:off x="347332" y="278342"/>
            <a:ext cx="7777823" cy="986304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39412" y="1653479"/>
            <a:ext cx="6291107" cy="453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/>
          <p:nvPr>
            <p:ph idx="2" type="pic"/>
          </p:nvPr>
        </p:nvSpPr>
        <p:spPr>
          <a:xfrm>
            <a:off x="7526867" y="0"/>
            <a:ext cx="4665133" cy="2222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7"/>
          <p:cNvSpPr/>
          <p:nvPr>
            <p:ph idx="3" type="pic"/>
          </p:nvPr>
        </p:nvSpPr>
        <p:spPr>
          <a:xfrm>
            <a:off x="7534656" y="2316047"/>
            <a:ext cx="4657725" cy="2222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/>
          <p:nvPr>
            <p:ph idx="4" type="pic"/>
          </p:nvPr>
        </p:nvSpPr>
        <p:spPr>
          <a:xfrm>
            <a:off x="7535939" y="4634050"/>
            <a:ext cx="4657725" cy="2222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>
            <p:ph idx="2" type="pic"/>
          </p:nvPr>
        </p:nvSpPr>
        <p:spPr>
          <a:xfrm>
            <a:off x="6094413" y="0"/>
            <a:ext cx="6094412" cy="68548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/>
          <p:nvPr/>
        </p:nvSpPr>
        <p:spPr>
          <a:xfrm>
            <a:off x="0" y="914400"/>
            <a:ext cx="6094477" cy="50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 txBox="1"/>
          <p:nvPr>
            <p:ph type="ctrTitle"/>
          </p:nvPr>
        </p:nvSpPr>
        <p:spPr>
          <a:xfrm>
            <a:off x="761774" y="2814975"/>
            <a:ext cx="6769706" cy="19109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762000" y="4657726"/>
            <a:ext cx="6769100" cy="7318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937987" y="1735958"/>
            <a:ext cx="10318036" cy="427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285875" y="2066925"/>
            <a:ext cx="9610725" cy="363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showMasterSp="0">
  <p:cSld name="Tea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-4370" y="1641780"/>
            <a:ext cx="12192000" cy="52245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98236" y="1887311"/>
            <a:ext cx="1139552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 showMasterSp="0">
  <p:cSld name="Timelin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-4370" y="1641780"/>
            <a:ext cx="12192000" cy="52245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838200" y="1619250"/>
            <a:ext cx="10515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45700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6481808" y="1758950"/>
            <a:ext cx="5137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Group 6</a:t>
            </a:r>
            <a:r>
              <a:rPr lang="en-US"/>
              <a:t>: House Hunters</a:t>
            </a:r>
            <a:endParaRPr/>
          </a:p>
        </p:txBody>
      </p:sp>
      <p:pic>
        <p:nvPicPr>
          <p:cNvPr descr="Graphical user interface, application&#10;&#10;Description automatically generated" id="138" name="Google Shape;138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5268" l="0" r="-2" t="2"/>
          <a:stretch/>
        </p:blipFill>
        <p:spPr>
          <a:xfrm>
            <a:off x="233675" y="1579150"/>
            <a:ext cx="5476075" cy="3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>
            <p:ph idx="1" type="body"/>
          </p:nvPr>
        </p:nvSpPr>
        <p:spPr>
          <a:xfrm>
            <a:off x="6482250" y="2498075"/>
            <a:ext cx="5136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Ben Bowling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Corine Daboiko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Lakshmi Bhimavarapu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Sarah Beck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Zemi Moore</a:t>
            </a:r>
            <a:endParaRPr/>
          </a:p>
        </p:txBody>
      </p:sp>
      <p:sp>
        <p:nvSpPr>
          <p:cNvPr id="140" name="Google Shape;140;p1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a9b30db07_0_23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the average sales price for each state and how does the number of rooms compare to the sales price for that state?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(cont.)</a:t>
            </a:r>
            <a:endParaRPr sz="1800"/>
          </a:p>
        </p:txBody>
      </p:sp>
      <p:sp>
        <p:nvSpPr>
          <p:cNvPr id="231" name="Google Shape;231;g17a9b30db07_0_23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32" name="Google Shape;232;g17a9b30db07_0_23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g17a9b30db0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350" y="1403500"/>
            <a:ext cx="7655950" cy="5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7a9b30db07_0_23"/>
          <p:cNvSpPr txBox="1"/>
          <p:nvPr/>
        </p:nvSpPr>
        <p:spPr>
          <a:xfrm>
            <a:off x="314700" y="1745150"/>
            <a:ext cx="3894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Averages remained consistent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number of bedrooms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3.4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number of bathrooms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2.4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a9b30db07_0_32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the all states, how does the average home size impact the average sale price per state?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17a9b30db07_0_32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41" name="Google Shape;241;g17a9b30db07_0_32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17a9b30db07_0_32"/>
          <p:cNvSpPr txBox="1"/>
          <p:nvPr/>
        </p:nvSpPr>
        <p:spPr>
          <a:xfrm>
            <a:off x="8434075" y="1370125"/>
            <a:ext cx="34431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Best state to live based on the home size is price would be New Jersey ($453,337 &amp; 2,323 square foot)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Outlier: Lowest square footage with the highest purchase price - Massachusetts ($589,880 &amp; 1,799 Square foot)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larger the home, the higher the purchase price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correlation between the average home size and the average sale price is: 0.45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g17a9b30db0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0" y="1370125"/>
            <a:ext cx="8119376" cy="4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a9b30db07_0_52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the state of Pennsylvania, how does the home size impact the selling price for that state and what is the correlation?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17a9b30db07_0_52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50" name="Google Shape;250;g17a9b30db07_0_52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17a9b30db07_0_52"/>
          <p:cNvSpPr txBox="1"/>
          <p:nvPr/>
        </p:nvSpPr>
        <p:spPr>
          <a:xfrm>
            <a:off x="314700" y="1715775"/>
            <a:ext cx="374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Total number of U.S States &amp; Territories (11)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Total number of homes (5,926)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Pennsylvania (1,986) 33.5%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7a9b30db07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61" y="1338575"/>
            <a:ext cx="7130138" cy="53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a9b30db07_0_62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the state of Pennsylvania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, how does the home size impact the selling price for that state and what is the correlation?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17a9b30db07_0_62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59" name="Google Shape;259;g17a9b30db07_0_62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17a9b30db07_0_62"/>
          <p:cNvSpPr txBox="1"/>
          <p:nvPr/>
        </p:nvSpPr>
        <p:spPr>
          <a:xfrm>
            <a:off x="8127900" y="1475875"/>
            <a:ext cx="374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Pennsylvania sample size (1,986 homes)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Larger sq ft, higher sales price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 outliers listed below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g17a9b30db0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0" y="1466850"/>
            <a:ext cx="7298646" cy="4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7a9b30db0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79" y="4479325"/>
            <a:ext cx="7528675" cy="11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7a9b30db07_0_62"/>
          <p:cNvSpPr/>
          <p:nvPr/>
        </p:nvSpPr>
        <p:spPr>
          <a:xfrm>
            <a:off x="11110800" y="5323725"/>
            <a:ext cx="586800" cy="195300"/>
          </a:xfrm>
          <a:prstGeom prst="rect">
            <a:avLst/>
          </a:prstGeom>
          <a:solidFill>
            <a:srgbClr val="FF7600">
              <a:alpha val="1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7a9b30db07_0_62"/>
          <p:cNvSpPr/>
          <p:nvPr/>
        </p:nvSpPr>
        <p:spPr>
          <a:xfrm>
            <a:off x="11110800" y="4808863"/>
            <a:ext cx="586800" cy="195300"/>
          </a:xfrm>
          <a:prstGeom prst="rect">
            <a:avLst/>
          </a:prstGeom>
          <a:solidFill>
            <a:srgbClr val="91C585">
              <a:alpha val="31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7a9b30db07_0_62"/>
          <p:cNvSpPr/>
          <p:nvPr/>
        </p:nvSpPr>
        <p:spPr>
          <a:xfrm>
            <a:off x="11110950" y="5066300"/>
            <a:ext cx="586500" cy="195300"/>
          </a:xfrm>
          <a:prstGeom prst="rect">
            <a:avLst/>
          </a:prstGeom>
          <a:solidFill>
            <a:srgbClr val="FFDB00">
              <a:alpha val="31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a9b30db07_0_71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the state of Pennsylvania,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 how does the home size impact the selling price for that state and what is the correlation?</a:t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17a9b30db07_0_71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72" name="Google Shape;272;g17a9b30db07_0_71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g17a9b30db07_0_71"/>
          <p:cNvSpPr txBox="1"/>
          <p:nvPr/>
        </p:nvSpPr>
        <p:spPr>
          <a:xfrm>
            <a:off x="314700" y="1433550"/>
            <a:ext cx="374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Positive correlation (0.70)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Larger sq ft, higher sales price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g17a9b30db07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100" y="1428750"/>
            <a:ext cx="7813200" cy="509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81" name="Google Shape;281;p3"/>
          <p:cNvSpPr txBox="1"/>
          <p:nvPr/>
        </p:nvSpPr>
        <p:spPr>
          <a:xfrm>
            <a:off x="891601" y="319300"/>
            <a:ext cx="1015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state has the most affordable 3 bedroom 2 bath home?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82" name="Google Shape;2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054" y="1758113"/>
            <a:ext cx="6164870" cy="3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0" y="1758125"/>
            <a:ext cx="5753876" cy="33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aff6fe126_4_1"/>
          <p:cNvSpPr txBox="1"/>
          <p:nvPr>
            <p:ph type="title"/>
          </p:nvPr>
        </p:nvSpPr>
        <p:spPr>
          <a:xfrm>
            <a:off x="167533" y="719450"/>
            <a:ext cx="5137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500"/>
              <a:t>Average Cost of Home By State</a:t>
            </a:r>
            <a:endParaRPr sz="2500"/>
          </a:p>
        </p:txBody>
      </p:sp>
      <p:sp>
        <p:nvSpPr>
          <p:cNvPr id="289" name="Google Shape;289;g17aff6fe126_4_1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g17aff6fe126_4_1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91" name="Google Shape;291;g17aff6fe126_4_1"/>
          <p:cNvSpPr txBox="1"/>
          <p:nvPr/>
        </p:nvSpPr>
        <p:spPr>
          <a:xfrm>
            <a:off x="6402650" y="1566000"/>
            <a:ext cx="55674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US Census data, the average home has 3 bedrooms and 2 bathrooms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Outliers: Vermont &amp;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Massachusetts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H-Line at $370,397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17aff6fe126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2000"/>
            <a:ext cx="12192001" cy="31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be53d7559_7_0"/>
          <p:cNvSpPr txBox="1"/>
          <p:nvPr>
            <p:ph type="title"/>
          </p:nvPr>
        </p:nvSpPr>
        <p:spPr>
          <a:xfrm>
            <a:off x="6481808" y="1758950"/>
            <a:ext cx="5137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Group 6: House Hunters</a:t>
            </a:r>
            <a:endParaRPr/>
          </a:p>
        </p:txBody>
      </p:sp>
      <p:pic>
        <p:nvPicPr>
          <p:cNvPr descr="Graphical user interface, application&#10;&#10;Description automatically generated" id="298" name="Google Shape;298;g17be53d7559_7_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5267" l="0" r="0" t="0"/>
          <a:stretch/>
        </p:blipFill>
        <p:spPr>
          <a:xfrm>
            <a:off x="219800" y="1580163"/>
            <a:ext cx="5476075" cy="3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7be53d7559_7_0"/>
          <p:cNvSpPr txBox="1"/>
          <p:nvPr>
            <p:ph idx="1" type="body"/>
          </p:nvPr>
        </p:nvSpPr>
        <p:spPr>
          <a:xfrm>
            <a:off x="6482250" y="2498075"/>
            <a:ext cx="5136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Ben Bowling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Corine Daboiko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Lakshmi Bhimavarapu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Sarah Beck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/>
              <a:t>Zemi Moore</a:t>
            </a:r>
            <a:endParaRPr/>
          </a:p>
        </p:txBody>
      </p:sp>
      <p:sp>
        <p:nvSpPr>
          <p:cNvPr id="300" name="Google Shape;300;g17be53d7559_7_0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7be53d7559_7_0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wing board with plans" id="146" name="Google Shape;14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671" y="0"/>
            <a:ext cx="3000249" cy="33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>
            <p:ph type="title"/>
          </p:nvPr>
        </p:nvSpPr>
        <p:spPr>
          <a:xfrm>
            <a:off x="4063656" y="279792"/>
            <a:ext cx="7777824" cy="986304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Theme and Data Prep/Cleaning</a:t>
            </a:r>
            <a:endParaRPr/>
          </a:p>
        </p:txBody>
      </p:sp>
      <p:pic>
        <p:nvPicPr>
          <p:cNvPr descr="A building under construction" id="148" name="Google Shape;148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997708" cy="338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 neighbourhood" id="149" name="Google Shape;149;p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475038"/>
            <a:ext cx="6096000" cy="338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183883" y="1639615"/>
            <a:ext cx="5779517" cy="453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seeks to better understand what affects the affordability of homes in states of the US that interest us as a group. </a:t>
            </a:r>
            <a:endParaRPr/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a70fcb62d_0_0"/>
          <p:cNvSpPr/>
          <p:nvPr/>
        </p:nvSpPr>
        <p:spPr>
          <a:xfrm>
            <a:off x="5659975" y="1892550"/>
            <a:ext cx="5188200" cy="3839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7a70fcb62d_0_0"/>
          <p:cNvSpPr txBox="1"/>
          <p:nvPr>
            <p:ph type="title"/>
          </p:nvPr>
        </p:nvSpPr>
        <p:spPr>
          <a:xfrm>
            <a:off x="639413" y="476086"/>
            <a:ext cx="10904400" cy="6897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-US"/>
              <a:t>Flowchart</a:t>
            </a:r>
            <a:endParaRPr b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17a70fcb62d_0_0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160" name="Google Shape;160;g17a70fcb62d_0_0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383838"/>
                </a:solidFill>
              </a:rPr>
              <a:t>‹#›</a:t>
            </a:fld>
            <a:endParaRPr>
              <a:solidFill>
                <a:srgbClr val="383838"/>
              </a:solidFill>
            </a:endParaRPr>
          </a:p>
        </p:txBody>
      </p:sp>
      <p:sp>
        <p:nvSpPr>
          <p:cNvPr id="161" name="Google Shape;161;g17a70fcb62d_0_0"/>
          <p:cNvSpPr/>
          <p:nvPr/>
        </p:nvSpPr>
        <p:spPr>
          <a:xfrm>
            <a:off x="518274" y="3372250"/>
            <a:ext cx="1312400" cy="1022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(from kaggle)</a:t>
            </a:r>
            <a:endParaRPr/>
          </a:p>
        </p:txBody>
      </p:sp>
      <p:cxnSp>
        <p:nvCxnSpPr>
          <p:cNvPr id="162" name="Google Shape;162;g17a70fcb62d_0_0"/>
          <p:cNvCxnSpPr>
            <a:stCxn id="163" idx="3"/>
            <a:endCxn id="164" idx="1"/>
          </p:cNvCxnSpPr>
          <p:nvPr/>
        </p:nvCxnSpPr>
        <p:spPr>
          <a:xfrm>
            <a:off x="4525625" y="3883600"/>
            <a:ext cx="14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g17a70fcb62d_0_0"/>
          <p:cNvSpPr/>
          <p:nvPr/>
        </p:nvSpPr>
        <p:spPr>
          <a:xfrm>
            <a:off x="3061025" y="3372250"/>
            <a:ext cx="1464600" cy="10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pertinent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the data</a:t>
            </a:r>
            <a:endParaRPr/>
          </a:p>
        </p:txBody>
      </p:sp>
      <p:cxnSp>
        <p:nvCxnSpPr>
          <p:cNvPr id="165" name="Google Shape;165;g17a70fcb62d_0_0"/>
          <p:cNvCxnSpPr>
            <a:stCxn id="161" idx="4"/>
            <a:endCxn id="163" idx="1"/>
          </p:cNvCxnSpPr>
          <p:nvPr/>
        </p:nvCxnSpPr>
        <p:spPr>
          <a:xfrm>
            <a:off x="1830674" y="3883587"/>
            <a:ext cx="12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7a70fcb62d_0_0"/>
          <p:cNvSpPr txBox="1"/>
          <p:nvPr/>
        </p:nvSpPr>
        <p:spPr>
          <a:xfrm>
            <a:off x="7740025" y="2147225"/>
            <a:ext cx="10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EDA</a:t>
            </a:r>
            <a:endParaRPr b="1" sz="2000"/>
          </a:p>
        </p:txBody>
      </p:sp>
      <p:sp>
        <p:nvSpPr>
          <p:cNvPr id="167" name="Google Shape;167;g17a70fcb62d_0_0"/>
          <p:cNvSpPr/>
          <p:nvPr/>
        </p:nvSpPr>
        <p:spPr>
          <a:xfrm>
            <a:off x="7477127" y="4210438"/>
            <a:ext cx="1586700" cy="10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Analyze the average of the attributes that affect the sale price by state/territory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17a70fcb62d_0_0"/>
          <p:cNvSpPr/>
          <p:nvPr/>
        </p:nvSpPr>
        <p:spPr>
          <a:xfrm>
            <a:off x="7477127" y="2610238"/>
            <a:ext cx="1586700" cy="10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Analyze the 3 attributes that affect the price of homes by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17a70fcb62d_0_0"/>
          <p:cNvSpPr/>
          <p:nvPr/>
        </p:nvSpPr>
        <p:spPr>
          <a:xfrm>
            <a:off x="5976877" y="3372225"/>
            <a:ext cx="1586700" cy="10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Slice and Dice the data to analyze in multiple ways</a:t>
            </a:r>
            <a:endParaRPr sz="1200"/>
          </a:p>
        </p:txBody>
      </p:sp>
      <p:sp>
        <p:nvSpPr>
          <p:cNvPr id="169" name="Google Shape;169;g17a70fcb62d_0_0"/>
          <p:cNvSpPr/>
          <p:nvPr/>
        </p:nvSpPr>
        <p:spPr>
          <a:xfrm>
            <a:off x="9001127" y="3372238"/>
            <a:ext cx="1586700" cy="10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Identify least priced homes in each state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idx="1" type="subTitle"/>
          </p:nvPr>
        </p:nvSpPr>
        <p:spPr>
          <a:xfrm>
            <a:off x="1064584" y="3882735"/>
            <a:ext cx="10065679" cy="107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THIS DATA, WHICH ATTRIBUTE (NUMBER OF BEDROOMS/BATHS, SQUARE FOOTAGE)  MOST AFFECTS THE SELLING PRICE OF A HOME?</a:t>
            </a:r>
            <a:endParaRPr/>
          </a:p>
        </p:txBody>
      </p:sp>
      <p:pic>
        <p:nvPicPr>
          <p:cNvPr descr="A computer on a table" id="175" name="Google Shape;17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588" y="642938"/>
            <a:ext cx="2449512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standing in front of a building" id="176" name="Google Shape;176;p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2338" y="643636"/>
            <a:ext cx="2449512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indoor, device" id="177" name="Google Shape;177;p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0470" y="643636"/>
            <a:ext cx="2449512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indoor drawing on glass" id="178" name="Google Shape;178;p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8301" y="643636"/>
            <a:ext cx="2449512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4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aff6fe126_2_0"/>
          <p:cNvSpPr txBox="1"/>
          <p:nvPr>
            <p:ph type="title"/>
          </p:nvPr>
        </p:nvSpPr>
        <p:spPr>
          <a:xfrm>
            <a:off x="6481808" y="1758950"/>
            <a:ext cx="5137200" cy="673500"/>
          </a:xfrm>
          <a:prstGeom prst="rect">
            <a:avLst/>
          </a:prstGeom>
        </p:spPr>
        <p:txBody>
          <a:bodyPr anchorCtr="0" anchor="ctr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Relationship between Price &amp; the Home Size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7aff6fe126_2_0"/>
          <p:cNvSpPr txBox="1"/>
          <p:nvPr>
            <p:ph idx="1" type="body"/>
          </p:nvPr>
        </p:nvSpPr>
        <p:spPr>
          <a:xfrm>
            <a:off x="6481799" y="2536975"/>
            <a:ext cx="4322700" cy="22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232323"/>
              </a:buClr>
              <a:buSzPts val="1500"/>
              <a:buFont typeface="Times New Roman"/>
              <a:buAutoNum type="arabicPeriod"/>
            </a:pPr>
            <a:r>
              <a:rPr b="0" lang="en-US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</a:t>
            </a:r>
            <a:r>
              <a:rPr b="0" lang="en-US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for sale price above $1,000,000</a:t>
            </a:r>
            <a:endParaRPr b="0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500"/>
              <a:buFont typeface="Times New Roman"/>
              <a:buAutoNum type="arabicPeriod"/>
            </a:pPr>
            <a:r>
              <a:rPr b="0" lang="en-US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scatter plot to find out how is the data distributed</a:t>
            </a:r>
            <a:endParaRPr b="0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500"/>
              <a:buFont typeface="Times New Roman"/>
              <a:buAutoNum type="arabicPeriod"/>
            </a:pPr>
            <a:r>
              <a:rPr b="0" lang="en-US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correlation  : r -value = 0.057</a:t>
            </a:r>
            <a:endParaRPr b="0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17aff6fe126_2_0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17aff6fe12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1801825"/>
            <a:ext cx="5351350" cy="33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aff6fe126_2_9"/>
          <p:cNvSpPr txBox="1"/>
          <p:nvPr>
            <p:ph type="title"/>
          </p:nvPr>
        </p:nvSpPr>
        <p:spPr>
          <a:xfrm>
            <a:off x="6481808" y="1758950"/>
            <a:ext cx="5137200" cy="673500"/>
          </a:xfrm>
          <a:prstGeom prst="rect">
            <a:avLst/>
          </a:prstGeom>
        </p:spPr>
        <p:txBody>
          <a:bodyPr anchorCtr="0" anchor="ctr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Relationship between Price &amp; the Number of Bedrooms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7aff6fe126_2_9"/>
          <p:cNvSpPr txBox="1"/>
          <p:nvPr>
            <p:ph idx="1" type="body"/>
          </p:nvPr>
        </p:nvSpPr>
        <p:spPr>
          <a:xfrm>
            <a:off x="6772199" y="2598550"/>
            <a:ext cx="4503300" cy="22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Dropped outliers for sale price above $1,000,000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Used scatter plot to find out how is the data distributed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Find correlation  : r -value = 0.078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17aff6fe126_2_9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g17aff6fe126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0" y="1954285"/>
            <a:ext cx="5137201" cy="281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aff6fe126_2_18"/>
          <p:cNvSpPr txBox="1"/>
          <p:nvPr>
            <p:ph type="title"/>
          </p:nvPr>
        </p:nvSpPr>
        <p:spPr>
          <a:xfrm>
            <a:off x="6481808" y="1758950"/>
            <a:ext cx="5137200" cy="673500"/>
          </a:xfrm>
          <a:prstGeom prst="rect">
            <a:avLst/>
          </a:prstGeom>
        </p:spPr>
        <p:txBody>
          <a:bodyPr anchorCtr="0" anchor="ctr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Relationship between Price &amp; the Number of Bathrooms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17aff6fe126_2_18"/>
          <p:cNvSpPr txBox="1"/>
          <p:nvPr>
            <p:ph idx="1" type="body"/>
          </p:nvPr>
        </p:nvSpPr>
        <p:spPr>
          <a:xfrm>
            <a:off x="6527050" y="2647575"/>
            <a:ext cx="4958100" cy="17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Dropped outliers for sale price above $1,000,000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Used scatter plot to find out how is the data distributed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Find correlation  : r -value = 0.29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7aff6fe126_2_18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17aff6fe126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5" y="1722175"/>
            <a:ext cx="5503200" cy="3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347322" y="2783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the average sales price for each state and how does the number of rooms compare to the sales price for that state?</a:t>
            </a:r>
            <a:endParaRPr b="0" sz="1800"/>
          </a:p>
        </p:txBody>
      </p:sp>
      <p:sp>
        <p:nvSpPr>
          <p:cNvPr id="213" name="Google Shape;213;p5"/>
          <p:cNvSpPr txBox="1"/>
          <p:nvPr>
            <p:ph idx="11" type="ftr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14" name="Google Shape;214;p5"/>
          <p:cNvSpPr txBox="1"/>
          <p:nvPr>
            <p:ph idx="12" type="sldNum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50" y="1349400"/>
            <a:ext cx="7337775" cy="52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47325" y="1688000"/>
            <a:ext cx="389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Average sale prices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Massachusetts ($589,880)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Rhode Island ($587,449)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Pennsylvania ($356,104)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Puerto Rico ($313,148)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a9b30db07_0_11"/>
          <p:cNvSpPr txBox="1"/>
          <p:nvPr>
            <p:ph type="title"/>
          </p:nvPr>
        </p:nvSpPr>
        <p:spPr>
          <a:xfrm>
            <a:off x="314697" y="292450"/>
            <a:ext cx="11562600" cy="9864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91425" lIns="109725" spcFirstLastPara="1" rIns="109725" wrap="square" tIns="27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is the average sales price for each state and how does the number of rooms compare to the sales price for that state? 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</a:t>
            </a:r>
            <a:r>
              <a:rPr b="0" lang="en-US" sz="1800"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endParaRPr b="0" sz="1800"/>
          </a:p>
        </p:txBody>
      </p:sp>
      <p:sp>
        <p:nvSpPr>
          <p:cNvPr id="222" name="Google Shape;222;g17a9b30db07_0_11"/>
          <p:cNvSpPr txBox="1"/>
          <p:nvPr>
            <p:ph idx="11" type="ftr"/>
          </p:nvPr>
        </p:nvSpPr>
        <p:spPr>
          <a:xfrm>
            <a:off x="639413" y="6356350"/>
            <a:ext cx="629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6: House Hunters</a:t>
            </a:r>
            <a:endParaRPr/>
          </a:p>
        </p:txBody>
      </p:sp>
      <p:sp>
        <p:nvSpPr>
          <p:cNvPr id="223" name="Google Shape;223;g17a9b30db07_0_11"/>
          <p:cNvSpPr txBox="1"/>
          <p:nvPr>
            <p:ph idx="12" type="sldNum"/>
          </p:nvPr>
        </p:nvSpPr>
        <p:spPr>
          <a:xfrm>
            <a:off x="10707939" y="6356350"/>
            <a:ext cx="84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17a9b30db0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0" y="1405350"/>
            <a:ext cx="7649650" cy="49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7a9b30db07_0_11"/>
          <p:cNvSpPr txBox="1"/>
          <p:nvPr/>
        </p:nvSpPr>
        <p:spPr>
          <a:xfrm>
            <a:off x="7964350" y="1405350"/>
            <a:ext cx="389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Highest Average for Bedrooms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New Jersey (3.7)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Connecticut (3.6)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Highest Average for Bathrooms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Rhode Island (2.8)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Connecticut (2.7)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2022-10-27T23:14:51Z</dcterms:created>
  <dc:creator>Zemi Moore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