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.jpe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2.jpeg" ContentType="image/jpeg"/>
  <Override PartName="/ppt/media/image3.jpeg" ContentType="image/jpeg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10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12.xml" ContentType="application/vnd.openxmlformats-officedocument.presentationml.notesSlide+xml"/>
  <Override PartName="/ppt/charts/chart13.xml" ContentType="application/vnd.openxmlformats-officedocument.drawingml.chart+xml"/>
  <Override PartName="/ppt/notesSlides/notesSlide13.xml" ContentType="application/vnd.openxmlformats-officedocument.presentationml.notes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2F5"/>
          </a:solidFill>
        </a:fill>
      </a:tcStyle>
    </a:wholeTbl>
    <a:band2H>
      <a:tcTxStyle b="def" i="def"/>
      <a:tcStyle>
        <a:tcBdr/>
        <a:fill>
          <a:solidFill>
            <a:srgbClr val="E7F1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AEC"/>
          </a:solidFill>
        </a:fill>
      </a:tcStyle>
    </a:wholeTbl>
    <a:band2H>
      <a:tcTxStyle b="def" i="def"/>
      <a:tcStyle>
        <a:tcBdr/>
        <a:fill>
          <a:solidFill>
            <a:srgbClr val="E7F5F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0DF"/>
          </a:solidFill>
        </a:fill>
      </a:tcStyle>
    </a:wholeTbl>
    <a:band2H>
      <a:tcTxStyle b="def" i="def"/>
      <a:tcStyle>
        <a:tcBdr/>
        <a:fill>
          <a:solidFill>
            <a:srgbClr val="EAF0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10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0.xlsx"/></Relationships>

</file>

<file path=ppt/charts/_rels/chart1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1.xlsx"/></Relationships>

</file>

<file path=ppt/charts/_rels/chart1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2.xlsx"/></Relationships>

</file>

<file path=ppt/charts/_rels/chart13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3.xlsx"/></Relationships>

</file>

<file path=ppt/charts/_rels/chart14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4.xlsx"/></Relationships>

</file>

<file path=ppt/charts/_rels/chart15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5.xlsx"/></Relationships>

</file>

<file path=ppt/charts/_rels/chart16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6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_rels/chart5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5.xlsx"/></Relationships>

</file>

<file path=ppt/charts/_rels/chart6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6.xlsx"/></Relationships>

</file>

<file path=ppt/charts/_rels/chart7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7.xlsx"/></Relationships>

</file>

<file path=ppt/charts/_rels/chart8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8.xlsx"/></Relationships>

</file>

<file path=ppt/charts/_rels/chart9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9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600" u="none">
                <a:solidFill>
                  <a:srgbClr val="000000"/>
                </a:solidFill>
                <a:latin typeface="Arial"/>
              </a:defRPr>
            </a:pPr>
            <a:r>
              <a:rPr b="0" i="0" strike="noStrike" sz="1600" u="none">
                <a:solidFill>
                  <a:srgbClr val="000000"/>
                </a:solidFill>
                <a:latin typeface="Arial"/>
              </a:rPr>
              <a:t>Clustering of larvae for several amounts of ants</a:t>
            </a:r>
          </a:p>
        </c:rich>
      </c:tx>
      <c:layout>
        <c:manualLayout>
          <c:xMode val="edge"/>
          <c:yMode val="edge"/>
          <c:x val="0.0538374"/>
          <c:y val="0"/>
          <c:w val="0.757037"/>
          <c:h val="0.165974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35561"/>
          <c:y val="0.165974"/>
          <c:w val="0.72237"/>
          <c:h val="0.70314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rgbClr val="4472C4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0.193162</c:v>
                </c:pt>
                <c:pt idx="1">
                  <c:v>0.230427</c:v>
                </c:pt>
                <c:pt idx="2">
                  <c:v>0.269175</c:v>
                </c:pt>
                <c:pt idx="3">
                  <c:v>0.166524</c:v>
                </c:pt>
                <c:pt idx="4">
                  <c:v>0.101871</c:v>
                </c:pt>
              </c:numLit>
            </c:plus>
            <c:minus>
              <c:numLit>
                <c:ptCount val="5"/>
                <c:pt idx="0">
                  <c:v>0.193162</c:v>
                </c:pt>
                <c:pt idx="1">
                  <c:v>0.230427</c:v>
                </c:pt>
                <c:pt idx="2">
                  <c:v>0.269175</c:v>
                </c:pt>
                <c:pt idx="3">
                  <c:v>0.166524</c:v>
                </c:pt>
                <c:pt idx="4">
                  <c:v>0.101871</c:v>
                </c:pt>
              </c:numLit>
            </c:minus>
            <c:val val="0"/>
            <c:spPr>
              <a:noFill/>
              <a:ln w="9525" cap="flat">
                <a:solidFill>
                  <a:srgbClr val="4472C4"/>
                </a:solidFill>
                <a:prstDash val="solid"/>
                <a:round/>
              </a:ln>
              <a:effectLst/>
            </c:spPr>
          </c:errBars>
          <c:xVal>
            <c:numRef>
              <c:f>Sheet1!$B$2:$F$2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Sheet1!$B$3:$F$3</c:f>
              <c:numCache>
                <c:ptCount val="5"/>
                <c:pt idx="0">
                  <c:v>3.519343</c:v>
                </c:pt>
                <c:pt idx="1">
                  <c:v>4.785885</c:v>
                </c:pt>
                <c:pt idx="2">
                  <c:v>3.470348</c:v>
                </c:pt>
                <c:pt idx="3">
                  <c:v>3.411335</c:v>
                </c:pt>
                <c:pt idx="4">
                  <c:v>3.355807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rgbClr val="ED7D31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0.137686</c:v>
                </c:pt>
                <c:pt idx="1">
                  <c:v>0.340144</c:v>
                </c:pt>
                <c:pt idx="2">
                  <c:v>0.208401</c:v>
                </c:pt>
                <c:pt idx="3">
                  <c:v>0.160008</c:v>
                </c:pt>
                <c:pt idx="4">
                  <c:v>0.416186</c:v>
                </c:pt>
              </c:numLit>
            </c:plus>
            <c:minus>
              <c:numLit>
                <c:ptCount val="5"/>
                <c:pt idx="0">
                  <c:v>0.082624</c:v>
                </c:pt>
                <c:pt idx="1">
                  <c:v>0.798258</c:v>
                </c:pt>
                <c:pt idx="2">
                  <c:v>0.149991</c:v>
                </c:pt>
                <c:pt idx="3">
                  <c:v>0.157720</c:v>
                </c:pt>
                <c:pt idx="4">
                  <c:v>0.259838</c:v>
                </c:pt>
              </c:numLit>
            </c:minus>
            <c:val val="0"/>
            <c:spPr>
              <a:noFill/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errBars>
          <c:xVal>
            <c:numRef>
              <c:f>Sheet1!$B$4:$F$4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Sheet1!$B$5:$F$5</c:f>
              <c:numCache>
                <c:ptCount val="5"/>
                <c:pt idx="0">
                  <c:v>3.456137</c:v>
                </c:pt>
                <c:pt idx="1">
                  <c:v>6.169416</c:v>
                </c:pt>
                <c:pt idx="2">
                  <c:v>4.471550</c:v>
                </c:pt>
                <c:pt idx="3">
                  <c:v>4.108249</c:v>
                </c:pt>
                <c:pt idx="4">
                  <c:v>4.294758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rgbClr val="A5A5A5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0.082624</c:v>
                </c:pt>
                <c:pt idx="1">
                  <c:v>0.798258</c:v>
                </c:pt>
                <c:pt idx="2">
                  <c:v>0.149991</c:v>
                </c:pt>
                <c:pt idx="3">
                  <c:v>0.157720</c:v>
                </c:pt>
                <c:pt idx="4">
                  <c:v>0.259838</c:v>
                </c:pt>
              </c:numLit>
            </c:plus>
            <c:minus>
              <c:numLit>
                <c:ptCount val="5"/>
                <c:pt idx="0">
                  <c:v>0.082624</c:v>
                </c:pt>
                <c:pt idx="1">
                  <c:v>0.798258</c:v>
                </c:pt>
                <c:pt idx="2">
                  <c:v>0.149991</c:v>
                </c:pt>
                <c:pt idx="3">
                  <c:v>0.157720</c:v>
                </c:pt>
                <c:pt idx="4">
                  <c:v>0.259838</c:v>
                </c:pt>
              </c:numLit>
            </c:minus>
            <c:val val="0"/>
            <c:spPr>
              <a:noFill/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errBars>
          <c:xVal>
            <c:numRef>
              <c:f>Sheet1!$B$6:$F$6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Sheet1!$B$7:$F$7</c:f>
              <c:numCache>
                <c:ptCount val="5"/>
                <c:pt idx="0">
                  <c:v>3.158746</c:v>
                </c:pt>
                <c:pt idx="1">
                  <c:v>8.573513</c:v>
                </c:pt>
                <c:pt idx="2">
                  <c:v>6.393554</c:v>
                </c:pt>
                <c:pt idx="3">
                  <c:v>5.129466</c:v>
                </c:pt>
                <c:pt idx="4">
                  <c:v>5.064268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rgbClr val="FFC000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0.091676</c:v>
                </c:pt>
                <c:pt idx="1">
                  <c:v>0.696155</c:v>
                </c:pt>
                <c:pt idx="2">
                  <c:v>0.428755</c:v>
                </c:pt>
                <c:pt idx="3">
                  <c:v>0.277013</c:v>
                </c:pt>
                <c:pt idx="4">
                  <c:v>0.366105</c:v>
                </c:pt>
              </c:numLit>
            </c:plus>
            <c:minus>
              <c:numLit>
                <c:ptCount val="5"/>
                <c:pt idx="0">
                  <c:v>0.091676</c:v>
                </c:pt>
                <c:pt idx="1">
                  <c:v>0.696155</c:v>
                </c:pt>
                <c:pt idx="2">
                  <c:v>0.428755</c:v>
                </c:pt>
                <c:pt idx="3">
                  <c:v>0.277013</c:v>
                </c:pt>
                <c:pt idx="4">
                  <c:v>0.366105</c:v>
                </c:pt>
              </c:numLit>
            </c:minus>
            <c:val val="0"/>
            <c:spPr>
              <a:noFill/>
              <a:ln w="9525" cap="flat">
                <a:solidFill>
                  <a:srgbClr val="FFC000"/>
                </a:solidFill>
                <a:prstDash val="solid"/>
                <a:round/>
              </a:ln>
              <a:effectLst/>
            </c:spPr>
          </c:errBars>
          <c:xVal>
            <c:numRef>
              <c:f>Sheet1!$B$8:$F$8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Sheet1!$B$9:$F$9</c:f>
              <c:numCache>
                <c:ptCount val="5"/>
                <c:pt idx="0">
                  <c:v>3.152465</c:v>
                </c:pt>
                <c:pt idx="1">
                  <c:v>9.733237</c:v>
                </c:pt>
                <c:pt idx="2">
                  <c:v>8.254150</c:v>
                </c:pt>
                <c:pt idx="3">
                  <c:v>6.498246</c:v>
                </c:pt>
                <c:pt idx="4">
                  <c:v>4.880127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rgbClr val="5B9BD5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stdErr"/>
            <c:noEndCap val="0"/>
            <c:val val="0"/>
            <c:spPr>
              <a:noFill/>
              <a:ln w="9525" cap="flat">
                <a:solidFill>
                  <a:srgbClr val="5B9BD5"/>
                </a:solidFill>
                <a:prstDash val="solid"/>
                <a:round/>
              </a:ln>
              <a:effectLst/>
            </c:spPr>
          </c:errBars>
          <c:xVal>
            <c:numRef>
              <c:f>Sheet1!$B$10:$F$10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Sheet1!$B$11:$F$11</c:f>
              <c:numCache>
                <c:ptCount val="5"/>
                <c:pt idx="0">
                  <c:v>3.184921</c:v>
                </c:pt>
                <c:pt idx="1">
                  <c:v>9.930508</c:v>
                </c:pt>
                <c:pt idx="2">
                  <c:v>7.619429</c:v>
                </c:pt>
                <c:pt idx="3">
                  <c:v>6.687243</c:v>
                </c:pt>
                <c:pt idx="4">
                  <c:v>5.051110</c:v>
                </c:pt>
              </c:numCache>
            </c:numRef>
          </c:yVal>
          <c:smooth val="0"/>
        </c:ser>
        <c:axId val="2094734552"/>
        <c:axId val="2094734553"/>
      </c:scatterChart>
      <c:val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i="0" strike="noStrike" sz="11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100" u="none">
                    <a:solidFill>
                      <a:srgbClr val="000000"/>
                    </a:solidFill>
                    <a:latin typeface="Arial"/>
                  </a:rPr>
                  <a:t>Weight of larvae (length3 mm)</a:t>
                </a:r>
              </a:p>
            </c:rich>
          </c:tx>
          <c:layout/>
          <c:overlay val="1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000000"/>
                </a:solidFill>
                <a:latin typeface="Arial"/>
              </a:defRPr>
            </a:pPr>
          </a:p>
        </c:txPr>
        <c:crossAx val="2094734553"/>
        <c:crosses val="autoZero"/>
        <c:crossBetween val="between"/>
        <c:majorUnit val="2"/>
        <c:minorUnit val="1"/>
      </c:valAx>
      <c:valAx>
        <c:axId val="2094734553"/>
        <c:scaling>
          <c:orientation val="minMax"/>
          <c:max val="13"/>
          <c:min val="0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11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100" u="none">
                    <a:solidFill>
                      <a:srgbClr val="000000"/>
                    </a:solidFill>
                    <a:latin typeface="Arial"/>
                  </a:rPr>
                  <a:t>Average distance to bottom of grid (mm)</a:t>
                </a:r>
              </a:p>
            </c:rich>
          </c:tx>
          <c:layout/>
          <c:overlay val="1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000000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3.25"/>
        <c:minorUnit val="1.62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92936"/>
          <c:y val="0.395589"/>
          <c:w val="0.107064"/>
          <c:h val="0.203264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000000"/>
              </a:solidFill>
              <a:latin typeface="Arial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chemeClr val="accent1"/>
      </a:solidFill>
      <a:prstDash val="solid"/>
      <a:miter lim="800000"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600" u="none">
                <a:solidFill>
                  <a:srgbClr val="000000"/>
                </a:solidFill>
                <a:latin typeface="Arial"/>
              </a:defRPr>
            </a:pPr>
            <a:r>
              <a:rPr b="0" i="0" strike="noStrike" sz="1600" u="none">
                <a:solidFill>
                  <a:srgbClr val="000000"/>
                </a:solidFill>
                <a:latin typeface="Arial"/>
              </a:rPr>
              <a:t>Clustering of larvae for several amounts of ants</a:t>
            </a:r>
          </a:p>
        </c:rich>
      </c:tx>
      <c:layout>
        <c:manualLayout>
          <c:xMode val="edge"/>
          <c:yMode val="edge"/>
          <c:x val="0.0489434"/>
          <c:y val="0"/>
          <c:w val="0.765341"/>
          <c:h val="0.165548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28971"/>
          <c:y val="0.165548"/>
          <c:w val="0.727402"/>
          <c:h val="0.6966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rgbClr val="4472C4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0.193162</c:v>
                </c:pt>
                <c:pt idx="1">
                  <c:v>0.230427</c:v>
                </c:pt>
                <c:pt idx="2">
                  <c:v>0.269175</c:v>
                </c:pt>
                <c:pt idx="3">
                  <c:v>0.166524</c:v>
                </c:pt>
                <c:pt idx="4">
                  <c:v>0.101871</c:v>
                </c:pt>
              </c:numLit>
            </c:plus>
            <c:minus>
              <c:numLit>
                <c:ptCount val="5"/>
                <c:pt idx="0">
                  <c:v>0.193162</c:v>
                </c:pt>
                <c:pt idx="1">
                  <c:v>0.230427</c:v>
                </c:pt>
                <c:pt idx="2">
                  <c:v>0.269175</c:v>
                </c:pt>
                <c:pt idx="3">
                  <c:v>0.166524</c:v>
                </c:pt>
                <c:pt idx="4">
                  <c:v>0.101871</c:v>
                </c:pt>
              </c:numLit>
            </c:minus>
            <c:val val="0"/>
            <c:spPr>
              <a:noFill/>
              <a:ln w="9525" cap="flat">
                <a:solidFill>
                  <a:srgbClr val="4472C4"/>
                </a:solidFill>
                <a:prstDash val="solid"/>
                <a:round/>
              </a:ln>
              <a:effectLst/>
            </c:spPr>
          </c:errBars>
          <c:xVal>
            <c:numRef>
              <c:f>Sheet1!$B$2:$F$2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Sheet1!$B$3:$F$3</c:f>
              <c:numCache>
                <c:ptCount val="5"/>
                <c:pt idx="0">
                  <c:v>3.519343</c:v>
                </c:pt>
                <c:pt idx="1">
                  <c:v>4.785885</c:v>
                </c:pt>
                <c:pt idx="2">
                  <c:v>3.470348</c:v>
                </c:pt>
                <c:pt idx="3">
                  <c:v>3.411335</c:v>
                </c:pt>
                <c:pt idx="4">
                  <c:v>3.355807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rgbClr val="ED7D31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0.137686</c:v>
                </c:pt>
                <c:pt idx="1">
                  <c:v>0.340144</c:v>
                </c:pt>
                <c:pt idx="2">
                  <c:v>0.208401</c:v>
                </c:pt>
                <c:pt idx="3">
                  <c:v>0.160008</c:v>
                </c:pt>
                <c:pt idx="4">
                  <c:v>0.416186</c:v>
                </c:pt>
              </c:numLit>
            </c:plus>
            <c:minus>
              <c:numLit>
                <c:ptCount val="5"/>
                <c:pt idx="0">
                  <c:v>0.082624</c:v>
                </c:pt>
                <c:pt idx="1">
                  <c:v>0.798258</c:v>
                </c:pt>
                <c:pt idx="2">
                  <c:v>0.149991</c:v>
                </c:pt>
                <c:pt idx="3">
                  <c:v>0.157720</c:v>
                </c:pt>
                <c:pt idx="4">
                  <c:v>0.259838</c:v>
                </c:pt>
              </c:numLit>
            </c:minus>
            <c:val val="0"/>
            <c:spPr>
              <a:noFill/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errBars>
          <c:xVal>
            <c:numRef>
              <c:f>Sheet1!$B$4:$F$4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Sheet1!$B$5:$F$5</c:f>
              <c:numCache>
                <c:ptCount val="5"/>
                <c:pt idx="0">
                  <c:v>3.456137</c:v>
                </c:pt>
                <c:pt idx="1">
                  <c:v>6.169416</c:v>
                </c:pt>
                <c:pt idx="2">
                  <c:v>4.471550</c:v>
                </c:pt>
                <c:pt idx="3">
                  <c:v>4.108249</c:v>
                </c:pt>
                <c:pt idx="4">
                  <c:v>4.294758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rgbClr val="A5A5A5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0.082624</c:v>
                </c:pt>
                <c:pt idx="1">
                  <c:v>0.798258</c:v>
                </c:pt>
                <c:pt idx="2">
                  <c:v>0.149991</c:v>
                </c:pt>
                <c:pt idx="3">
                  <c:v>0.157720</c:v>
                </c:pt>
                <c:pt idx="4">
                  <c:v>0.259838</c:v>
                </c:pt>
              </c:numLit>
            </c:plus>
            <c:minus>
              <c:numLit>
                <c:ptCount val="5"/>
                <c:pt idx="0">
                  <c:v>0.082624</c:v>
                </c:pt>
                <c:pt idx="1">
                  <c:v>0.798258</c:v>
                </c:pt>
                <c:pt idx="2">
                  <c:v>0.149991</c:v>
                </c:pt>
                <c:pt idx="3">
                  <c:v>0.157720</c:v>
                </c:pt>
                <c:pt idx="4">
                  <c:v>0.259838</c:v>
                </c:pt>
              </c:numLit>
            </c:minus>
            <c:val val="0"/>
            <c:spPr>
              <a:noFill/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errBars>
          <c:xVal>
            <c:numRef>
              <c:f>Sheet1!$B$6:$F$6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Sheet1!$B$7:$F$7</c:f>
              <c:numCache>
                <c:ptCount val="5"/>
                <c:pt idx="0">
                  <c:v>3.158746</c:v>
                </c:pt>
                <c:pt idx="1">
                  <c:v>8.573513</c:v>
                </c:pt>
                <c:pt idx="2">
                  <c:v>6.393554</c:v>
                </c:pt>
                <c:pt idx="3">
                  <c:v>5.129466</c:v>
                </c:pt>
                <c:pt idx="4">
                  <c:v>5.064268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rgbClr val="FFC000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0.091676</c:v>
                </c:pt>
                <c:pt idx="1">
                  <c:v>0.696155</c:v>
                </c:pt>
                <c:pt idx="2">
                  <c:v>0.428755</c:v>
                </c:pt>
                <c:pt idx="3">
                  <c:v>0.277013</c:v>
                </c:pt>
                <c:pt idx="4">
                  <c:v>0.366105</c:v>
                </c:pt>
              </c:numLit>
            </c:plus>
            <c:minus>
              <c:numLit>
                <c:ptCount val="5"/>
                <c:pt idx="0">
                  <c:v>0.091676</c:v>
                </c:pt>
                <c:pt idx="1">
                  <c:v>0.696155</c:v>
                </c:pt>
                <c:pt idx="2">
                  <c:v>0.428755</c:v>
                </c:pt>
                <c:pt idx="3">
                  <c:v>0.277013</c:v>
                </c:pt>
                <c:pt idx="4">
                  <c:v>0.366105</c:v>
                </c:pt>
              </c:numLit>
            </c:minus>
            <c:val val="0"/>
            <c:spPr>
              <a:noFill/>
              <a:ln w="9525" cap="flat">
                <a:solidFill>
                  <a:srgbClr val="FFC000"/>
                </a:solidFill>
                <a:prstDash val="solid"/>
                <a:round/>
              </a:ln>
              <a:effectLst/>
            </c:spPr>
          </c:errBars>
          <c:xVal>
            <c:numRef>
              <c:f>Sheet1!$B$8:$F$8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Sheet1!$B$9:$F$9</c:f>
              <c:numCache>
                <c:ptCount val="5"/>
                <c:pt idx="0">
                  <c:v>3.152465</c:v>
                </c:pt>
                <c:pt idx="1">
                  <c:v>9.733237</c:v>
                </c:pt>
                <c:pt idx="2">
                  <c:v>8.254150</c:v>
                </c:pt>
                <c:pt idx="3">
                  <c:v>6.498246</c:v>
                </c:pt>
                <c:pt idx="4">
                  <c:v>4.880127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rgbClr val="5B9BD5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stdErr"/>
            <c:noEndCap val="0"/>
            <c:val val="0"/>
            <c:spPr>
              <a:noFill/>
              <a:ln w="9525" cap="flat">
                <a:solidFill>
                  <a:srgbClr val="5B9BD5"/>
                </a:solidFill>
                <a:prstDash val="solid"/>
                <a:round/>
              </a:ln>
              <a:effectLst/>
            </c:spPr>
          </c:errBars>
          <c:xVal>
            <c:numRef>
              <c:f>Sheet1!$B$10:$F$10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Sheet1!$B$11:$F$11</c:f>
              <c:numCache>
                <c:ptCount val="5"/>
                <c:pt idx="0">
                  <c:v>3.184921</c:v>
                </c:pt>
                <c:pt idx="1">
                  <c:v>9.930508</c:v>
                </c:pt>
                <c:pt idx="2">
                  <c:v>7.619429</c:v>
                </c:pt>
                <c:pt idx="3">
                  <c:v>6.687243</c:v>
                </c:pt>
                <c:pt idx="4">
                  <c:v>5.051110</c:v>
                </c:pt>
              </c:numCache>
            </c:numRef>
          </c:yVal>
          <c:smooth val="0"/>
        </c:ser>
        <c:axId val="2094734552"/>
        <c:axId val="2094734553"/>
      </c:scatterChart>
      <c:val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200" u="none">
                    <a:solidFill>
                      <a:srgbClr val="000000"/>
                    </a:solidFill>
                    <a:latin typeface="Arial"/>
                  </a:rPr>
                  <a:t>Weight of larvae (length3 mm)</a:t>
                </a:r>
              </a:p>
            </c:rich>
          </c:tx>
          <c:layout/>
          <c:overlay val="1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000000"/>
                </a:solidFill>
                <a:latin typeface="Arial"/>
              </a:defRPr>
            </a:pPr>
          </a:p>
        </c:txPr>
        <c:crossAx val="2094734553"/>
        <c:crosses val="autoZero"/>
        <c:crossBetween val="between"/>
        <c:majorUnit val="2"/>
        <c:minorUnit val="1"/>
      </c:val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200" u="none">
                    <a:solidFill>
                      <a:srgbClr val="000000"/>
                    </a:solidFill>
                    <a:latin typeface="Arial"/>
                  </a:rPr>
                  <a:t>Average distance to bottom of grid (mm)</a:t>
                </a:r>
              </a:p>
            </c:rich>
          </c:tx>
          <c:layout/>
          <c:overlay val="1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000000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3"/>
        <c:minorUnit val="1.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91762"/>
          <c:y val="0.394557"/>
          <c:w val="0.108238"/>
          <c:h val="0.20280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000000"/>
              </a:solidFill>
              <a:latin typeface="Arial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chemeClr val="accent1"/>
      </a:solidFill>
      <a:prstDash val="solid"/>
      <a:miter lim="800000"/>
    </a:ln>
    <a:effectLst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400" u="none">
                <a:solidFill>
                  <a:srgbClr val="000000"/>
                </a:solidFill>
                <a:latin typeface="Arial"/>
              </a:defRPr>
            </a:pPr>
            <a:r>
              <a:rPr b="0" i="0" strike="noStrike" sz="1400" u="none">
                <a:solidFill>
                  <a:srgbClr val="000000"/>
                </a:solidFill>
                <a:latin typeface="Arial"/>
              </a:rPr>
              <a:t>Clustering of larvae,
tiredness independent of weight</a:t>
            </a:r>
          </a:p>
        </c:rich>
      </c:tx>
      <c:layout>
        <c:manualLayout>
          <c:xMode val="edge"/>
          <c:yMode val="edge"/>
          <c:x val="0.116164"/>
          <c:y val="0"/>
          <c:w val="0.767672"/>
          <c:h val="0.151716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931404"/>
          <c:y val="0.151716"/>
          <c:w val="0.899791"/>
          <c:h val="0.72080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rgbClr val="FFC000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0.207836</c:v>
                </c:pt>
                <c:pt idx="1">
                  <c:v>0.224612</c:v>
                </c:pt>
                <c:pt idx="2">
                  <c:v>0.433685</c:v>
                </c:pt>
                <c:pt idx="3">
                  <c:v>0.145843</c:v>
                </c:pt>
                <c:pt idx="4">
                  <c:v>0.154749</c:v>
                </c:pt>
              </c:numLit>
            </c:plus>
            <c:minus>
              <c:numLit>
                <c:ptCount val="5"/>
                <c:pt idx="0">
                  <c:v>0.207836</c:v>
                </c:pt>
                <c:pt idx="1">
                  <c:v>0.224612</c:v>
                </c:pt>
                <c:pt idx="2">
                  <c:v>0.433685</c:v>
                </c:pt>
                <c:pt idx="3">
                  <c:v>0.145843</c:v>
                </c:pt>
                <c:pt idx="4">
                  <c:v>0.154749</c:v>
                </c:pt>
              </c:numLit>
            </c:minus>
            <c:val val="0"/>
            <c:spPr>
              <a:noFill/>
              <a:ln w="9525" cap="flat">
                <a:solidFill>
                  <a:srgbClr val="FFC000"/>
                </a:solidFill>
                <a:prstDash val="solid"/>
                <a:round/>
              </a:ln>
              <a:effectLst/>
            </c:spPr>
          </c:errBars>
          <c:xVal>
            <c:numRef>
              <c:f>Sheet1!$B$2:$F$2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Sheet1!$B$3:$F$3</c:f>
              <c:numCache>
                <c:ptCount val="5"/>
                <c:pt idx="0">
                  <c:v>3.138528</c:v>
                </c:pt>
                <c:pt idx="1">
                  <c:v>6.257989</c:v>
                </c:pt>
                <c:pt idx="2">
                  <c:v>6.261836</c:v>
                </c:pt>
                <c:pt idx="3">
                  <c:v>5.378829</c:v>
                </c:pt>
                <c:pt idx="4">
                  <c:v>4.557245</c:v>
                </c:pt>
              </c:numCache>
            </c:numRef>
          </c:yVal>
          <c:smooth val="0"/>
        </c:ser>
        <c:axId val="2094734552"/>
        <c:axId val="2094734553"/>
      </c:scatterChart>
      <c:valAx>
        <c:axId val="2094734552"/>
        <c:scaling>
          <c:orientation val="minMax"/>
          <c:max val="8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latin typeface="Arial"/>
                  </a:rPr>
                  <a:t>Weight of larvae (length3 mm)</a:t>
                </a:r>
              </a:p>
            </c:rich>
          </c:tx>
          <c:layout/>
          <c:overlay val="1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000000"/>
                </a:solidFill>
                <a:latin typeface="Arial"/>
              </a:defRPr>
            </a:pPr>
          </a:p>
        </c:txPr>
        <c:crossAx val="2094734553"/>
        <c:crosses val="autoZero"/>
        <c:crossBetween val="between"/>
        <c:majorUnit val="2"/>
        <c:minorUnit val="1"/>
      </c:valAx>
      <c:valAx>
        <c:axId val="2094734553"/>
        <c:scaling>
          <c:orientation val="minMax"/>
          <c:max val="12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latin typeface="Arial"/>
                  </a:rPr>
                  <a:t>Average distance to bottom of grid (mm)</a:t>
                </a:r>
              </a:p>
            </c:rich>
          </c:tx>
          <c:layout/>
          <c:overlay val="1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000000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3"/>
        <c:minorUnit val="1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solidFill>
      <a:srgbClr val="FFFFFF"/>
    </a:solidFill>
    <a:ln w="12700" cap="flat">
      <a:solidFill>
        <a:schemeClr val="accent1"/>
      </a:solidFill>
      <a:prstDash val="solid"/>
      <a:miter lim="800000"/>
    </a:ln>
    <a:effectLst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600" u="none">
                <a:solidFill>
                  <a:srgbClr val="000000"/>
                </a:solidFill>
                <a:latin typeface="Arial"/>
              </a:defRPr>
            </a:pPr>
            <a:r>
              <a:rPr b="0" i="0" strike="noStrike" sz="1600" u="none">
                <a:solidFill>
                  <a:srgbClr val="000000"/>
                </a:solidFill>
                <a:latin typeface="Arial"/>
              </a:rPr>
              <a:t>Clustering of larvae</a:t>
            </a:r>
          </a:p>
        </c:rich>
      </c:tx>
      <c:layout>
        <c:manualLayout>
          <c:xMode val="edge"/>
          <c:yMode val="edge"/>
          <c:x val="0.343954"/>
          <c:y val="0"/>
          <c:w val="0.312092"/>
          <c:h val="0.106315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44912"/>
          <c:y val="0.106315"/>
          <c:w val="0.84829"/>
          <c:h val="0.74744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rgbClr val="FFC000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0.091676</c:v>
                </c:pt>
                <c:pt idx="1">
                  <c:v>0.696155</c:v>
                </c:pt>
                <c:pt idx="2">
                  <c:v>0.428755</c:v>
                </c:pt>
                <c:pt idx="3">
                  <c:v>0.277013</c:v>
                </c:pt>
                <c:pt idx="4">
                  <c:v>0.366105</c:v>
                </c:pt>
              </c:numLit>
            </c:plus>
            <c:minus>
              <c:numLit>
                <c:ptCount val="5"/>
                <c:pt idx="0">
                  <c:v>0.091676</c:v>
                </c:pt>
                <c:pt idx="1">
                  <c:v>0.696155</c:v>
                </c:pt>
                <c:pt idx="2">
                  <c:v>0.428755</c:v>
                </c:pt>
                <c:pt idx="3">
                  <c:v>0.277013</c:v>
                </c:pt>
                <c:pt idx="4">
                  <c:v>0.366105</c:v>
                </c:pt>
              </c:numLit>
            </c:minus>
            <c:val val="0"/>
            <c:spPr>
              <a:noFill/>
              <a:ln w="9525" cap="flat">
                <a:solidFill>
                  <a:srgbClr val="FFC000"/>
                </a:solidFill>
                <a:prstDash val="solid"/>
                <a:round/>
              </a:ln>
              <a:effectLst/>
            </c:spPr>
          </c:errBars>
          <c:xVal>
            <c:numRef>
              <c:f>Sheet1!$B$2:$F$2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Sheet1!$B$3:$F$3</c:f>
              <c:numCache>
                <c:ptCount val="5"/>
                <c:pt idx="0">
                  <c:v>3.152465</c:v>
                </c:pt>
                <c:pt idx="1">
                  <c:v>9.733237</c:v>
                </c:pt>
                <c:pt idx="2">
                  <c:v>8.254150</c:v>
                </c:pt>
                <c:pt idx="3">
                  <c:v>6.498246</c:v>
                </c:pt>
                <c:pt idx="4">
                  <c:v>4.880127</c:v>
                </c:pt>
              </c:numCache>
            </c:numRef>
          </c:yVal>
          <c:smooth val="0"/>
        </c:ser>
        <c:axId val="2094734552"/>
        <c:axId val="2094734553"/>
      </c:scatterChart>
      <c:val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200" u="none">
                    <a:solidFill>
                      <a:srgbClr val="000000"/>
                    </a:solidFill>
                    <a:latin typeface="Arial"/>
                  </a:rPr>
                  <a:t>Weight of larvae (length3 mm)</a:t>
                </a:r>
              </a:p>
            </c:rich>
          </c:tx>
          <c:layout/>
          <c:overlay val="1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000000"/>
                </a:solidFill>
                <a:latin typeface="Arial"/>
              </a:defRPr>
            </a:pPr>
          </a:p>
        </c:txPr>
        <c:crossAx val="2094734553"/>
        <c:crosses val="autoZero"/>
        <c:crossBetween val="between"/>
        <c:majorUnit val="2"/>
        <c:minorUnit val="1"/>
      </c:val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200" u="none">
                    <a:solidFill>
                      <a:srgbClr val="000000"/>
                    </a:solidFill>
                    <a:latin typeface="Arial"/>
                  </a:rPr>
                  <a:t>Average distance to bottom of grid (mm)</a:t>
                </a:r>
              </a:p>
            </c:rich>
          </c:tx>
          <c:layout/>
          <c:overlay val="1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000000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2.75"/>
        <c:minorUnit val="1.3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solidFill>
      <a:srgbClr val="FFFFFF"/>
    </a:solidFill>
    <a:ln w="12700" cap="flat">
      <a:solidFill>
        <a:schemeClr val="accent1"/>
      </a:solidFill>
      <a:prstDash val="solid"/>
      <a:miter lim="800000"/>
    </a:ln>
    <a:effectLst/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600" u="none">
                <a:solidFill>
                  <a:srgbClr val="000000"/>
                </a:solidFill>
                <a:latin typeface="Arial"/>
              </a:defRPr>
            </a:pPr>
            <a:r>
              <a:rPr b="0" i="0" strike="noStrike" sz="1600" u="none">
                <a:solidFill>
                  <a:srgbClr val="000000"/>
                </a:solidFill>
                <a:latin typeface="Arial"/>
              </a:rPr>
              <a:t>RMS of brood displacement for different values of 
maximum tiredness</a:t>
            </a:r>
          </a:p>
        </c:rich>
      </c:tx>
      <c:layout>
        <c:manualLayout>
          <c:xMode val="edge"/>
          <c:yMode val="edge"/>
          <c:x val="0"/>
          <c:y val="0"/>
          <c:w val="1"/>
          <c:h val="0.216618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28926"/>
          <c:y val="0.216618"/>
          <c:w val="0.727496"/>
          <c:h val="0.65365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25</c:v>
                </c:pt>
              </c:strCache>
            </c:strRef>
          </c:tx>
          <c:spPr>
            <a:solidFill>
              <a:srgbClr val="4472C4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0.066505</c:v>
                </c:pt>
                <c:pt idx="1">
                  <c:v>0.254644</c:v>
                </c:pt>
                <c:pt idx="2">
                  <c:v>0.084955</c:v>
                </c:pt>
                <c:pt idx="3">
                  <c:v>0.036862</c:v>
                </c:pt>
                <c:pt idx="4">
                  <c:v>0.207453</c:v>
                </c:pt>
              </c:numLit>
            </c:plus>
            <c:minus>
              <c:numLit>
                <c:ptCount val="5"/>
                <c:pt idx="0">
                  <c:v>0.066505</c:v>
                </c:pt>
                <c:pt idx="1">
                  <c:v>0.254644</c:v>
                </c:pt>
                <c:pt idx="2">
                  <c:v>0.084955</c:v>
                </c:pt>
                <c:pt idx="3">
                  <c:v>0.036862</c:v>
                </c:pt>
                <c:pt idx="4">
                  <c:v>0.207453</c:v>
                </c:pt>
              </c:numLit>
            </c:minus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xVal>
            <c:numRef>
              <c:f>Sheet1!$B$2:$F$2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Sheet1!$B$3:$F$3</c:f>
              <c:numCache>
                <c:ptCount val="5"/>
                <c:pt idx="0">
                  <c:v>2.063154</c:v>
                </c:pt>
                <c:pt idx="1">
                  <c:v>3.646821</c:v>
                </c:pt>
                <c:pt idx="2">
                  <c:v>1.811527</c:v>
                </c:pt>
                <c:pt idx="3">
                  <c:v>1.919640</c:v>
                </c:pt>
                <c:pt idx="4">
                  <c:v>1.977762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rgbClr val="ED7D31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0.085163</c:v>
                </c:pt>
                <c:pt idx="1">
                  <c:v>0.209139</c:v>
                </c:pt>
                <c:pt idx="2">
                  <c:v>0.328491</c:v>
                </c:pt>
                <c:pt idx="3">
                  <c:v>0.190928</c:v>
                </c:pt>
                <c:pt idx="4">
                  <c:v>0.285159</c:v>
                </c:pt>
              </c:numLit>
            </c:plus>
            <c:minus>
              <c:numLit>
                <c:ptCount val="5"/>
                <c:pt idx="0">
                  <c:v>0.085163</c:v>
                </c:pt>
                <c:pt idx="1">
                  <c:v>0.209139</c:v>
                </c:pt>
                <c:pt idx="2">
                  <c:v>0.328491</c:v>
                </c:pt>
                <c:pt idx="3">
                  <c:v>0.190928</c:v>
                </c:pt>
                <c:pt idx="4">
                  <c:v>0.285159</c:v>
                </c:pt>
              </c:numLit>
            </c:minus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xVal>
            <c:numRef>
              <c:f>Sheet1!$B$4:$F$4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Sheet1!$B$5:$F$5</c:f>
              <c:numCache>
                <c:ptCount val="5"/>
                <c:pt idx="0">
                  <c:v>2.425715</c:v>
                </c:pt>
                <c:pt idx="1">
                  <c:v>7.624263</c:v>
                </c:pt>
                <c:pt idx="2">
                  <c:v>4.807296</c:v>
                </c:pt>
                <c:pt idx="3">
                  <c:v>4.145042</c:v>
                </c:pt>
                <c:pt idx="4">
                  <c:v>4.307041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75</c:v>
                </c:pt>
              </c:strCache>
            </c:strRef>
          </c:tx>
          <c:spPr>
            <a:solidFill>
              <a:srgbClr val="A5A5A5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0.187667</c:v>
                </c:pt>
                <c:pt idx="1">
                  <c:v>0.393594</c:v>
                </c:pt>
                <c:pt idx="2">
                  <c:v>0.557486</c:v>
                </c:pt>
                <c:pt idx="3">
                  <c:v>0.221059</c:v>
                </c:pt>
                <c:pt idx="4">
                  <c:v>0.330634</c:v>
                </c:pt>
              </c:numLit>
            </c:plus>
            <c:minus>
              <c:numLit>
                <c:ptCount val="5"/>
                <c:pt idx="0">
                  <c:v>0.187667</c:v>
                </c:pt>
                <c:pt idx="1">
                  <c:v>0.393594</c:v>
                </c:pt>
                <c:pt idx="2">
                  <c:v>0.557486</c:v>
                </c:pt>
                <c:pt idx="3">
                  <c:v>0.221059</c:v>
                </c:pt>
                <c:pt idx="4">
                  <c:v>0.330634</c:v>
                </c:pt>
              </c:numLit>
            </c:minus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xVal>
            <c:numRef>
              <c:f>Sheet1!$B$6:$F$6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Sheet1!$B$7:$F$7</c:f>
              <c:numCache>
                <c:ptCount val="5"/>
                <c:pt idx="0">
                  <c:v>2.304732</c:v>
                </c:pt>
                <c:pt idx="1">
                  <c:v>8.866517</c:v>
                </c:pt>
                <c:pt idx="2">
                  <c:v>6.246410</c:v>
                </c:pt>
                <c:pt idx="3">
                  <c:v>5.190415</c:v>
                </c:pt>
                <c:pt idx="4">
                  <c:v>6.274021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rgbClr val="FFC000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0.139838</c:v>
                </c:pt>
                <c:pt idx="1">
                  <c:v>0.183645</c:v>
                </c:pt>
                <c:pt idx="2">
                  <c:v>0.426101</c:v>
                </c:pt>
                <c:pt idx="3">
                  <c:v>0.494397</c:v>
                </c:pt>
                <c:pt idx="4">
                  <c:v>0.341860</c:v>
                </c:pt>
              </c:numLit>
            </c:plus>
            <c:minus>
              <c:numLit>
                <c:ptCount val="5"/>
                <c:pt idx="0">
                  <c:v>0.139838</c:v>
                </c:pt>
                <c:pt idx="1">
                  <c:v>0.183645</c:v>
                </c:pt>
                <c:pt idx="2">
                  <c:v>0.426101</c:v>
                </c:pt>
                <c:pt idx="3">
                  <c:v>0.494397</c:v>
                </c:pt>
                <c:pt idx="4">
                  <c:v>0.341860</c:v>
                </c:pt>
              </c:numLit>
            </c:minus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xVal>
            <c:numRef>
              <c:f>Sheet1!$B$8:$F$8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Sheet1!$B$9:$F$9</c:f>
              <c:numCache>
                <c:ptCount val="5"/>
                <c:pt idx="0">
                  <c:v>2.270688</c:v>
                </c:pt>
                <c:pt idx="1">
                  <c:v>11.767845</c:v>
                </c:pt>
                <c:pt idx="2">
                  <c:v>7.817075</c:v>
                </c:pt>
                <c:pt idx="3">
                  <c:v>5.902099</c:v>
                </c:pt>
                <c:pt idx="4">
                  <c:v>7.536337</c:v>
                </c:pt>
              </c:numCache>
            </c:numRef>
          </c:yVal>
          <c:smooth val="0"/>
        </c:ser>
        <c:axId val="2094734552"/>
        <c:axId val="2094734553"/>
      </c:scatterChart>
      <c:val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200" u="none">
                    <a:solidFill>
                      <a:srgbClr val="000000"/>
                    </a:solidFill>
                    <a:latin typeface="Arial"/>
                  </a:rPr>
                  <a:t>Weight of larvae (length3 mm)</a:t>
                </a:r>
              </a:p>
            </c:rich>
          </c:tx>
          <c:layout/>
          <c:overlay val="1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000000"/>
                </a:solidFill>
                <a:latin typeface="Arial"/>
              </a:defRPr>
            </a:pPr>
          </a:p>
        </c:txPr>
        <c:crossAx val="2094734553"/>
        <c:crosses val="autoZero"/>
        <c:crossBetween val="between"/>
        <c:majorUnit val="2"/>
        <c:minorUnit val="1"/>
      </c:val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200" u="none">
                    <a:solidFill>
                      <a:srgbClr val="000000"/>
                    </a:solidFill>
                    <a:latin typeface="Arial"/>
                  </a:rPr>
                  <a:t>Root mean square displacement of brood (mm)</a:t>
                </a:r>
              </a:p>
            </c:rich>
          </c:tx>
          <c:layout/>
          <c:overlay val="1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000000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3"/>
        <c:minorUnit val="1.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91799"/>
          <c:y val="0.452704"/>
          <c:w val="0.108201"/>
          <c:h val="0.15810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000000"/>
              </a:solidFill>
              <a:latin typeface="Arial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chemeClr val="accent1"/>
      </a:solidFill>
      <a:prstDash val="solid"/>
      <a:miter lim="800000"/>
    </a:ln>
    <a:effectLst/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600" u="none">
                <a:solidFill>
                  <a:srgbClr val="000000"/>
                </a:solidFill>
                <a:latin typeface="Arial"/>
              </a:defRPr>
            </a:pPr>
            <a:r>
              <a:rPr b="0" i="0" strike="noStrike" sz="1600" u="none">
                <a:solidFill>
                  <a:srgbClr val="000000"/>
                </a:solidFill>
                <a:latin typeface="Arial"/>
              </a:rPr>
              <a:t>RMS of brood displacement</a:t>
            </a:r>
          </a:p>
        </c:rich>
      </c:tx>
      <c:layout>
        <c:manualLayout>
          <c:xMode val="edge"/>
          <c:yMode val="edge"/>
          <c:x val="0.273705"/>
          <c:y val="0"/>
          <c:w val="0.452591"/>
          <c:h val="0.1061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3525"/>
          <c:y val="0.10619"/>
          <c:w val="0.857867"/>
          <c:h val="0.7477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75</c:v>
                </c:pt>
              </c:strCache>
            </c:strRef>
          </c:tx>
          <c:spPr>
            <a:solidFill>
              <a:srgbClr val="A5A5A5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0.187667</c:v>
                </c:pt>
                <c:pt idx="1">
                  <c:v>0.393594</c:v>
                </c:pt>
                <c:pt idx="2">
                  <c:v>0.557486</c:v>
                </c:pt>
                <c:pt idx="3">
                  <c:v>0.221059</c:v>
                </c:pt>
                <c:pt idx="4">
                  <c:v>0.330634</c:v>
                </c:pt>
              </c:numLit>
            </c:plus>
            <c:minus>
              <c:numLit>
                <c:ptCount val="5"/>
                <c:pt idx="0">
                  <c:v>0.187667</c:v>
                </c:pt>
                <c:pt idx="1">
                  <c:v>0.393594</c:v>
                </c:pt>
                <c:pt idx="2">
                  <c:v>0.557486</c:v>
                </c:pt>
                <c:pt idx="3">
                  <c:v>0.221059</c:v>
                </c:pt>
                <c:pt idx="4">
                  <c:v>0.330634</c:v>
                </c:pt>
              </c:numLit>
            </c:minus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xVal>
            <c:numRef>
              <c:f>Sheet1!$B$2:$F$2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Sheet1!$B$3:$F$3</c:f>
              <c:numCache>
                <c:ptCount val="5"/>
                <c:pt idx="0">
                  <c:v>2.304732</c:v>
                </c:pt>
                <c:pt idx="1">
                  <c:v>8.866517</c:v>
                </c:pt>
                <c:pt idx="2">
                  <c:v>6.246410</c:v>
                </c:pt>
                <c:pt idx="3">
                  <c:v>5.190415</c:v>
                </c:pt>
                <c:pt idx="4">
                  <c:v>6.274021</c:v>
                </c:pt>
              </c:numCache>
            </c:numRef>
          </c:yVal>
          <c:smooth val="0"/>
        </c:ser>
        <c:axId val="2094734552"/>
        <c:axId val="2094734553"/>
      </c:scatterChart>
      <c:val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200" u="none">
                    <a:solidFill>
                      <a:srgbClr val="000000"/>
                    </a:solidFill>
                    <a:latin typeface="Arial"/>
                  </a:rPr>
                  <a:t>Weight of larvae (length3 mm)</a:t>
                </a:r>
              </a:p>
            </c:rich>
          </c:tx>
          <c:layout/>
          <c:overlay val="1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000000"/>
                </a:solidFill>
                <a:latin typeface="Arial"/>
              </a:defRPr>
            </a:pPr>
          </a:p>
        </c:txPr>
        <c:crossAx val="2094734553"/>
        <c:crosses val="autoZero"/>
        <c:crossBetween val="between"/>
        <c:majorUnit val="2"/>
        <c:minorUnit val="1"/>
      </c:val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200" u="none">
                    <a:solidFill>
                      <a:srgbClr val="000000"/>
                    </a:solidFill>
                    <a:latin typeface="Arial"/>
                  </a:rPr>
                  <a:t>Root mean square displacement of brood (mm)</a:t>
                </a:r>
              </a:p>
            </c:rich>
          </c:tx>
          <c:layout/>
          <c:overlay val="1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000000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2.5"/>
        <c:minorUnit val="1.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solidFill>
      <a:srgbClr val="FFFFFF"/>
    </a:solidFill>
    <a:ln w="12700" cap="flat">
      <a:solidFill>
        <a:schemeClr val="accent1"/>
      </a:solidFill>
      <a:prstDash val="solid"/>
      <a:miter lim="800000"/>
    </a:ln>
    <a:effectLst/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600" u="none">
                <a:solidFill>
                  <a:srgbClr val="000000"/>
                </a:solidFill>
                <a:latin typeface="Arial"/>
              </a:defRPr>
            </a:pPr>
            <a:r>
              <a:rPr b="0" i="0" strike="noStrike" sz="1600" u="none">
                <a:solidFill>
                  <a:srgbClr val="000000"/>
                </a:solidFill>
                <a:latin typeface="Arial"/>
              </a:rPr>
              <a:t>Duration of movement for different values of 
maximum tiredness</a:t>
            </a:r>
          </a:p>
        </c:rich>
      </c:tx>
      <c:layout>
        <c:manualLayout>
          <c:xMode val="edge"/>
          <c:yMode val="edge"/>
          <c:x val="0"/>
          <c:y val="0"/>
          <c:w val="1"/>
          <c:h val="0.165366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00109"/>
          <c:y val="0.165366"/>
          <c:w val="0.745551"/>
          <c:h val="0.69698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25</c:v>
                </c:pt>
              </c:strCache>
            </c:strRef>
          </c:tx>
          <c:spPr>
            <a:solidFill>
              <a:srgbClr val="4472C4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0.094014</c:v>
                </c:pt>
                <c:pt idx="1">
                  <c:v>0.027897</c:v>
                </c:pt>
                <c:pt idx="2">
                  <c:v>0.000000</c:v>
                </c:pt>
                <c:pt idx="3">
                  <c:v>0.085010</c:v>
                </c:pt>
                <c:pt idx="4">
                  <c:v>0.015973</c:v>
                </c:pt>
              </c:numLit>
            </c:plus>
            <c:minus>
              <c:numLit>
                <c:ptCount val="5"/>
                <c:pt idx="0">
                  <c:v>0.094014</c:v>
                </c:pt>
                <c:pt idx="1">
                  <c:v>0.027897</c:v>
                </c:pt>
                <c:pt idx="2">
                  <c:v>0.000000</c:v>
                </c:pt>
                <c:pt idx="3">
                  <c:v>0.085010</c:v>
                </c:pt>
                <c:pt idx="4">
                  <c:v>0.015973</c:v>
                </c:pt>
              </c:numLit>
            </c:minus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xVal>
            <c:numRef>
              <c:f>Sheet1!$B$2:$F$2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Sheet1!$B$3:$F$3</c:f>
              <c:numCache>
                <c:ptCount val="5"/>
                <c:pt idx="0">
                  <c:v>5.054906</c:v>
                </c:pt>
                <c:pt idx="1">
                  <c:v>15.832974</c:v>
                </c:pt>
                <c:pt idx="2">
                  <c:v>10.000000</c:v>
                </c:pt>
                <c:pt idx="3">
                  <c:v>10.365990</c:v>
                </c:pt>
                <c:pt idx="4">
                  <c:v>10.846010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rgbClr val="ED7D31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0.275115</c:v>
                </c:pt>
                <c:pt idx="1">
                  <c:v>0.276613</c:v>
                </c:pt>
                <c:pt idx="2">
                  <c:v>0.004773</c:v>
                </c:pt>
                <c:pt idx="3">
                  <c:v>0.586389</c:v>
                </c:pt>
                <c:pt idx="4">
                  <c:v>0.280371</c:v>
                </c:pt>
              </c:numLit>
            </c:plus>
            <c:minus>
              <c:numLit>
                <c:ptCount val="5"/>
                <c:pt idx="0">
                  <c:v>0.275115</c:v>
                </c:pt>
                <c:pt idx="1">
                  <c:v>0.276613</c:v>
                </c:pt>
                <c:pt idx="2">
                  <c:v>0.004773</c:v>
                </c:pt>
                <c:pt idx="3">
                  <c:v>0.586389</c:v>
                </c:pt>
                <c:pt idx="4">
                  <c:v>0.280371</c:v>
                </c:pt>
              </c:numLit>
            </c:minus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xVal>
            <c:numRef>
              <c:f>Sheet1!$B$4:$F$4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Sheet1!$B$5:$F$5</c:f>
              <c:numCache>
                <c:ptCount val="5"/>
                <c:pt idx="0">
                  <c:v>6.084361</c:v>
                </c:pt>
                <c:pt idx="1">
                  <c:v>29.293975</c:v>
                </c:pt>
                <c:pt idx="2">
                  <c:v>18.995227</c:v>
                </c:pt>
                <c:pt idx="3">
                  <c:v>16.549508</c:v>
                </c:pt>
                <c:pt idx="4">
                  <c:v>19.794302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75</c:v>
                </c:pt>
              </c:strCache>
            </c:strRef>
          </c:tx>
          <c:spPr>
            <a:solidFill>
              <a:srgbClr val="A5A5A5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0.312301</c:v>
                </c:pt>
                <c:pt idx="1">
                  <c:v>0.988297</c:v>
                </c:pt>
                <c:pt idx="2">
                  <c:v>0.079308</c:v>
                </c:pt>
                <c:pt idx="3">
                  <c:v>0.277216</c:v>
                </c:pt>
                <c:pt idx="4">
                  <c:v>0.449964</c:v>
                </c:pt>
              </c:numLit>
            </c:plus>
            <c:minus>
              <c:numLit>
                <c:ptCount val="5"/>
                <c:pt idx="0">
                  <c:v>0.312301</c:v>
                </c:pt>
                <c:pt idx="1">
                  <c:v>0.988297</c:v>
                </c:pt>
                <c:pt idx="2">
                  <c:v>0.079308</c:v>
                </c:pt>
                <c:pt idx="3">
                  <c:v>0.277216</c:v>
                </c:pt>
                <c:pt idx="4">
                  <c:v>0.449964</c:v>
                </c:pt>
              </c:numLit>
            </c:minus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xVal>
            <c:numRef>
              <c:f>Sheet1!$B$6:$F$6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Sheet1!$B$7:$F$7</c:f>
              <c:numCache>
                <c:ptCount val="5"/>
                <c:pt idx="0">
                  <c:v>5.522554</c:v>
                </c:pt>
                <c:pt idx="1">
                  <c:v>43.278030</c:v>
                </c:pt>
                <c:pt idx="2">
                  <c:v>27.769290</c:v>
                </c:pt>
                <c:pt idx="3">
                  <c:v>21.705247</c:v>
                </c:pt>
                <c:pt idx="4">
                  <c:v>26.098079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rgbClr val="FFC000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3"/>
            <c:spPr>
              <a:solidFill>
                <a:srgbClr val="FFC000"/>
              </a:solidFill>
              <a:ln w="19050" cap="flat">
                <a:solidFill>
                  <a:srgbClr val="FFC000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0.361981</c:v>
                </c:pt>
                <c:pt idx="1">
                  <c:v>0.517238</c:v>
                </c:pt>
                <c:pt idx="2">
                  <c:v>0.088251</c:v>
                </c:pt>
                <c:pt idx="3">
                  <c:v>0.537202</c:v>
                </c:pt>
                <c:pt idx="4">
                  <c:v>0.819463</c:v>
                </c:pt>
              </c:numLit>
            </c:plus>
            <c:minus>
              <c:numLit>
                <c:ptCount val="5"/>
                <c:pt idx="0">
                  <c:v>0.361981</c:v>
                </c:pt>
                <c:pt idx="1">
                  <c:v>0.517238</c:v>
                </c:pt>
                <c:pt idx="2">
                  <c:v>0.088251</c:v>
                </c:pt>
                <c:pt idx="3">
                  <c:v>0.537202</c:v>
                </c:pt>
                <c:pt idx="4">
                  <c:v>0.819463</c:v>
                </c:pt>
              </c:numLit>
            </c:minus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xVal>
            <c:numRef>
              <c:f>Sheet1!$B$8:$F$8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Sheet1!$B$9:$F$9</c:f>
              <c:numCache>
                <c:ptCount val="5"/>
                <c:pt idx="0">
                  <c:v>5.572303</c:v>
                </c:pt>
                <c:pt idx="1">
                  <c:v>52.844062</c:v>
                </c:pt>
                <c:pt idx="2">
                  <c:v>36.697917</c:v>
                </c:pt>
                <c:pt idx="3">
                  <c:v>21.252897</c:v>
                </c:pt>
                <c:pt idx="4">
                  <c:v>33.546846</c:v>
                </c:pt>
              </c:numCache>
            </c:numRef>
          </c:yVal>
          <c:smooth val="0"/>
        </c:ser>
        <c:axId val="2094734552"/>
        <c:axId val="2094734553"/>
      </c:scatterChart>
      <c:val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200" u="none">
                    <a:solidFill>
                      <a:srgbClr val="000000"/>
                    </a:solidFill>
                    <a:latin typeface="Arial"/>
                  </a:rPr>
                  <a:t>Weight of larvae (length3 mm)</a:t>
                </a:r>
              </a:p>
            </c:rich>
          </c:tx>
          <c:layout/>
          <c:overlay val="1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000000"/>
                </a:solidFill>
                <a:latin typeface="Arial"/>
              </a:defRPr>
            </a:pPr>
          </a:p>
        </c:txPr>
        <c:crossAx val="2094734553"/>
        <c:crosses val="autoZero"/>
        <c:crossBetween val="between"/>
        <c:majorUnit val="2"/>
        <c:minorUnit val="1"/>
      </c:val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200" u="none">
                    <a:solidFill>
                      <a:srgbClr val="000000"/>
                    </a:solidFill>
                    <a:latin typeface="Arial"/>
                  </a:rPr>
                  <a:t>Mean duration of movement (s)</a:t>
                </a:r>
              </a:p>
            </c:rich>
          </c:tx>
          <c:layout/>
          <c:overlay val="1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000000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15"/>
        <c:minorUnit val="7.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82178"/>
          <c:y val="0.408696"/>
          <c:w val="0.117822"/>
          <c:h val="0.18125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000" u="none">
              <a:solidFill>
                <a:srgbClr val="000000"/>
              </a:solidFill>
              <a:latin typeface="Arial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chemeClr val="accent1"/>
      </a:solidFill>
      <a:prstDash val="solid"/>
      <a:miter lim="800000"/>
    </a:ln>
    <a:effectLst/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600" u="none">
                <a:solidFill>
                  <a:srgbClr val="000000"/>
                </a:solidFill>
                <a:latin typeface="Arial"/>
              </a:defRPr>
            </a:pPr>
            <a:r>
              <a:rPr b="0" i="0" strike="noStrike" sz="1600" u="none">
                <a:solidFill>
                  <a:srgbClr val="000000"/>
                </a:solidFill>
                <a:latin typeface="Arial"/>
              </a:rPr>
              <a:t>Duration of movement</a:t>
            </a:r>
          </a:p>
        </c:rich>
      </c:tx>
      <c:layout>
        <c:manualLayout>
          <c:xMode val="edge"/>
          <c:yMode val="edge"/>
          <c:x val="0.316233"/>
          <c:y val="0"/>
          <c:w val="0.367534"/>
          <c:h val="0.106253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16757"/>
          <c:y val="0.106253"/>
          <c:w val="0.876232"/>
          <c:h val="0.74758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75</c:v>
                </c:pt>
              </c:strCache>
            </c:strRef>
          </c:tx>
          <c:spPr>
            <a:solidFill>
              <a:srgbClr val="A5A5A5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3"/>
            <c:spPr>
              <a:solidFill>
                <a:srgbClr val="A5A5A5"/>
              </a:solidFill>
              <a:ln w="19050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0.312301</c:v>
                </c:pt>
                <c:pt idx="1">
                  <c:v>0.988297</c:v>
                </c:pt>
                <c:pt idx="2">
                  <c:v>0.079308</c:v>
                </c:pt>
                <c:pt idx="3">
                  <c:v>0.277216</c:v>
                </c:pt>
                <c:pt idx="4">
                  <c:v>0.449964</c:v>
                </c:pt>
              </c:numLit>
            </c:plus>
            <c:minus>
              <c:numLit>
                <c:ptCount val="5"/>
                <c:pt idx="0">
                  <c:v>0.312301</c:v>
                </c:pt>
                <c:pt idx="1">
                  <c:v>0.988297</c:v>
                </c:pt>
                <c:pt idx="2">
                  <c:v>0.079308</c:v>
                </c:pt>
                <c:pt idx="3">
                  <c:v>0.277216</c:v>
                </c:pt>
                <c:pt idx="4">
                  <c:v>0.449964</c:v>
                </c:pt>
              </c:numLit>
            </c:minus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xVal>
            <c:numRef>
              <c:f>Sheet1!$B$2:$F$2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Sheet1!$B$3:$F$3</c:f>
              <c:numCache>
                <c:ptCount val="5"/>
                <c:pt idx="0">
                  <c:v>5.522554</c:v>
                </c:pt>
                <c:pt idx="1">
                  <c:v>43.278030</c:v>
                </c:pt>
                <c:pt idx="2">
                  <c:v>27.769290</c:v>
                </c:pt>
                <c:pt idx="3">
                  <c:v>21.705247</c:v>
                </c:pt>
                <c:pt idx="4">
                  <c:v>26.098079</c:v>
                </c:pt>
              </c:numCache>
            </c:numRef>
          </c:yVal>
          <c:smooth val="0"/>
        </c:ser>
        <c:axId val="2094734552"/>
        <c:axId val="2094734553"/>
      </c:scatterChart>
      <c:val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200" u="none">
                    <a:solidFill>
                      <a:srgbClr val="000000"/>
                    </a:solidFill>
                    <a:latin typeface="Arial"/>
                  </a:rPr>
                  <a:t>Weight of larvae (length3 mm)</a:t>
                </a:r>
              </a:p>
            </c:rich>
          </c:tx>
          <c:layout/>
          <c:overlay val="1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000000"/>
                </a:solidFill>
                <a:latin typeface="Arial"/>
              </a:defRPr>
            </a:pPr>
          </a:p>
        </c:txPr>
        <c:crossAx val="2094734553"/>
        <c:crosses val="autoZero"/>
        <c:crossBetween val="between"/>
        <c:majorUnit val="2"/>
        <c:minorUnit val="1"/>
      </c:val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200" u="none">
                    <a:solidFill>
                      <a:srgbClr val="000000"/>
                    </a:solidFill>
                    <a:latin typeface="Arial"/>
                  </a:rPr>
                  <a:t>Mean duration of movement (s)</a:t>
                </a:r>
              </a:p>
            </c:rich>
          </c:tx>
          <c:layout/>
          <c:overlay val="1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000000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12.5"/>
        <c:minorUnit val="6.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solidFill>
      <a:srgbClr val="FFFFFF"/>
    </a:solidFill>
    <a:ln w="12700" cap="flat">
      <a:solidFill>
        <a:schemeClr val="accent1"/>
      </a:solidFill>
      <a:prstDash val="solid"/>
      <a:miter lim="800000"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600" u="none">
                <a:solidFill>
                  <a:srgbClr val="000000"/>
                </a:solidFill>
                <a:latin typeface="Arial"/>
              </a:defRPr>
            </a:pPr>
            <a:r>
              <a:rPr b="0" i="0" strike="noStrike" sz="1600" u="none">
                <a:solidFill>
                  <a:srgbClr val="000000"/>
                </a:solidFill>
                <a:latin typeface="Arial"/>
              </a:rPr>
              <a:t>Clustering of larvae for several amounts of ants</a:t>
            </a:r>
          </a:p>
        </c:rich>
      </c:tx>
      <c:layout>
        <c:manualLayout>
          <c:xMode val="edge"/>
          <c:yMode val="edge"/>
          <c:x val="0.0407722"/>
          <c:y val="0"/>
          <c:w val="0.779205"/>
          <c:h val="0.165882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11642"/>
          <c:y val="0.165882"/>
          <c:w val="0.742129"/>
          <c:h val="0.70330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rgbClr val="4472C4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0.119902</c:v>
                </c:pt>
                <c:pt idx="1">
                  <c:v>0.284729</c:v>
                </c:pt>
                <c:pt idx="2">
                  <c:v>0.312707</c:v>
                </c:pt>
                <c:pt idx="3">
                  <c:v>0.165969</c:v>
                </c:pt>
                <c:pt idx="4">
                  <c:v>0.343183</c:v>
                </c:pt>
              </c:numLit>
            </c:plus>
            <c:minus>
              <c:numLit>
                <c:ptCount val="5"/>
                <c:pt idx="0">
                  <c:v>0.119902</c:v>
                </c:pt>
                <c:pt idx="1">
                  <c:v>0.284729</c:v>
                </c:pt>
                <c:pt idx="2">
                  <c:v>0.312707</c:v>
                </c:pt>
                <c:pt idx="3">
                  <c:v>0.165969</c:v>
                </c:pt>
                <c:pt idx="4">
                  <c:v>0.343183</c:v>
                </c:pt>
              </c:numLit>
            </c:minus>
            <c:val val="0"/>
            <c:spPr>
              <a:noFill/>
              <a:ln w="9525" cap="flat">
                <a:solidFill>
                  <a:srgbClr val="4472C4"/>
                </a:solidFill>
                <a:prstDash val="solid"/>
                <a:round/>
              </a:ln>
              <a:effectLst/>
            </c:spPr>
          </c:errBars>
          <c:xVal>
            <c:numRef>
              <c:f>Sheet1!$B$2:$F$2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Sheet1!$B$3:$F$3</c:f>
              <c:numCache>
                <c:ptCount val="5"/>
                <c:pt idx="0">
                  <c:v>4.103923</c:v>
                </c:pt>
                <c:pt idx="1">
                  <c:v>6.434487</c:v>
                </c:pt>
                <c:pt idx="2">
                  <c:v>3.203235</c:v>
                </c:pt>
                <c:pt idx="3">
                  <c:v>2.722849</c:v>
                </c:pt>
                <c:pt idx="4">
                  <c:v>3.308935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rgbClr val="ED7D31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0.149611</c:v>
                </c:pt>
                <c:pt idx="1">
                  <c:v>0.221962</c:v>
                </c:pt>
                <c:pt idx="2">
                  <c:v>0.480023</c:v>
                </c:pt>
                <c:pt idx="3">
                  <c:v>0.362798</c:v>
                </c:pt>
                <c:pt idx="4">
                  <c:v>0.239969</c:v>
                </c:pt>
              </c:numLit>
            </c:plus>
            <c:minus>
              <c:numLit>
                <c:ptCount val="5"/>
                <c:pt idx="0">
                  <c:v>0.064115</c:v>
                </c:pt>
                <c:pt idx="1">
                  <c:v>0.229448</c:v>
                </c:pt>
                <c:pt idx="2">
                  <c:v>0.230015</c:v>
                </c:pt>
                <c:pt idx="3">
                  <c:v>0.134981</c:v>
                </c:pt>
                <c:pt idx="4">
                  <c:v>0.216152</c:v>
                </c:pt>
              </c:numLit>
            </c:minus>
            <c:val val="0"/>
            <c:spPr>
              <a:noFill/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errBars>
          <c:xVal>
            <c:numRef>
              <c:f>Sheet1!$B$4:$F$4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Sheet1!$B$5:$F$5</c:f>
              <c:numCache>
                <c:ptCount val="5"/>
                <c:pt idx="0">
                  <c:v>4.110892</c:v>
                </c:pt>
                <c:pt idx="1">
                  <c:v>8.798109</c:v>
                </c:pt>
                <c:pt idx="2">
                  <c:v>5.760322</c:v>
                </c:pt>
                <c:pt idx="3">
                  <c:v>5.045596</c:v>
                </c:pt>
                <c:pt idx="4">
                  <c:v>5.071360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rgbClr val="A5A5A5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0.064115</c:v>
                </c:pt>
                <c:pt idx="1">
                  <c:v>0.229448</c:v>
                </c:pt>
                <c:pt idx="2">
                  <c:v>0.230015</c:v>
                </c:pt>
                <c:pt idx="3">
                  <c:v>0.134981</c:v>
                </c:pt>
                <c:pt idx="4">
                  <c:v>0.216152</c:v>
                </c:pt>
              </c:numLit>
            </c:plus>
            <c:minus>
              <c:numLit>
                <c:ptCount val="5"/>
                <c:pt idx="0">
                  <c:v>0.064115</c:v>
                </c:pt>
                <c:pt idx="1">
                  <c:v>0.229448</c:v>
                </c:pt>
                <c:pt idx="2">
                  <c:v>0.230015</c:v>
                </c:pt>
                <c:pt idx="3">
                  <c:v>0.134981</c:v>
                </c:pt>
                <c:pt idx="4">
                  <c:v>0.216152</c:v>
                </c:pt>
              </c:numLit>
            </c:minus>
            <c:val val="0"/>
            <c:spPr>
              <a:noFill/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errBars>
          <c:xVal>
            <c:numRef>
              <c:f>Sheet1!$B$6:$F$6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Sheet1!$B$7:$F$7</c:f>
              <c:numCache>
                <c:ptCount val="5"/>
                <c:pt idx="0">
                  <c:v>4.037243</c:v>
                </c:pt>
                <c:pt idx="1">
                  <c:v>10.457351</c:v>
                </c:pt>
                <c:pt idx="2">
                  <c:v>8.100765</c:v>
                </c:pt>
                <c:pt idx="3">
                  <c:v>6.204341</c:v>
                </c:pt>
                <c:pt idx="4">
                  <c:v>7.022740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rgbClr val="FFC000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0.139063</c:v>
                </c:pt>
                <c:pt idx="1">
                  <c:v>0.411112</c:v>
                </c:pt>
                <c:pt idx="2">
                  <c:v>0.110806</c:v>
                </c:pt>
                <c:pt idx="3">
                  <c:v>0.210416</c:v>
                </c:pt>
                <c:pt idx="4">
                  <c:v>0.115446</c:v>
                </c:pt>
              </c:numLit>
            </c:plus>
            <c:minus>
              <c:numLit>
                <c:ptCount val="5"/>
                <c:pt idx="0">
                  <c:v>0.139063</c:v>
                </c:pt>
                <c:pt idx="1">
                  <c:v>0.411112</c:v>
                </c:pt>
                <c:pt idx="2">
                  <c:v>0.110806</c:v>
                </c:pt>
                <c:pt idx="3">
                  <c:v>0.210416</c:v>
                </c:pt>
                <c:pt idx="4">
                  <c:v>0.115446</c:v>
                </c:pt>
              </c:numLit>
            </c:minus>
            <c:val val="0"/>
            <c:spPr>
              <a:noFill/>
              <a:ln w="9525" cap="flat">
                <a:solidFill>
                  <a:srgbClr val="FFC000"/>
                </a:solidFill>
                <a:prstDash val="solid"/>
                <a:round/>
              </a:ln>
              <a:effectLst/>
            </c:spPr>
          </c:errBars>
          <c:xVal>
            <c:numRef>
              <c:f>Sheet1!$B$8:$F$8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Sheet1!$B$9:$F$9</c:f>
              <c:numCache>
                <c:ptCount val="5"/>
                <c:pt idx="0">
                  <c:v>3.673996</c:v>
                </c:pt>
                <c:pt idx="1">
                  <c:v>10.961421</c:v>
                </c:pt>
                <c:pt idx="2">
                  <c:v>9.646225</c:v>
                </c:pt>
                <c:pt idx="3">
                  <c:v>6.942219</c:v>
                </c:pt>
                <c:pt idx="4">
                  <c:v>8.297754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rgbClr val="5B9BD5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stdErr"/>
            <c:noEndCap val="0"/>
            <c:val val="0"/>
            <c:spPr>
              <a:noFill/>
              <a:ln w="9525" cap="flat">
                <a:solidFill>
                  <a:srgbClr val="5B9BD5"/>
                </a:solidFill>
                <a:prstDash val="solid"/>
                <a:round/>
              </a:ln>
              <a:effectLst/>
            </c:spPr>
          </c:errBars>
          <c:xVal>
            <c:numRef>
              <c:f>Sheet1!$B$10:$F$10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Sheet1!$B$11:$F$11</c:f>
              <c:numCache>
                <c:ptCount val="5"/>
                <c:pt idx="0">
                  <c:v>3.787126</c:v>
                </c:pt>
                <c:pt idx="1">
                  <c:v>11.174250</c:v>
                </c:pt>
                <c:pt idx="2">
                  <c:v>11.079063</c:v>
                </c:pt>
                <c:pt idx="3">
                  <c:v>6.334711</c:v>
                </c:pt>
                <c:pt idx="4">
                  <c:v>8.136885</c:v>
                </c:pt>
              </c:numCache>
            </c:numRef>
          </c:yVal>
          <c:smooth val="0"/>
        </c:ser>
        <c:axId val="2094734552"/>
        <c:axId val="2094734553"/>
      </c:scatterChart>
      <c:val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i="0" strike="noStrike" sz="11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100" u="none">
                    <a:solidFill>
                      <a:srgbClr val="000000"/>
                    </a:solidFill>
                    <a:latin typeface="Arial"/>
                  </a:rPr>
                  <a:t>Weight of larvae (length3 mm)</a:t>
                </a:r>
              </a:p>
            </c:rich>
          </c:tx>
          <c:layout/>
          <c:overlay val="1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000000"/>
                </a:solidFill>
                <a:latin typeface="Arial"/>
              </a:defRPr>
            </a:pPr>
          </a:p>
        </c:txPr>
        <c:crossAx val="2094734553"/>
        <c:crosses val="autoZero"/>
        <c:crossBetween val="between"/>
        <c:majorUnit val="2"/>
        <c:minorUnit val="1"/>
      </c:valAx>
      <c:valAx>
        <c:axId val="2094734553"/>
        <c:scaling>
          <c:orientation val="minMax"/>
          <c:max val="13"/>
          <c:min val="0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11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100" u="none">
                    <a:solidFill>
                      <a:srgbClr val="000000"/>
                    </a:solidFill>
                    <a:latin typeface="Arial"/>
                  </a:rPr>
                  <a:t>Average distance to center of grid (mm)</a:t>
                </a:r>
              </a:p>
            </c:rich>
          </c:tx>
          <c:layout/>
          <c:overlay val="1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000000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3.25"/>
        <c:minorUnit val="1.62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89801"/>
          <c:y val="0.395643"/>
          <c:w val="0.110199"/>
          <c:h val="0.20316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000000"/>
              </a:solidFill>
              <a:latin typeface="Arial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chemeClr val="accent1"/>
      </a:solidFill>
      <a:prstDash val="solid"/>
      <a:miter lim="800000"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600" u="none">
                <a:solidFill>
                  <a:srgbClr val="000000"/>
                </a:solidFill>
                <a:latin typeface="Arial"/>
              </a:defRPr>
            </a:pPr>
            <a:r>
              <a:rPr b="0" i="0" strike="noStrike" sz="1600" u="none">
                <a:solidFill>
                  <a:srgbClr val="000000"/>
                </a:solidFill>
                <a:latin typeface="Arial"/>
              </a:rPr>
              <a:t>Clustering of larvae</a:t>
            </a:r>
          </a:p>
        </c:rich>
      </c:tx>
      <c:layout>
        <c:manualLayout>
          <c:xMode val="edge"/>
          <c:yMode val="edge"/>
          <c:x val="0.340706"/>
          <c:y val="0"/>
          <c:w val="0.318588"/>
          <c:h val="0.106503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3058"/>
          <c:y val="0.106503"/>
          <c:w val="0.86248"/>
          <c:h val="0.74702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rgbClr val="FFC000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0.139063</c:v>
                </c:pt>
                <c:pt idx="1">
                  <c:v>0.411112</c:v>
                </c:pt>
                <c:pt idx="2">
                  <c:v>0.110806</c:v>
                </c:pt>
                <c:pt idx="3">
                  <c:v>0.210416</c:v>
                </c:pt>
                <c:pt idx="4">
                  <c:v>0.115446</c:v>
                </c:pt>
              </c:numLit>
            </c:plus>
            <c:minus>
              <c:numLit>
                <c:ptCount val="5"/>
                <c:pt idx="0">
                  <c:v>0.139063</c:v>
                </c:pt>
                <c:pt idx="1">
                  <c:v>0.411112</c:v>
                </c:pt>
                <c:pt idx="2">
                  <c:v>0.110806</c:v>
                </c:pt>
                <c:pt idx="3">
                  <c:v>0.210416</c:v>
                </c:pt>
                <c:pt idx="4">
                  <c:v>0.115446</c:v>
                </c:pt>
              </c:numLit>
            </c:minus>
            <c:val val="0"/>
            <c:spPr>
              <a:noFill/>
              <a:ln w="9525" cap="flat">
                <a:solidFill>
                  <a:srgbClr val="FFC000"/>
                </a:solidFill>
                <a:prstDash val="solid"/>
                <a:round/>
              </a:ln>
              <a:effectLst/>
            </c:spPr>
          </c:errBars>
          <c:xVal>
            <c:numRef>
              <c:f>Sheet1!$B$2:$F$2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Sheet1!$B$3:$F$3</c:f>
              <c:numCache>
                <c:ptCount val="5"/>
                <c:pt idx="0">
                  <c:v>3.673996</c:v>
                </c:pt>
                <c:pt idx="1">
                  <c:v>10.961421</c:v>
                </c:pt>
                <c:pt idx="2">
                  <c:v>9.646225</c:v>
                </c:pt>
                <c:pt idx="3">
                  <c:v>6.942219</c:v>
                </c:pt>
                <c:pt idx="4">
                  <c:v>8.297754</c:v>
                </c:pt>
              </c:numCache>
            </c:numRef>
          </c:yVal>
          <c:smooth val="0"/>
        </c:ser>
        <c:axId val="2094734552"/>
        <c:axId val="2094734553"/>
      </c:scatterChart>
      <c:val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200" u="none">
                    <a:solidFill>
                      <a:srgbClr val="000000"/>
                    </a:solidFill>
                    <a:latin typeface="Arial"/>
                  </a:rPr>
                  <a:t>Weight of larvae (length3 mm)</a:t>
                </a:r>
              </a:p>
            </c:rich>
          </c:tx>
          <c:layout/>
          <c:overlay val="1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000000"/>
                </a:solidFill>
                <a:latin typeface="Arial"/>
              </a:defRPr>
            </a:pPr>
          </a:p>
        </c:txPr>
        <c:crossAx val="2094734553"/>
        <c:crosses val="autoZero"/>
        <c:crossBetween val="between"/>
        <c:majorUnit val="2"/>
        <c:minorUnit val="1"/>
      </c:val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200" u="none">
                    <a:solidFill>
                      <a:srgbClr val="000000"/>
                    </a:solidFill>
                    <a:latin typeface="Arial"/>
                  </a:rPr>
                  <a:t>Average distance to center of grid (mm)</a:t>
                </a:r>
              </a:p>
            </c:rich>
          </c:tx>
          <c:layout/>
          <c:overlay val="1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000000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3"/>
        <c:minorUnit val="1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solidFill>
      <a:srgbClr val="FFFFFF"/>
    </a:solidFill>
    <a:ln w="12700" cap="flat">
      <a:solidFill>
        <a:schemeClr val="accent1"/>
      </a:solidFill>
      <a:prstDash val="solid"/>
      <a:miter lim="800000"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600" u="none">
                <a:solidFill>
                  <a:srgbClr val="000000"/>
                </a:solidFill>
                <a:latin typeface="Arial"/>
              </a:defRPr>
            </a:pPr>
            <a:r>
              <a:rPr b="0" i="0" strike="noStrike" sz="1600" u="none">
                <a:solidFill>
                  <a:srgbClr val="000000"/>
                </a:solidFill>
                <a:latin typeface="Arial"/>
              </a:rPr>
              <a:t>Clustering of larvae</a:t>
            </a:r>
          </a:p>
        </c:rich>
      </c:tx>
      <c:layout>
        <c:manualLayout>
          <c:xMode val="edge"/>
          <c:yMode val="edge"/>
          <c:x val="0.343954"/>
          <c:y val="0"/>
          <c:w val="0.312092"/>
          <c:h val="0.106315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44912"/>
          <c:y val="0.106315"/>
          <c:w val="0.84829"/>
          <c:h val="0.74744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rgbClr val="FFC000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0.091676</c:v>
                </c:pt>
                <c:pt idx="1">
                  <c:v>0.696155</c:v>
                </c:pt>
                <c:pt idx="2">
                  <c:v>0.428755</c:v>
                </c:pt>
                <c:pt idx="3">
                  <c:v>0.277013</c:v>
                </c:pt>
                <c:pt idx="4">
                  <c:v>0.366105</c:v>
                </c:pt>
              </c:numLit>
            </c:plus>
            <c:minus>
              <c:numLit>
                <c:ptCount val="5"/>
                <c:pt idx="0">
                  <c:v>0.091676</c:v>
                </c:pt>
                <c:pt idx="1">
                  <c:v>0.696155</c:v>
                </c:pt>
                <c:pt idx="2">
                  <c:v>0.428755</c:v>
                </c:pt>
                <c:pt idx="3">
                  <c:v>0.277013</c:v>
                </c:pt>
                <c:pt idx="4">
                  <c:v>0.366105</c:v>
                </c:pt>
              </c:numLit>
            </c:minus>
            <c:val val="0"/>
            <c:spPr>
              <a:noFill/>
              <a:ln w="9525" cap="flat">
                <a:solidFill>
                  <a:srgbClr val="FFC000"/>
                </a:solidFill>
                <a:prstDash val="solid"/>
                <a:round/>
              </a:ln>
              <a:effectLst/>
            </c:spPr>
          </c:errBars>
          <c:xVal>
            <c:numRef>
              <c:f>Sheet1!$B$2:$F$2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Sheet1!$B$3:$F$3</c:f>
              <c:numCache>
                <c:ptCount val="5"/>
                <c:pt idx="0">
                  <c:v>3.152465</c:v>
                </c:pt>
                <c:pt idx="1">
                  <c:v>9.733237</c:v>
                </c:pt>
                <c:pt idx="2">
                  <c:v>8.254150</c:v>
                </c:pt>
                <c:pt idx="3">
                  <c:v>6.498246</c:v>
                </c:pt>
                <c:pt idx="4">
                  <c:v>4.880127</c:v>
                </c:pt>
              </c:numCache>
            </c:numRef>
          </c:yVal>
          <c:smooth val="0"/>
        </c:ser>
        <c:axId val="2094734552"/>
        <c:axId val="2094734553"/>
      </c:scatterChart>
      <c:val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200" u="none">
                    <a:solidFill>
                      <a:srgbClr val="000000"/>
                    </a:solidFill>
                    <a:latin typeface="Arial"/>
                  </a:rPr>
                  <a:t>Weight of larvae (length3 mm)</a:t>
                </a:r>
              </a:p>
            </c:rich>
          </c:tx>
          <c:layout/>
          <c:overlay val="1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000000"/>
                </a:solidFill>
                <a:latin typeface="Arial"/>
              </a:defRPr>
            </a:pPr>
          </a:p>
        </c:txPr>
        <c:crossAx val="2094734553"/>
        <c:crosses val="autoZero"/>
        <c:crossBetween val="between"/>
        <c:majorUnit val="2"/>
        <c:minorUnit val="1"/>
      </c:val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200" u="none">
                    <a:solidFill>
                      <a:srgbClr val="000000"/>
                    </a:solidFill>
                    <a:latin typeface="Arial"/>
                  </a:rPr>
                  <a:t>Average distance to bottom of grid (mm)</a:t>
                </a:r>
              </a:p>
            </c:rich>
          </c:tx>
          <c:layout/>
          <c:overlay val="1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000000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2.75"/>
        <c:minorUnit val="1.3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solidFill>
      <a:srgbClr val="FFFFFF"/>
    </a:solidFill>
    <a:ln w="12700" cap="flat">
      <a:solidFill>
        <a:schemeClr val="accent1"/>
      </a:solidFill>
      <a:prstDash val="solid"/>
      <a:miter lim="800000"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600" u="none">
                <a:solidFill>
                  <a:srgbClr val="000000"/>
                </a:solidFill>
                <a:latin typeface="Arial"/>
              </a:defRPr>
            </a:pPr>
            <a:r>
              <a:rPr b="0" i="0" strike="noStrike" sz="1600" u="none">
                <a:solidFill>
                  <a:srgbClr val="000000"/>
                </a:solidFill>
                <a:latin typeface="Arial"/>
              </a:rPr>
              <a:t>Clustering of larvae for several amounts of ants</a:t>
            </a:r>
          </a:p>
        </c:rich>
      </c:tx>
      <c:layout>
        <c:manualLayout>
          <c:xMode val="edge"/>
          <c:yMode val="edge"/>
          <c:x val="0.0489434"/>
          <c:y val="0"/>
          <c:w val="0.765341"/>
          <c:h val="0.165548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28971"/>
          <c:y val="0.165548"/>
          <c:w val="0.727402"/>
          <c:h val="0.6966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rgbClr val="4472C4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0.193162</c:v>
                </c:pt>
                <c:pt idx="1">
                  <c:v>0.230427</c:v>
                </c:pt>
                <c:pt idx="2">
                  <c:v>0.269175</c:v>
                </c:pt>
                <c:pt idx="3">
                  <c:v>0.166524</c:v>
                </c:pt>
                <c:pt idx="4">
                  <c:v>0.101871</c:v>
                </c:pt>
              </c:numLit>
            </c:plus>
            <c:minus>
              <c:numLit>
                <c:ptCount val="5"/>
                <c:pt idx="0">
                  <c:v>0.193162</c:v>
                </c:pt>
                <c:pt idx="1">
                  <c:v>0.230427</c:v>
                </c:pt>
                <c:pt idx="2">
                  <c:v>0.269175</c:v>
                </c:pt>
                <c:pt idx="3">
                  <c:v>0.166524</c:v>
                </c:pt>
                <c:pt idx="4">
                  <c:v>0.101871</c:v>
                </c:pt>
              </c:numLit>
            </c:minus>
            <c:val val="0"/>
            <c:spPr>
              <a:noFill/>
              <a:ln w="9525" cap="flat">
                <a:solidFill>
                  <a:srgbClr val="4472C4"/>
                </a:solidFill>
                <a:prstDash val="solid"/>
                <a:round/>
              </a:ln>
              <a:effectLst/>
            </c:spPr>
          </c:errBars>
          <c:xVal>
            <c:numRef>
              <c:f>Sheet1!$B$2:$F$2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Sheet1!$B$3:$F$3</c:f>
              <c:numCache>
                <c:ptCount val="5"/>
                <c:pt idx="0">
                  <c:v>3.519343</c:v>
                </c:pt>
                <c:pt idx="1">
                  <c:v>4.785885</c:v>
                </c:pt>
                <c:pt idx="2">
                  <c:v>3.470348</c:v>
                </c:pt>
                <c:pt idx="3">
                  <c:v>3.411335</c:v>
                </c:pt>
                <c:pt idx="4">
                  <c:v>3.355807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rgbClr val="ED7D31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0.137686</c:v>
                </c:pt>
                <c:pt idx="1">
                  <c:v>0.340144</c:v>
                </c:pt>
                <c:pt idx="2">
                  <c:v>0.208401</c:v>
                </c:pt>
                <c:pt idx="3">
                  <c:v>0.160008</c:v>
                </c:pt>
                <c:pt idx="4">
                  <c:v>0.416186</c:v>
                </c:pt>
              </c:numLit>
            </c:plus>
            <c:minus>
              <c:numLit>
                <c:ptCount val="5"/>
                <c:pt idx="0">
                  <c:v>0.082624</c:v>
                </c:pt>
                <c:pt idx="1">
                  <c:v>0.798258</c:v>
                </c:pt>
                <c:pt idx="2">
                  <c:v>0.149991</c:v>
                </c:pt>
                <c:pt idx="3">
                  <c:v>0.157720</c:v>
                </c:pt>
                <c:pt idx="4">
                  <c:v>0.259838</c:v>
                </c:pt>
              </c:numLit>
            </c:minus>
            <c:val val="0"/>
            <c:spPr>
              <a:noFill/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errBars>
          <c:xVal>
            <c:numRef>
              <c:f>Sheet1!$B$4:$F$4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Sheet1!$B$5:$F$5</c:f>
              <c:numCache>
                <c:ptCount val="5"/>
                <c:pt idx="0">
                  <c:v>3.456137</c:v>
                </c:pt>
                <c:pt idx="1">
                  <c:v>6.169416</c:v>
                </c:pt>
                <c:pt idx="2">
                  <c:v>4.471550</c:v>
                </c:pt>
                <c:pt idx="3">
                  <c:v>4.108249</c:v>
                </c:pt>
                <c:pt idx="4">
                  <c:v>4.294758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rgbClr val="A5A5A5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0.082624</c:v>
                </c:pt>
                <c:pt idx="1">
                  <c:v>0.798258</c:v>
                </c:pt>
                <c:pt idx="2">
                  <c:v>0.149991</c:v>
                </c:pt>
                <c:pt idx="3">
                  <c:v>0.157720</c:v>
                </c:pt>
                <c:pt idx="4">
                  <c:v>0.259838</c:v>
                </c:pt>
              </c:numLit>
            </c:plus>
            <c:minus>
              <c:numLit>
                <c:ptCount val="5"/>
                <c:pt idx="0">
                  <c:v>0.082624</c:v>
                </c:pt>
                <c:pt idx="1">
                  <c:v>0.798258</c:v>
                </c:pt>
                <c:pt idx="2">
                  <c:v>0.149991</c:v>
                </c:pt>
                <c:pt idx="3">
                  <c:v>0.157720</c:v>
                </c:pt>
                <c:pt idx="4">
                  <c:v>0.259838</c:v>
                </c:pt>
              </c:numLit>
            </c:minus>
            <c:val val="0"/>
            <c:spPr>
              <a:noFill/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errBars>
          <c:xVal>
            <c:numRef>
              <c:f>Sheet1!$B$6:$F$6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Sheet1!$B$7:$F$7</c:f>
              <c:numCache>
                <c:ptCount val="5"/>
                <c:pt idx="0">
                  <c:v>3.158746</c:v>
                </c:pt>
                <c:pt idx="1">
                  <c:v>8.573513</c:v>
                </c:pt>
                <c:pt idx="2">
                  <c:v>6.393554</c:v>
                </c:pt>
                <c:pt idx="3">
                  <c:v>5.129466</c:v>
                </c:pt>
                <c:pt idx="4">
                  <c:v>5.064268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rgbClr val="FFC000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0.091676</c:v>
                </c:pt>
                <c:pt idx="1">
                  <c:v>0.696155</c:v>
                </c:pt>
                <c:pt idx="2">
                  <c:v>0.428755</c:v>
                </c:pt>
                <c:pt idx="3">
                  <c:v>0.277013</c:v>
                </c:pt>
                <c:pt idx="4">
                  <c:v>0.366105</c:v>
                </c:pt>
              </c:numLit>
            </c:plus>
            <c:minus>
              <c:numLit>
                <c:ptCount val="5"/>
                <c:pt idx="0">
                  <c:v>0.091676</c:v>
                </c:pt>
                <c:pt idx="1">
                  <c:v>0.696155</c:v>
                </c:pt>
                <c:pt idx="2">
                  <c:v>0.428755</c:v>
                </c:pt>
                <c:pt idx="3">
                  <c:v>0.277013</c:v>
                </c:pt>
                <c:pt idx="4">
                  <c:v>0.366105</c:v>
                </c:pt>
              </c:numLit>
            </c:minus>
            <c:val val="0"/>
            <c:spPr>
              <a:noFill/>
              <a:ln w="9525" cap="flat">
                <a:solidFill>
                  <a:srgbClr val="FFC000"/>
                </a:solidFill>
                <a:prstDash val="solid"/>
                <a:round/>
              </a:ln>
              <a:effectLst/>
            </c:spPr>
          </c:errBars>
          <c:xVal>
            <c:numRef>
              <c:f>Sheet1!$B$8:$F$8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Sheet1!$B$9:$F$9</c:f>
              <c:numCache>
                <c:ptCount val="5"/>
                <c:pt idx="0">
                  <c:v>3.152465</c:v>
                </c:pt>
                <c:pt idx="1">
                  <c:v>9.733237</c:v>
                </c:pt>
                <c:pt idx="2">
                  <c:v>8.254150</c:v>
                </c:pt>
                <c:pt idx="3">
                  <c:v>6.498246</c:v>
                </c:pt>
                <c:pt idx="4">
                  <c:v>4.880127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rgbClr val="5B9BD5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stdErr"/>
            <c:noEndCap val="0"/>
            <c:val val="0"/>
            <c:spPr>
              <a:noFill/>
              <a:ln w="9525" cap="flat">
                <a:solidFill>
                  <a:srgbClr val="5B9BD5"/>
                </a:solidFill>
                <a:prstDash val="solid"/>
                <a:round/>
              </a:ln>
              <a:effectLst/>
            </c:spPr>
          </c:errBars>
          <c:xVal>
            <c:numRef>
              <c:f>Sheet1!$B$10:$F$10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Sheet1!$B$11:$F$11</c:f>
              <c:numCache>
                <c:ptCount val="5"/>
                <c:pt idx="0">
                  <c:v>3.184921</c:v>
                </c:pt>
                <c:pt idx="1">
                  <c:v>9.930508</c:v>
                </c:pt>
                <c:pt idx="2">
                  <c:v>7.619429</c:v>
                </c:pt>
                <c:pt idx="3">
                  <c:v>6.687243</c:v>
                </c:pt>
                <c:pt idx="4">
                  <c:v>5.051110</c:v>
                </c:pt>
              </c:numCache>
            </c:numRef>
          </c:yVal>
          <c:smooth val="0"/>
        </c:ser>
        <c:axId val="2094734552"/>
        <c:axId val="2094734553"/>
      </c:scatterChart>
      <c:val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200" u="none">
                    <a:solidFill>
                      <a:srgbClr val="000000"/>
                    </a:solidFill>
                    <a:latin typeface="Arial"/>
                  </a:rPr>
                  <a:t>Weight of larvae (length3 mm)</a:t>
                </a:r>
              </a:p>
            </c:rich>
          </c:tx>
          <c:layout/>
          <c:overlay val="1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000000"/>
                </a:solidFill>
                <a:latin typeface="Arial"/>
              </a:defRPr>
            </a:pPr>
          </a:p>
        </c:txPr>
        <c:crossAx val="2094734553"/>
        <c:crosses val="autoZero"/>
        <c:crossBetween val="between"/>
        <c:majorUnit val="2"/>
        <c:minorUnit val="1"/>
      </c:val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200" u="none">
                    <a:solidFill>
                      <a:srgbClr val="000000"/>
                    </a:solidFill>
                    <a:latin typeface="Arial"/>
                  </a:rPr>
                  <a:t>Average distance to bottom of grid (mm)</a:t>
                </a:r>
              </a:p>
            </c:rich>
          </c:tx>
          <c:layout/>
          <c:overlay val="1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000000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3"/>
        <c:minorUnit val="1.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91762"/>
          <c:y val="0.394557"/>
          <c:w val="0.108238"/>
          <c:h val="0.20280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000000"/>
              </a:solidFill>
              <a:latin typeface="Arial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chemeClr val="accent1"/>
      </a:solidFill>
      <a:prstDash val="solid"/>
      <a:miter lim="800000"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400" u="none">
                <a:solidFill>
                  <a:srgbClr val="000000"/>
                </a:solidFill>
                <a:latin typeface="Arial"/>
              </a:defRPr>
            </a:pPr>
            <a:r>
              <a:rPr b="0" i="0" strike="noStrike" sz="1400" u="none">
                <a:solidFill>
                  <a:srgbClr val="000000"/>
                </a:solidFill>
                <a:latin typeface="Arial"/>
              </a:rPr>
              <a:t>Clustering of larvae with equal care domains for several amounts of ants</a:t>
            </a:r>
          </a:p>
        </c:rich>
      </c:tx>
      <c:layout>
        <c:manualLayout>
          <c:xMode val="edge"/>
          <c:yMode val="edge"/>
          <c:x val="0"/>
          <c:y val="0"/>
          <c:w val="1"/>
          <c:h val="0.151995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28927"/>
          <c:y val="0.151995"/>
          <c:w val="0.727496"/>
          <c:h val="0.70950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rgbClr val="4472C4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0.110388</c:v>
                </c:pt>
                <c:pt idx="1">
                  <c:v>0.277939</c:v>
                </c:pt>
                <c:pt idx="2">
                  <c:v>0.054983</c:v>
                </c:pt>
                <c:pt idx="3">
                  <c:v>0.118571</c:v>
                </c:pt>
                <c:pt idx="4">
                  <c:v>0.300442</c:v>
                </c:pt>
              </c:numLit>
            </c:plus>
            <c:minus>
              <c:numLit>
                <c:ptCount val="5"/>
                <c:pt idx="0">
                  <c:v>0.110388</c:v>
                </c:pt>
                <c:pt idx="1">
                  <c:v>0.277939</c:v>
                </c:pt>
                <c:pt idx="2">
                  <c:v>0.054983</c:v>
                </c:pt>
                <c:pt idx="3">
                  <c:v>0.118571</c:v>
                </c:pt>
                <c:pt idx="4">
                  <c:v>0.300442</c:v>
                </c:pt>
              </c:numLit>
            </c:minus>
            <c:val val="0"/>
            <c:spPr>
              <a:noFill/>
              <a:ln w="9525" cap="flat">
                <a:solidFill>
                  <a:srgbClr val="4472C4"/>
                </a:solidFill>
                <a:prstDash val="solid"/>
                <a:round/>
              </a:ln>
              <a:effectLst/>
            </c:spPr>
          </c:errBars>
          <c:xVal>
            <c:numRef>
              <c:f>Sheet1!$B$2:$F$2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Sheet1!$B$3:$F$3</c:f>
              <c:numCache>
                <c:ptCount val="5"/>
                <c:pt idx="0">
                  <c:v>6.623262</c:v>
                </c:pt>
                <c:pt idx="1">
                  <c:v>4.010742</c:v>
                </c:pt>
                <c:pt idx="2">
                  <c:v>2.549421</c:v>
                </c:pt>
                <c:pt idx="3">
                  <c:v>3.117534</c:v>
                </c:pt>
                <c:pt idx="4">
                  <c:v>3.307140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rgbClr val="ED7D31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0.261890</c:v>
                </c:pt>
                <c:pt idx="1">
                  <c:v>0.303340</c:v>
                </c:pt>
                <c:pt idx="2">
                  <c:v>0.130964</c:v>
                </c:pt>
                <c:pt idx="3">
                  <c:v>0.253218</c:v>
                </c:pt>
                <c:pt idx="4">
                  <c:v>0.301677</c:v>
                </c:pt>
              </c:numLit>
            </c:plus>
            <c:minus>
              <c:numLit>
                <c:ptCount val="5"/>
                <c:pt idx="0">
                  <c:v>0.299861</c:v>
                </c:pt>
                <c:pt idx="1">
                  <c:v>0.371355</c:v>
                </c:pt>
                <c:pt idx="2">
                  <c:v>0.262217</c:v>
                </c:pt>
                <c:pt idx="3">
                  <c:v>0.201477</c:v>
                </c:pt>
                <c:pt idx="4">
                  <c:v>0.162842</c:v>
                </c:pt>
              </c:numLit>
            </c:minus>
            <c:val val="0"/>
            <c:spPr>
              <a:noFill/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errBars>
          <c:xVal>
            <c:numRef>
              <c:f>Sheet1!$B$4:$F$4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Sheet1!$B$5:$F$5</c:f>
              <c:numCache>
                <c:ptCount val="5"/>
                <c:pt idx="0">
                  <c:v>9.089100</c:v>
                </c:pt>
                <c:pt idx="1">
                  <c:v>4.905157</c:v>
                </c:pt>
                <c:pt idx="2">
                  <c:v>3.385847</c:v>
                </c:pt>
                <c:pt idx="3">
                  <c:v>3.940271</c:v>
                </c:pt>
                <c:pt idx="4">
                  <c:v>3.962092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rgbClr val="A5A5A5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0.299861</c:v>
                </c:pt>
                <c:pt idx="1">
                  <c:v>0.371355</c:v>
                </c:pt>
                <c:pt idx="2">
                  <c:v>0.262217</c:v>
                </c:pt>
                <c:pt idx="3">
                  <c:v>0.201477</c:v>
                </c:pt>
                <c:pt idx="4">
                  <c:v>0.162842</c:v>
                </c:pt>
              </c:numLit>
            </c:plus>
            <c:minus>
              <c:numLit>
                <c:ptCount val="5"/>
                <c:pt idx="0">
                  <c:v>0.299861</c:v>
                </c:pt>
                <c:pt idx="1">
                  <c:v>0.371355</c:v>
                </c:pt>
                <c:pt idx="2">
                  <c:v>0.262217</c:v>
                </c:pt>
                <c:pt idx="3">
                  <c:v>0.201477</c:v>
                </c:pt>
                <c:pt idx="4">
                  <c:v>0.162842</c:v>
                </c:pt>
              </c:numLit>
            </c:minus>
            <c:val val="0"/>
            <c:spPr>
              <a:noFill/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errBars>
          <c:xVal>
            <c:numRef>
              <c:f>Sheet1!$B$6:$F$6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Sheet1!$B$7:$F$7</c:f>
              <c:numCache>
                <c:ptCount val="5"/>
                <c:pt idx="0">
                  <c:v>9.545077</c:v>
                </c:pt>
                <c:pt idx="1">
                  <c:v>6.309660</c:v>
                </c:pt>
                <c:pt idx="2">
                  <c:v>4.292979</c:v>
                </c:pt>
                <c:pt idx="3">
                  <c:v>4.409555</c:v>
                </c:pt>
                <c:pt idx="4">
                  <c:v>5.182822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rgbClr val="FFC000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0.357456</c:v>
                </c:pt>
                <c:pt idx="1">
                  <c:v>0.382425</c:v>
                </c:pt>
                <c:pt idx="2">
                  <c:v>0.220269</c:v>
                </c:pt>
                <c:pt idx="3">
                  <c:v>0.110045</c:v>
                </c:pt>
                <c:pt idx="4">
                  <c:v>0.409638</c:v>
                </c:pt>
              </c:numLit>
            </c:plus>
            <c:minus>
              <c:numLit>
                <c:ptCount val="5"/>
                <c:pt idx="0">
                  <c:v>0.357456</c:v>
                </c:pt>
                <c:pt idx="1">
                  <c:v>0.382425</c:v>
                </c:pt>
                <c:pt idx="2">
                  <c:v>0.220269</c:v>
                </c:pt>
                <c:pt idx="3">
                  <c:v>0.110045</c:v>
                </c:pt>
                <c:pt idx="4">
                  <c:v>0.409638</c:v>
                </c:pt>
              </c:numLit>
            </c:minus>
            <c:val val="0"/>
            <c:spPr>
              <a:noFill/>
              <a:ln w="9525" cap="flat">
                <a:solidFill>
                  <a:srgbClr val="FFC000"/>
                </a:solidFill>
                <a:prstDash val="solid"/>
                <a:round/>
              </a:ln>
              <a:effectLst/>
            </c:spPr>
          </c:errBars>
          <c:xVal>
            <c:numRef>
              <c:f>Sheet1!$B$8:$F$8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Sheet1!$B$9:$F$9</c:f>
              <c:numCache>
                <c:ptCount val="5"/>
                <c:pt idx="0">
                  <c:v>9.669593</c:v>
                </c:pt>
                <c:pt idx="1">
                  <c:v>7.057231</c:v>
                </c:pt>
                <c:pt idx="2">
                  <c:v>4.437635</c:v>
                </c:pt>
                <c:pt idx="3">
                  <c:v>6.094334</c:v>
                </c:pt>
                <c:pt idx="4">
                  <c:v>5.465652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rgbClr val="5B9BD5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stdErr"/>
            <c:noEndCap val="0"/>
            <c:val val="0"/>
            <c:spPr>
              <a:noFill/>
              <a:ln w="9525" cap="flat">
                <a:solidFill>
                  <a:srgbClr val="5B9BD5"/>
                </a:solidFill>
                <a:prstDash val="solid"/>
                <a:round/>
              </a:ln>
              <a:effectLst/>
            </c:spPr>
          </c:errBars>
          <c:xVal>
            <c:numRef>
              <c:f>Sheet1!$B$10:$F$10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Sheet1!$B$11:$F$11</c:f>
              <c:numCache>
                <c:ptCount val="5"/>
                <c:pt idx="0">
                  <c:v>10.340575</c:v>
                </c:pt>
                <c:pt idx="1">
                  <c:v>8.567890</c:v>
                </c:pt>
                <c:pt idx="2">
                  <c:v>4.789168</c:v>
                </c:pt>
                <c:pt idx="3">
                  <c:v>5.679140</c:v>
                </c:pt>
                <c:pt idx="4">
                  <c:v>6.155067</c:v>
                </c:pt>
              </c:numCache>
            </c:numRef>
          </c:yVal>
          <c:smooth val="0"/>
        </c:ser>
        <c:axId val="2094734552"/>
        <c:axId val="2094734553"/>
      </c:scatterChart>
      <c:val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200" u="none">
                    <a:solidFill>
                      <a:srgbClr val="000000"/>
                    </a:solidFill>
                    <a:latin typeface="Arial"/>
                  </a:rPr>
                  <a:t>Weight of larvae (length3 mm)</a:t>
                </a:r>
              </a:p>
            </c:rich>
          </c:tx>
          <c:layout/>
          <c:overlay val="1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000000"/>
                </a:solidFill>
                <a:latin typeface="Arial"/>
              </a:defRPr>
            </a:pPr>
          </a:p>
        </c:txPr>
        <c:crossAx val="2094734553"/>
        <c:crosses val="autoZero"/>
        <c:crossBetween val="between"/>
        <c:majorUnit val="2"/>
        <c:minorUnit val="1"/>
      </c:val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200" u="none">
                    <a:solidFill>
                      <a:srgbClr val="000000"/>
                    </a:solidFill>
                    <a:latin typeface="Arial"/>
                  </a:rPr>
                  <a:t>Average distance to bottom of grid (mm)</a:t>
                </a:r>
              </a:p>
            </c:rich>
          </c:tx>
          <c:layout/>
          <c:overlay val="1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000000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3"/>
        <c:minorUnit val="1.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91799"/>
          <c:y val="0.391409"/>
          <c:w val="0.108201"/>
          <c:h val="0.20382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000000"/>
              </a:solidFill>
              <a:latin typeface="Arial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chemeClr val="accent1"/>
      </a:solidFill>
      <a:prstDash val="solid"/>
      <a:miter lim="800000"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600" u="none">
                <a:solidFill>
                  <a:srgbClr val="000000"/>
                </a:solidFill>
                <a:latin typeface="Arial"/>
              </a:defRPr>
            </a:pPr>
            <a:r>
              <a:rPr b="0" i="0" strike="noStrike" sz="1600" u="none">
                <a:solidFill>
                  <a:srgbClr val="000000"/>
                </a:solidFill>
                <a:latin typeface="Arial"/>
              </a:rPr>
              <a:t>Clustering of larvae</a:t>
            </a:r>
          </a:p>
        </c:rich>
      </c:tx>
      <c:layout>
        <c:manualLayout>
          <c:xMode val="edge"/>
          <c:yMode val="edge"/>
          <c:x val="0.343954"/>
          <c:y val="0"/>
          <c:w val="0.312092"/>
          <c:h val="0.106315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44912"/>
          <c:y val="0.106315"/>
          <c:w val="0.84829"/>
          <c:h val="0.74744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rgbClr val="FFC000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0.091676</c:v>
                </c:pt>
                <c:pt idx="1">
                  <c:v>0.696155</c:v>
                </c:pt>
                <c:pt idx="2">
                  <c:v>0.428755</c:v>
                </c:pt>
                <c:pt idx="3">
                  <c:v>0.277013</c:v>
                </c:pt>
                <c:pt idx="4">
                  <c:v>0.366105</c:v>
                </c:pt>
              </c:numLit>
            </c:plus>
            <c:minus>
              <c:numLit>
                <c:ptCount val="5"/>
                <c:pt idx="0">
                  <c:v>0.091676</c:v>
                </c:pt>
                <c:pt idx="1">
                  <c:v>0.696155</c:v>
                </c:pt>
                <c:pt idx="2">
                  <c:v>0.428755</c:v>
                </c:pt>
                <c:pt idx="3">
                  <c:v>0.277013</c:v>
                </c:pt>
                <c:pt idx="4">
                  <c:v>0.366105</c:v>
                </c:pt>
              </c:numLit>
            </c:minus>
            <c:val val="0"/>
            <c:spPr>
              <a:noFill/>
              <a:ln w="9525" cap="flat">
                <a:solidFill>
                  <a:srgbClr val="FFC000"/>
                </a:solidFill>
                <a:prstDash val="solid"/>
                <a:round/>
              </a:ln>
              <a:effectLst/>
            </c:spPr>
          </c:errBars>
          <c:xVal>
            <c:numRef>
              <c:f>Sheet1!$B$2:$F$2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Sheet1!$B$3:$F$3</c:f>
              <c:numCache>
                <c:ptCount val="5"/>
                <c:pt idx="0">
                  <c:v>3.152465</c:v>
                </c:pt>
                <c:pt idx="1">
                  <c:v>9.733237</c:v>
                </c:pt>
                <c:pt idx="2">
                  <c:v>8.254150</c:v>
                </c:pt>
                <c:pt idx="3">
                  <c:v>6.498246</c:v>
                </c:pt>
                <c:pt idx="4">
                  <c:v>4.880127</c:v>
                </c:pt>
              </c:numCache>
            </c:numRef>
          </c:yVal>
          <c:smooth val="0"/>
        </c:ser>
        <c:axId val="2094734552"/>
        <c:axId val="2094734553"/>
      </c:scatterChart>
      <c:val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200" u="none">
                    <a:solidFill>
                      <a:srgbClr val="000000"/>
                    </a:solidFill>
                    <a:latin typeface="Arial"/>
                  </a:rPr>
                  <a:t>Weight of larvae (length3 mm)</a:t>
                </a:r>
              </a:p>
            </c:rich>
          </c:tx>
          <c:layout/>
          <c:overlay val="1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000000"/>
                </a:solidFill>
                <a:latin typeface="Arial"/>
              </a:defRPr>
            </a:pPr>
          </a:p>
        </c:txPr>
        <c:crossAx val="2094734553"/>
        <c:crosses val="autoZero"/>
        <c:crossBetween val="between"/>
        <c:majorUnit val="2"/>
        <c:minorUnit val="1"/>
      </c:val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200" u="none">
                    <a:solidFill>
                      <a:srgbClr val="000000"/>
                    </a:solidFill>
                    <a:latin typeface="Arial"/>
                  </a:rPr>
                  <a:t>Average distance to bottom of grid (mm)</a:t>
                </a:r>
              </a:p>
            </c:rich>
          </c:tx>
          <c:layout/>
          <c:overlay val="1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000000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2.75"/>
        <c:minorUnit val="1.3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solidFill>
      <a:srgbClr val="FFFFFF"/>
    </a:solidFill>
    <a:ln w="12700" cap="flat">
      <a:solidFill>
        <a:schemeClr val="accent1"/>
      </a:solidFill>
      <a:prstDash val="solid"/>
      <a:miter lim="800000"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400" u="none">
                <a:solidFill>
                  <a:srgbClr val="000000"/>
                </a:solidFill>
                <a:latin typeface="Arial"/>
              </a:defRPr>
            </a:pPr>
            <a:r>
              <a:rPr b="0" i="0" strike="noStrike" sz="1400" u="none">
                <a:solidFill>
                  <a:srgbClr val="000000"/>
                </a:solidFill>
                <a:latin typeface="Arial"/>
              </a:rPr>
              <a:t>Clustering of larvae with equal care domains</a:t>
            </a:r>
          </a:p>
        </c:rich>
      </c:tx>
      <c:layout>
        <c:manualLayout>
          <c:xMode val="edge"/>
          <c:yMode val="edge"/>
          <c:x val="0.187831"/>
          <c:y val="0"/>
          <c:w val="0.624338"/>
          <c:h val="0.0985756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4506"/>
          <c:y val="0.0985756"/>
          <c:w val="0.848135"/>
          <c:h val="0.75542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rgbClr val="FFC000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0.357456</c:v>
                </c:pt>
                <c:pt idx="1">
                  <c:v>0.382425</c:v>
                </c:pt>
                <c:pt idx="2">
                  <c:v>0.220269</c:v>
                </c:pt>
                <c:pt idx="3">
                  <c:v>0.110045</c:v>
                </c:pt>
                <c:pt idx="4">
                  <c:v>0.409638</c:v>
                </c:pt>
              </c:numLit>
            </c:plus>
            <c:minus>
              <c:numLit>
                <c:ptCount val="5"/>
                <c:pt idx="0">
                  <c:v>0.357456</c:v>
                </c:pt>
                <c:pt idx="1">
                  <c:v>0.382425</c:v>
                </c:pt>
                <c:pt idx="2">
                  <c:v>0.220269</c:v>
                </c:pt>
                <c:pt idx="3">
                  <c:v>0.110045</c:v>
                </c:pt>
                <c:pt idx="4">
                  <c:v>0.409638</c:v>
                </c:pt>
              </c:numLit>
            </c:minus>
            <c:val val="0"/>
            <c:spPr>
              <a:noFill/>
              <a:ln w="9525" cap="flat">
                <a:solidFill>
                  <a:srgbClr val="FFC000"/>
                </a:solidFill>
                <a:prstDash val="solid"/>
                <a:round/>
              </a:ln>
              <a:effectLst/>
            </c:spPr>
          </c:errBars>
          <c:xVal>
            <c:numRef>
              <c:f>Sheet1!$B$2:$F$2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Sheet1!$B$3:$F$3</c:f>
              <c:numCache>
                <c:ptCount val="5"/>
                <c:pt idx="0">
                  <c:v>9.669593</c:v>
                </c:pt>
                <c:pt idx="1">
                  <c:v>7.057231</c:v>
                </c:pt>
                <c:pt idx="2">
                  <c:v>4.437635</c:v>
                </c:pt>
                <c:pt idx="3">
                  <c:v>6.094334</c:v>
                </c:pt>
                <c:pt idx="4">
                  <c:v>5.465652</c:v>
                </c:pt>
              </c:numCache>
            </c:numRef>
          </c:yVal>
          <c:smooth val="0"/>
        </c:ser>
        <c:axId val="2094734552"/>
        <c:axId val="2094734553"/>
      </c:scatterChart>
      <c:val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200" u="none">
                    <a:solidFill>
                      <a:srgbClr val="000000"/>
                    </a:solidFill>
                    <a:latin typeface="Arial"/>
                  </a:rPr>
                  <a:t>Weight of larvae (length3 mm)</a:t>
                </a:r>
              </a:p>
            </c:rich>
          </c:tx>
          <c:layout/>
          <c:overlay val="1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000000"/>
                </a:solidFill>
                <a:latin typeface="Arial"/>
              </a:defRPr>
            </a:pPr>
          </a:p>
        </c:txPr>
        <c:crossAx val="2094734553"/>
        <c:crosses val="autoZero"/>
        <c:crossBetween val="between"/>
        <c:majorUnit val="2"/>
        <c:minorUnit val="1"/>
      </c:val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200" u="none">
                    <a:solidFill>
                      <a:srgbClr val="000000"/>
                    </a:solidFill>
                    <a:latin typeface="Arial"/>
                  </a:rPr>
                  <a:t>Average distance to bottom of grid (mm)</a:t>
                </a:r>
              </a:p>
            </c:rich>
          </c:tx>
          <c:layout/>
          <c:overlay val="1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000000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2.75"/>
        <c:minorUnit val="1.3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solidFill>
      <a:srgbClr val="FFFFFF"/>
    </a:solidFill>
    <a:ln w="12700" cap="flat">
      <a:solidFill>
        <a:schemeClr val="accent1"/>
      </a:solidFill>
      <a:prstDash val="solid"/>
      <a:miter lim="800000"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400" u="none">
                <a:solidFill>
                  <a:srgbClr val="000000"/>
                </a:solidFill>
                <a:latin typeface="Arial"/>
              </a:defRPr>
            </a:pPr>
            <a:r>
              <a:rPr b="0" i="0" strike="noStrike" sz="1400" u="none">
                <a:solidFill>
                  <a:srgbClr val="000000"/>
                </a:solidFill>
                <a:latin typeface="Arial"/>
              </a:rPr>
              <a:t>Clustering of larvae for several amounts of worker ants, tiredness independent of weight</a:t>
            </a:r>
          </a:p>
        </c:rich>
      </c:tx>
      <c:layout>
        <c:manualLayout>
          <c:xMode val="edge"/>
          <c:yMode val="edge"/>
          <c:x val="0"/>
          <c:y val="0"/>
          <c:w val="1"/>
          <c:h val="0.151911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27514"/>
          <c:y val="0.151911"/>
          <c:w val="0.730482"/>
          <c:h val="0.70965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rgbClr val="4472C4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0.229350</c:v>
                </c:pt>
                <c:pt idx="1">
                  <c:v>0.176057</c:v>
                </c:pt>
                <c:pt idx="2">
                  <c:v>0.464800</c:v>
                </c:pt>
                <c:pt idx="3">
                  <c:v>0.267012</c:v>
                </c:pt>
                <c:pt idx="4">
                  <c:v>0.271269</c:v>
                </c:pt>
              </c:numLit>
            </c:plus>
            <c:minus>
              <c:numLit>
                <c:ptCount val="5"/>
                <c:pt idx="0">
                  <c:v>0.229350</c:v>
                </c:pt>
                <c:pt idx="1">
                  <c:v>0.176057</c:v>
                </c:pt>
                <c:pt idx="2">
                  <c:v>0.464800</c:v>
                </c:pt>
                <c:pt idx="3">
                  <c:v>0.267012</c:v>
                </c:pt>
                <c:pt idx="4">
                  <c:v>0.271269</c:v>
                </c:pt>
              </c:numLit>
            </c:minus>
            <c:val val="0"/>
            <c:spPr>
              <a:noFill/>
              <a:ln w="9525" cap="flat">
                <a:solidFill>
                  <a:srgbClr val="4472C4"/>
                </a:solidFill>
                <a:prstDash val="solid"/>
                <a:round/>
              </a:ln>
              <a:effectLst/>
            </c:spPr>
          </c:errBars>
          <c:xVal>
            <c:numRef>
              <c:f>Sheet1!$B$2:$F$2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Sheet1!$B$3:$F$3</c:f>
              <c:numCache>
                <c:ptCount val="5"/>
                <c:pt idx="0">
                  <c:v>3.182904</c:v>
                </c:pt>
                <c:pt idx="1">
                  <c:v>3.125489</c:v>
                </c:pt>
                <c:pt idx="2">
                  <c:v>4.439522</c:v>
                </c:pt>
                <c:pt idx="3">
                  <c:v>3.076362</c:v>
                </c:pt>
                <c:pt idx="4">
                  <c:v>2.951178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rgbClr val="ED7D31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0.085699</c:v>
                </c:pt>
                <c:pt idx="1">
                  <c:v>0.142252</c:v>
                </c:pt>
                <c:pt idx="2">
                  <c:v>0.216780</c:v>
                </c:pt>
                <c:pt idx="3">
                  <c:v>0.054638</c:v>
                </c:pt>
                <c:pt idx="4">
                  <c:v>0.262239</c:v>
                </c:pt>
              </c:numLit>
            </c:plus>
            <c:minus>
              <c:numLit>
                <c:ptCount val="5"/>
                <c:pt idx="0">
                  <c:v>0.192794</c:v>
                </c:pt>
                <c:pt idx="1">
                  <c:v>0.296771</c:v>
                </c:pt>
                <c:pt idx="2">
                  <c:v>0.367148</c:v>
                </c:pt>
                <c:pt idx="3">
                  <c:v>0.154987</c:v>
                </c:pt>
                <c:pt idx="4">
                  <c:v>0.225134</c:v>
                </c:pt>
              </c:numLit>
            </c:minus>
            <c:val val="0"/>
            <c:spPr>
              <a:noFill/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errBars>
          <c:xVal>
            <c:numRef>
              <c:f>Sheet1!$B$4:$F$4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Sheet1!$B$5:$F$5</c:f>
              <c:numCache>
                <c:ptCount val="5"/>
                <c:pt idx="0">
                  <c:v>3.317098</c:v>
                </c:pt>
                <c:pt idx="1">
                  <c:v>4.304382</c:v>
                </c:pt>
                <c:pt idx="2">
                  <c:v>4.710599</c:v>
                </c:pt>
                <c:pt idx="3">
                  <c:v>3.998886</c:v>
                </c:pt>
                <c:pt idx="4">
                  <c:v>3.280792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rgbClr val="A5A5A5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0.192794</c:v>
                </c:pt>
                <c:pt idx="1">
                  <c:v>0.296771</c:v>
                </c:pt>
                <c:pt idx="2">
                  <c:v>0.367148</c:v>
                </c:pt>
                <c:pt idx="3">
                  <c:v>0.154987</c:v>
                </c:pt>
                <c:pt idx="4">
                  <c:v>0.225134</c:v>
                </c:pt>
              </c:numLit>
            </c:plus>
            <c:minus>
              <c:numLit>
                <c:ptCount val="5"/>
                <c:pt idx="0">
                  <c:v>0.192794</c:v>
                </c:pt>
                <c:pt idx="1">
                  <c:v>0.296771</c:v>
                </c:pt>
                <c:pt idx="2">
                  <c:v>0.367148</c:v>
                </c:pt>
                <c:pt idx="3">
                  <c:v>0.154987</c:v>
                </c:pt>
                <c:pt idx="4">
                  <c:v>0.225134</c:v>
                </c:pt>
              </c:numLit>
            </c:minus>
            <c:val val="0"/>
            <c:spPr>
              <a:noFill/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errBars>
          <c:xVal>
            <c:numRef>
              <c:f>Sheet1!$B$6:$F$6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Sheet1!$B$7:$F$7</c:f>
              <c:numCache>
                <c:ptCount val="5"/>
                <c:pt idx="0">
                  <c:v>3.366803</c:v>
                </c:pt>
                <c:pt idx="1">
                  <c:v>4.646824</c:v>
                </c:pt>
                <c:pt idx="2">
                  <c:v>5.549452</c:v>
                </c:pt>
                <c:pt idx="3">
                  <c:v>4.324826</c:v>
                </c:pt>
                <c:pt idx="4">
                  <c:v>3.940190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rgbClr val="FFC000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Lit>
                <c:ptCount val="5"/>
                <c:pt idx="0">
                  <c:v>0.207836</c:v>
                </c:pt>
                <c:pt idx="1">
                  <c:v>0.224612</c:v>
                </c:pt>
                <c:pt idx="2">
                  <c:v>0.433685</c:v>
                </c:pt>
                <c:pt idx="3">
                  <c:v>0.145843</c:v>
                </c:pt>
                <c:pt idx="4">
                  <c:v>0.154749</c:v>
                </c:pt>
              </c:numLit>
            </c:plus>
            <c:minus>
              <c:numLit>
                <c:ptCount val="5"/>
                <c:pt idx="0">
                  <c:v>0.207836</c:v>
                </c:pt>
                <c:pt idx="1">
                  <c:v>0.224612</c:v>
                </c:pt>
                <c:pt idx="2">
                  <c:v>0.433685</c:v>
                </c:pt>
                <c:pt idx="3">
                  <c:v>0.145843</c:v>
                </c:pt>
                <c:pt idx="4">
                  <c:v>0.154749</c:v>
                </c:pt>
              </c:numLit>
            </c:minus>
            <c:val val="0"/>
            <c:spPr>
              <a:noFill/>
              <a:ln w="9525" cap="flat">
                <a:solidFill>
                  <a:srgbClr val="FFC000"/>
                </a:solidFill>
                <a:prstDash val="solid"/>
                <a:round/>
              </a:ln>
              <a:effectLst/>
            </c:spPr>
          </c:errBars>
          <c:xVal>
            <c:numRef>
              <c:f>Sheet1!$B$8:$F$8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Sheet1!$B$9:$F$9</c:f>
              <c:numCache>
                <c:ptCount val="5"/>
                <c:pt idx="0">
                  <c:v>3.138528</c:v>
                </c:pt>
                <c:pt idx="1">
                  <c:v>6.257989</c:v>
                </c:pt>
                <c:pt idx="2">
                  <c:v>6.261836</c:v>
                </c:pt>
                <c:pt idx="3">
                  <c:v>5.378829</c:v>
                </c:pt>
                <c:pt idx="4">
                  <c:v>4.557245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rgbClr val="5B9BD5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4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round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errBars>
            <c:errDir val="x"/>
            <c:errBarType val="both"/>
            <c:errValType val="fixedVal"/>
            <c:noEndCap val="0"/>
            <c:val val="0"/>
            <c:spPr>
              <a:noFill/>
              <a:ln w="9525" cap="flat">
                <a:solidFill>
                  <a:srgbClr val="595959"/>
                </a:solidFill>
                <a:prstDash val="solid"/>
                <a:round/>
              </a:ln>
              <a:effectLst/>
            </c:spPr>
          </c:errBars>
          <c:errBars>
            <c:errDir val="y"/>
            <c:errBarType val="both"/>
            <c:errValType val="stdErr"/>
            <c:noEndCap val="0"/>
            <c:val val="0"/>
            <c:spPr>
              <a:noFill/>
              <a:ln w="9525" cap="flat">
                <a:solidFill>
                  <a:srgbClr val="5B9BD5"/>
                </a:solidFill>
                <a:prstDash val="solid"/>
                <a:round/>
              </a:ln>
              <a:effectLst/>
            </c:spPr>
          </c:errBars>
          <c:xVal>
            <c:numRef>
              <c:f>Sheet1!$B$10:$F$10</c:f>
              <c:numCache>
                <c:ptCount val="5"/>
                <c:pt idx="0">
                  <c:v>0.405220</c:v>
                </c:pt>
                <c:pt idx="1">
                  <c:v>2.628070</c:v>
                </c:pt>
                <c:pt idx="2">
                  <c:v>7.414870</c:v>
                </c:pt>
                <c:pt idx="3">
                  <c:v>5.929740</c:v>
                </c:pt>
                <c:pt idx="4">
                  <c:v>5.832000</c:v>
                </c:pt>
              </c:numCache>
            </c:numRef>
          </c:xVal>
          <c:yVal>
            <c:numRef>
              <c:f>Sheet1!$B$11:$F$11</c:f>
              <c:numCache>
                <c:ptCount val="5"/>
                <c:pt idx="0">
                  <c:v>3.202308</c:v>
                </c:pt>
                <c:pt idx="1">
                  <c:v>6.570271</c:v>
                </c:pt>
                <c:pt idx="2">
                  <c:v>6.995700</c:v>
                </c:pt>
                <c:pt idx="3">
                  <c:v>5.822353</c:v>
                </c:pt>
                <c:pt idx="4">
                  <c:v>4.165065</c:v>
                </c:pt>
              </c:numCache>
            </c:numRef>
          </c:yVal>
          <c:smooth val="0"/>
        </c:ser>
        <c:axId val="2094734552"/>
        <c:axId val="2094734553"/>
      </c:scatterChart>
      <c:val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200" u="none">
                    <a:solidFill>
                      <a:srgbClr val="000000"/>
                    </a:solidFill>
                    <a:latin typeface="Arial"/>
                  </a:rPr>
                  <a:t>Weight of larvae (length3 mm)</a:t>
                </a:r>
              </a:p>
            </c:rich>
          </c:tx>
          <c:layout/>
          <c:overlay val="1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000000"/>
                </a:solidFill>
                <a:latin typeface="Arial"/>
              </a:defRPr>
            </a:pPr>
          </a:p>
        </c:txPr>
        <c:crossAx val="2094734553"/>
        <c:crosses val="autoZero"/>
        <c:crossBetween val="between"/>
        <c:majorUnit val="2"/>
        <c:minorUnit val="1"/>
      </c:valAx>
      <c:valAx>
        <c:axId val="2094734553"/>
        <c:scaling>
          <c:orientation val="minMax"/>
          <c:max val="12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strike="noStrike" sz="1200" u="none">
                    <a:solidFill>
                      <a:srgbClr val="000000"/>
                    </a:solidFill>
                    <a:latin typeface="Arial"/>
                  </a:rPr>
                  <a:t>Average distance to bottom of grid (mm)</a:t>
                </a:r>
              </a:p>
            </c:rich>
          </c:tx>
          <c:layout/>
          <c:overlay val="1"/>
        </c:title>
        <c:numFmt formatCode="0.####" sourceLinked="0"/>
        <c:majorTickMark val="out"/>
        <c:minorTickMark val="none"/>
        <c:tickLblPos val="nextTo"/>
        <c:spPr>
          <a:ln w="12700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000000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3"/>
        <c:minorUnit val="1.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92984"/>
          <c:y val="0.391465"/>
          <c:w val="0.107016"/>
          <c:h val="0.203724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000000"/>
              </a:solidFill>
              <a:latin typeface="Arial"/>
            </a:defRPr>
          </a:pPr>
        </a:p>
      </c:txPr>
    </c:legend>
    <c:plotVisOnly val="1"/>
    <c:dispBlanksAs val="gap"/>
  </c:chart>
  <c:spPr>
    <a:solidFill>
      <a:srgbClr val="FFFFFF"/>
    </a:solidFill>
    <a:ln w="12700" cap="flat">
      <a:solidFill>
        <a:schemeClr val="accent1"/>
      </a:solidFill>
      <a:prstDash val="solid"/>
      <a:miter lim="800000"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5000"/>
              </a:lnSpc>
              <a:spcBef>
                <a:spcPts val="2000"/>
              </a:spcBef>
              <a:defRPr sz="2000">
                <a:solidFill>
                  <a:srgbClr val="3F3F3F"/>
                </a:solidFill>
              </a:defRPr>
            </a:lvl1pPr>
          </a:lstStyle>
          <a:p>
            <a:pPr/>
            <a:r>
              <a:t>https://www.antkeepers.com/facts/ants/egg-to-ant/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5" name="Shape 4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equal cd = 2.5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3" name="Shape 4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equal cd = 2.5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3" name="Shape 4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absolute values: blue</a:t>
            </a:r>
          </a:p>
          <a:p>
            <a:pPr>
              <a:defRPr sz="1100"/>
            </a:pPr>
            <a:r>
              <a:t>trend: grey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3" name="Shape 4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maximum tiredness = 50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5000"/>
              </a:lnSpc>
              <a:spcBef>
                <a:spcPts val="2000"/>
              </a:spcBef>
              <a:defRPr sz="2000">
                <a:solidFill>
                  <a:srgbClr val="3F3F3F"/>
                </a:solidFill>
              </a:defRPr>
            </a:lvl1pPr>
          </a:lstStyle>
          <a:p>
            <a:pPr/>
            <a:r>
              <a:t>https://www.antkeepers.com/facts/ants/egg-to-ant/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5000"/>
              </a:lnSpc>
              <a:spcBef>
                <a:spcPts val="2000"/>
              </a:spcBef>
              <a:defRPr sz="2000">
                <a:solidFill>
                  <a:srgbClr val="3F3F3F"/>
                </a:solidFill>
              </a:defRPr>
            </a:lvl1pPr>
          </a:lstStyle>
          <a:p>
            <a:pPr/>
            <a:r>
              <a:t>https://www.antkeepers.com/facts/ants/egg-to-ant/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5000"/>
              </a:lnSpc>
              <a:spcBef>
                <a:spcPts val="2000"/>
              </a:spcBef>
              <a:defRPr sz="1100">
                <a:solidFill>
                  <a:srgbClr val="3F3F3F"/>
                </a:solidFill>
              </a:defRPr>
            </a:lvl1pPr>
          </a:lstStyle>
          <a:p>
            <a:pPr/>
            <a:r>
              <a:t>https://www.antkeepers.com/facts/ants/egg-to-ant/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9" name="Shape 2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5000"/>
              </a:lnSpc>
              <a:spcBef>
                <a:spcPts val="2000"/>
              </a:spcBef>
              <a:defRPr sz="2000">
                <a:solidFill>
                  <a:srgbClr val="3F3F3F"/>
                </a:solidFill>
              </a:defRPr>
            </a:lvl1pPr>
          </a:lstStyle>
          <a:p>
            <a:pPr/>
            <a:r>
              <a:t>https://www.antkeepers.com/facts/ants/egg-to-ant/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0" name="Shape 3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5000"/>
              </a:lnSpc>
              <a:spcBef>
                <a:spcPts val="2000"/>
              </a:spcBef>
              <a:defRPr sz="2000">
                <a:solidFill>
                  <a:srgbClr val="3F3F3F"/>
                </a:solidFill>
              </a:defRPr>
            </a:lvl1pPr>
          </a:lstStyle>
          <a:p>
            <a:pPr/>
            <a:r>
              <a:t>https://www.antkeepers.com/facts/ants/egg-to-ant/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1" name="Shape 4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Show model by screensharing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0" name="Shape 4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equal cd = 2.5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8" name="Shape 4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equal cd = 2.5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5;p2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" name="Google Shape;16;p2"/>
          <p:cNvSpPr/>
          <p:nvPr/>
        </p:nvSpPr>
        <p:spPr>
          <a:xfrm>
            <a:off x="1" y="6334316"/>
            <a:ext cx="12192001" cy="664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1100050" y="4455621"/>
            <a:ext cx="10058401" cy="1143001"/>
          </a:xfrm>
          <a:prstGeom prst="rect">
            <a:avLst/>
          </a:prstGeom>
        </p:spPr>
        <p:txBody>
          <a:bodyPr lIns="45699" tIns="45699" rIns="45699" bIns="45699"/>
          <a:lstStyle>
            <a:lvl1pPr marL="355600" indent="-254000">
              <a:buClrTx/>
              <a:buSzTx/>
              <a:buFontTx/>
              <a:buNone/>
              <a:defRPr sz="2400">
                <a:solidFill>
                  <a:srgbClr val="344068"/>
                </a:solidFill>
              </a:defRPr>
            </a:lvl1pPr>
            <a:lvl2pPr marL="355600" indent="215900">
              <a:buClrTx/>
              <a:buSzTx/>
              <a:buFontTx/>
              <a:buNone/>
              <a:defRPr sz="2400">
                <a:solidFill>
                  <a:srgbClr val="344068"/>
                </a:solidFill>
              </a:defRPr>
            </a:lvl2pPr>
            <a:lvl3pPr marL="355600" indent="698500">
              <a:buClrTx/>
              <a:buSzTx/>
              <a:buFontTx/>
              <a:buNone/>
              <a:defRPr sz="2400">
                <a:solidFill>
                  <a:srgbClr val="344068"/>
                </a:solidFill>
              </a:defRPr>
            </a:lvl3pPr>
            <a:lvl4pPr marL="355600" indent="1155700">
              <a:buClrTx/>
              <a:buSzTx/>
              <a:buFontTx/>
              <a:buNone/>
              <a:defRPr sz="2400">
                <a:solidFill>
                  <a:srgbClr val="344068"/>
                </a:solidFill>
              </a:defRPr>
            </a:lvl4pPr>
            <a:lvl5pPr marL="355600" indent="1612900">
              <a:buClrTx/>
              <a:buSzTx/>
              <a:buFontTx/>
              <a:buNone/>
              <a:defRPr sz="2400">
                <a:solidFill>
                  <a:srgbClr val="34406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Google Shape;22;p2"/>
          <p:cNvSpPr/>
          <p:nvPr/>
        </p:nvSpPr>
        <p:spPr>
          <a:xfrm>
            <a:off x="1207657" y="4343400"/>
            <a:ext cx="9875521" cy="0"/>
          </a:xfrm>
          <a:prstGeom prst="line">
            <a:avLst/>
          </a:prstGeom>
          <a:ln>
            <a:solidFill>
              <a:srgbClr val="7F7F7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1" name="Body Level One…"/>
          <p:cNvSpPr txBox="1"/>
          <p:nvPr>
            <p:ph type="body" idx="1"/>
          </p:nvPr>
        </p:nvSpPr>
        <p:spPr>
          <a:xfrm rot="5400000">
            <a:off x="4114800" y="-1171787"/>
            <a:ext cx="4023360" cy="10058401"/>
          </a:xfrm>
          <a:prstGeom prst="rect">
            <a:avLst/>
          </a:prstGeom>
        </p:spPr>
        <p:txBody>
          <a:bodyPr/>
          <a:lstStyle>
            <a:lvl1pPr indent="-342900"/>
            <a:lvl3pPr marL="1518557" indent="-489857"/>
            <a:lvl4pPr marL="1975757" indent="-489857"/>
            <a:lvl5pPr marL="2432957" indent="-489857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0" name="Google Shape;91;p12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1" name="Title Text"/>
          <p:cNvSpPr txBox="1"/>
          <p:nvPr>
            <p:ph type="title"/>
          </p:nvPr>
        </p:nvSpPr>
        <p:spPr>
          <a:xfrm rot="5400000">
            <a:off x="7159400" y="1977800"/>
            <a:ext cx="5759900" cy="26289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2" name="Body Level One…"/>
          <p:cNvSpPr txBox="1"/>
          <p:nvPr>
            <p:ph type="body" idx="1"/>
          </p:nvPr>
        </p:nvSpPr>
        <p:spPr>
          <a:xfrm rot="5400000">
            <a:off x="1825400" y="-574900"/>
            <a:ext cx="5759900" cy="7734301"/>
          </a:xfrm>
          <a:prstGeom prst="rect">
            <a:avLst/>
          </a:prstGeom>
        </p:spPr>
        <p:txBody>
          <a:bodyPr/>
          <a:lstStyle>
            <a:lvl1pPr indent="-342900"/>
            <a:lvl3pPr marL="1518557" indent="-489857"/>
            <a:lvl4pPr marL="1975757" indent="-489857"/>
            <a:lvl5pPr marL="2432957" indent="-489857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>
            <a:lvl1pPr indent="-342900"/>
            <a:lvl3pPr marL="1518557" indent="-489857"/>
            <a:lvl4pPr marL="1975757" indent="-489857"/>
            <a:lvl5pPr marL="2432957" indent="-489857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" name="Google Shape;31;p4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" name="Title Text"/>
          <p:cNvSpPr txBox="1"/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buClrTx/>
              <a:buSzTx/>
              <a:buFontTx/>
              <a:buNone/>
              <a:defRPr sz="2400">
                <a:solidFill>
                  <a:srgbClr val="344068"/>
                </a:solidFill>
              </a:defRPr>
            </a:lvl1pPr>
            <a:lvl2pPr marL="228600" indent="457200">
              <a:buClrTx/>
              <a:buSzTx/>
              <a:buFontTx/>
              <a:buNone/>
              <a:defRPr sz="2400">
                <a:solidFill>
                  <a:srgbClr val="344068"/>
                </a:solidFill>
              </a:defRPr>
            </a:lvl2pPr>
            <a:lvl3pPr marL="228600" indent="914400">
              <a:buClrTx/>
              <a:buSzTx/>
              <a:buFontTx/>
              <a:buNone/>
              <a:defRPr sz="2400">
                <a:solidFill>
                  <a:srgbClr val="344068"/>
                </a:solidFill>
              </a:defRPr>
            </a:lvl3pPr>
            <a:lvl4pPr marL="228600" indent="1371600">
              <a:buClrTx/>
              <a:buSzTx/>
              <a:buFontTx/>
              <a:buNone/>
              <a:defRPr sz="2400">
                <a:solidFill>
                  <a:srgbClr val="344068"/>
                </a:solidFill>
              </a:defRPr>
            </a:lvl4pPr>
            <a:lvl5pPr marL="228600" indent="1828800">
              <a:buClrTx/>
              <a:buSzTx/>
              <a:buFontTx/>
              <a:buNone/>
              <a:defRPr sz="2400">
                <a:solidFill>
                  <a:srgbClr val="34406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37;p4"/>
          <p:cNvSpPr/>
          <p:nvPr/>
        </p:nvSpPr>
        <p:spPr>
          <a:xfrm>
            <a:off x="1207657" y="4343400"/>
            <a:ext cx="9875521" cy="0"/>
          </a:xfrm>
          <a:prstGeom prst="line">
            <a:avLst/>
          </a:prstGeom>
          <a:ln>
            <a:solidFill>
              <a:srgbClr val="7F7F7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half" idx="1"/>
          </p:nvPr>
        </p:nvSpPr>
        <p:spPr>
          <a:xfrm>
            <a:off x="1097280" y="1845734"/>
            <a:ext cx="4937760" cy="4023360"/>
          </a:xfrm>
          <a:prstGeom prst="rect">
            <a:avLst/>
          </a:prstGeom>
        </p:spPr>
        <p:txBody>
          <a:bodyPr/>
          <a:lstStyle>
            <a:lvl1pPr indent="-342900"/>
            <a:lvl3pPr marL="1518557" indent="-489857"/>
            <a:lvl4pPr marL="1975757" indent="-489857"/>
            <a:lvl5pPr marL="2432957" indent="-489857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Google Shape;41;p5"/>
          <p:cNvSpPr txBox="1"/>
          <p:nvPr>
            <p:ph type="body" sz="half" idx="13"/>
          </p:nvPr>
        </p:nvSpPr>
        <p:spPr>
          <a:xfrm>
            <a:off x="6217919" y="1845734"/>
            <a:ext cx="4937762" cy="4023361"/>
          </a:xfrm>
          <a:prstGeom prst="rect">
            <a:avLst/>
          </a:prstGeom>
        </p:spPr>
        <p:txBody>
          <a:bodyPr/>
          <a:lstStyle/>
          <a:p>
            <a:pPr indent="-342900"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quarter" idx="1"/>
          </p:nvPr>
        </p:nvSpPr>
        <p:spPr>
          <a:xfrm>
            <a:off x="1097280" y="1846052"/>
            <a:ext cx="4937760" cy="736283"/>
          </a:xfrm>
          <a:prstGeom prst="rect">
            <a:avLst/>
          </a:prstGeom>
        </p:spPr>
        <p:txBody>
          <a:bodyPr lIns="45699" tIns="45699" rIns="45699" bIns="45699" anchor="ctr"/>
          <a:lstStyle>
            <a:lvl1pPr marL="228600" indent="0">
              <a:buClrTx/>
              <a:buSzTx/>
              <a:buFontTx/>
              <a:buNone/>
              <a:defRPr>
                <a:solidFill>
                  <a:srgbClr val="344068"/>
                </a:solidFill>
              </a:defRPr>
            </a:lvl1pPr>
            <a:lvl2pPr marL="228600" indent="457200">
              <a:buClrTx/>
              <a:buSzTx/>
              <a:buFontTx/>
              <a:buNone/>
              <a:defRPr>
                <a:solidFill>
                  <a:srgbClr val="344068"/>
                </a:solidFill>
              </a:defRPr>
            </a:lvl2pPr>
            <a:lvl3pPr marL="228600" indent="914400">
              <a:buClrTx/>
              <a:buSzTx/>
              <a:buFontTx/>
              <a:buNone/>
              <a:defRPr>
                <a:solidFill>
                  <a:srgbClr val="344068"/>
                </a:solidFill>
              </a:defRPr>
            </a:lvl3pPr>
            <a:lvl4pPr marL="228600" indent="1371600">
              <a:buClrTx/>
              <a:buSzTx/>
              <a:buFontTx/>
              <a:buNone/>
              <a:defRPr>
                <a:solidFill>
                  <a:srgbClr val="344068"/>
                </a:solidFill>
              </a:defRPr>
            </a:lvl4pPr>
            <a:lvl5pPr marL="228600" indent="1828800">
              <a:buClrTx/>
              <a:buSzTx/>
              <a:buFontTx/>
              <a:buNone/>
              <a:defRPr>
                <a:solidFill>
                  <a:srgbClr val="34406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Google Shape;48;p6"/>
          <p:cNvSpPr txBox="1"/>
          <p:nvPr>
            <p:ph type="body" sz="quarter" idx="13"/>
          </p:nvPr>
        </p:nvSpPr>
        <p:spPr>
          <a:xfrm>
            <a:off x="1097279" y="2582334"/>
            <a:ext cx="4937762" cy="3286761"/>
          </a:xfrm>
          <a:prstGeom prst="rect">
            <a:avLst/>
          </a:prstGeom>
        </p:spPr>
        <p:txBody>
          <a:bodyPr/>
          <a:lstStyle/>
          <a:p>
            <a:pPr indent="-342900"/>
          </a:p>
        </p:txBody>
      </p:sp>
      <p:sp>
        <p:nvSpPr>
          <p:cNvPr id="60" name="Google Shape;49;p6"/>
          <p:cNvSpPr txBox="1"/>
          <p:nvPr>
            <p:ph type="body" sz="quarter" idx="14"/>
          </p:nvPr>
        </p:nvSpPr>
        <p:spPr>
          <a:xfrm>
            <a:off x="6217919" y="1846052"/>
            <a:ext cx="4937762" cy="736283"/>
          </a:xfrm>
          <a:prstGeom prst="rect">
            <a:avLst/>
          </a:prstGeom>
        </p:spPr>
        <p:txBody>
          <a:bodyPr lIns="45699" tIns="45699" rIns="45699" bIns="45699" anchor="ctr"/>
          <a:lstStyle/>
          <a:p>
            <a:pPr marL="228600" indent="0">
              <a:buClrTx/>
              <a:buSzTx/>
              <a:buFontTx/>
              <a:buNone/>
              <a:defRPr>
                <a:solidFill>
                  <a:srgbClr val="344068"/>
                </a:solidFill>
              </a:defRPr>
            </a:pPr>
          </a:p>
        </p:txBody>
      </p:sp>
      <p:sp>
        <p:nvSpPr>
          <p:cNvPr id="61" name="Google Shape;50;p6"/>
          <p:cNvSpPr txBox="1"/>
          <p:nvPr>
            <p:ph type="body" sz="quarter" idx="15"/>
          </p:nvPr>
        </p:nvSpPr>
        <p:spPr>
          <a:xfrm>
            <a:off x="6217919" y="2582334"/>
            <a:ext cx="4937762" cy="3286760"/>
          </a:xfrm>
          <a:prstGeom prst="rect">
            <a:avLst/>
          </a:prstGeom>
        </p:spPr>
        <p:txBody>
          <a:bodyPr/>
          <a:lstStyle/>
          <a:p>
            <a:pPr indent="-342900"/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" name="Google Shape;61;p8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66;p9"/>
          <p:cNvSpPr/>
          <p:nvPr/>
        </p:nvSpPr>
        <p:spPr>
          <a:xfrm>
            <a:off x="15" y="0"/>
            <a:ext cx="4050793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7" name="Google Shape;67;p9"/>
          <p:cNvSpPr/>
          <p:nvPr/>
        </p:nvSpPr>
        <p:spPr>
          <a:xfrm>
            <a:off x="4040070" y="0"/>
            <a:ext cx="64009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8" name="Title Text"/>
          <p:cNvSpPr txBox="1"/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" name="Body Level One…"/>
          <p:cNvSpPr txBox="1"/>
          <p:nvPr>
            <p:ph type="body" idx="1"/>
          </p:nvPr>
        </p:nvSpPr>
        <p:spPr>
          <a:xfrm>
            <a:off x="4800600" y="731519"/>
            <a:ext cx="6492241" cy="5257801"/>
          </a:xfrm>
          <a:prstGeom prst="rect">
            <a:avLst/>
          </a:prstGeom>
        </p:spPr>
        <p:txBody>
          <a:bodyPr/>
          <a:lstStyle>
            <a:lvl1pPr indent="-342900"/>
            <a:lvl3pPr marL="1518557" indent="-489857"/>
            <a:lvl4pPr marL="1975757" indent="-489857"/>
            <a:lvl5pPr marL="2432957" indent="-489857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Google Shape;70;p9"/>
          <p:cNvSpPr txBox="1"/>
          <p:nvPr>
            <p:ph type="body" sz="quarter" idx="13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228600" indent="0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4406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9" name="Google Shape;76;p10"/>
          <p:cNvSpPr/>
          <p:nvPr/>
        </p:nvSpPr>
        <p:spPr>
          <a:xfrm>
            <a:off x="14" y="4915075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1097280" y="5074920"/>
            <a:ext cx="10113645" cy="822961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" name="Google Shape;78;p10"/>
          <p:cNvSpPr/>
          <p:nvPr>
            <p:ph type="pic" idx="13"/>
          </p:nvPr>
        </p:nvSpPr>
        <p:spPr>
          <a:xfrm>
            <a:off x="14" y="0"/>
            <a:ext cx="12191987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1097280" y="5907023"/>
            <a:ext cx="10113265" cy="594361"/>
          </a:xfrm>
          <a:prstGeom prst="rect">
            <a:avLst/>
          </a:prstGeom>
        </p:spPr>
        <p:txBody>
          <a:bodyPr/>
          <a:lstStyle>
            <a:lvl1pPr marL="228600" indent="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228600" indent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228600" indent="9144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228600" indent="13716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228600" indent="18288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" name="Google Shape;7;p1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" name="Google Shape;13;p1"/>
          <p:cNvSpPr/>
          <p:nvPr/>
        </p:nvSpPr>
        <p:spPr>
          <a:xfrm>
            <a:off x="1193532" y="1737845"/>
            <a:ext cx="9966961" cy="1"/>
          </a:xfrm>
          <a:prstGeom prst="line">
            <a:avLst/>
          </a:prstGeom>
          <a:ln>
            <a:solidFill>
              <a:srgbClr val="7F7F7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0979646" y="6528112"/>
            <a:ext cx="232837" cy="228472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200" marR="0" indent="-355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ts val="2000"/>
        <a:buFont typeface="Calibri"/>
        <a:buChar char=" "/>
        <a:tabLst/>
        <a:defRPr b="0" baseline="0" cap="none" i="0" spc="0" strike="noStrike" sz="2000" u="none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1pPr>
      <a:lvl2pPr marL="952500" marR="0" indent="-3810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ts val="2000"/>
        <a:buFont typeface="Calibri"/>
        <a:buChar char="◦"/>
        <a:tabLst/>
        <a:defRPr b="0" baseline="0" cap="none" i="0" spc="0" strike="noStrike" sz="2000" u="none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2pPr>
      <a:lvl3pPr marL="1507671" marR="0" indent="-453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ts val="2000"/>
        <a:buFont typeface="Calibri"/>
        <a:buChar char="◦"/>
        <a:tabLst/>
        <a:defRPr b="0" baseline="0" cap="none" i="0" spc="0" strike="noStrike" sz="2000" u="none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3pPr>
      <a:lvl4pPr marL="1964871" marR="0" indent="-453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ts val="2000"/>
        <a:buFont typeface="Calibri"/>
        <a:buChar char="◦"/>
        <a:tabLst/>
        <a:defRPr b="0" baseline="0" cap="none" i="0" spc="0" strike="noStrike" sz="2000" u="none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4pPr>
      <a:lvl5pPr marL="2422071" marR="0" indent="-453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ts val="2000"/>
        <a:buFont typeface="Calibri"/>
        <a:buChar char="◦"/>
        <a:tabLst/>
        <a:defRPr b="0" baseline="0" cap="none" i="0" spc="0" strike="noStrike" sz="2000" u="none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5pPr>
      <a:lvl6pPr marL="2879271" marR="0" indent="-453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ts val="2000"/>
        <a:buFont typeface="Calibri"/>
        <a:buChar char="◦"/>
        <a:tabLst/>
        <a:defRPr b="0" baseline="0" cap="none" i="0" spc="0" strike="noStrike" sz="2000" u="none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6pPr>
      <a:lvl7pPr marL="3336471" marR="0" indent="-453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ts val="2000"/>
        <a:buFont typeface="Calibri"/>
        <a:buChar char="◦"/>
        <a:tabLst/>
        <a:defRPr b="0" baseline="0" cap="none" i="0" spc="0" strike="noStrike" sz="2000" u="none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7pPr>
      <a:lvl8pPr marL="3793671" marR="0" indent="-453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ts val="2000"/>
        <a:buFont typeface="Calibri"/>
        <a:buChar char="◦"/>
        <a:tabLst/>
        <a:defRPr b="0" baseline="0" cap="none" i="0" spc="0" strike="noStrike" sz="2000" u="none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8pPr>
      <a:lvl9pPr marL="4250871" marR="0" indent="-453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ts val="2000"/>
        <a:buFont typeface="Calibri"/>
        <a:buChar char="◦"/>
        <a:tabLst/>
        <a:defRPr b="0" baseline="0" cap="none" i="0" spc="0" strike="noStrike" sz="2000" u="none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image" Target="../media/image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Relationship Id="rId4" Type="http://schemas.openxmlformats.org/officeDocument/2006/relationships/image" Target="../media/image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5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hyperlink" Target="https://www.flickr.com/photos/macropixels/2426124356/in/photolist-2iRKAjn-2c9UBnV-65AHym-Qt4Wgb-xRQTWX-2cAVKD2-4HmhH3-D8g95D-etDmY3-4Gowfh-DzDeRR-ejNSq3-4G3uM6-4G3v8p-87baF7-4HnaGY-J7KsZe-5qEFxs-o4s9wD-2cTJ65t-P1AMra-GUweMG-vLQtuN-2KJQve-2izeVfq-2is1NYL-L63upp-J6CCaA-PzapQF-XDyD75-dgjXhy-dgjUJX-2cejRcW-RH2VLC-PzasQZ-25SMv7o-2dkjLw6-2iPwzzw-QhSBC8-dgjWKV-2dkjPDD-29JiTqo-FWantT-276WXdX-HANnA1-2j5Nggv-2KNFJs-2dkjCuV-2kS3duk-2kS7ccG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5" Type="http://schemas.openxmlformats.org/officeDocument/2006/relationships/image" Target="../media/image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9.xml"/><Relationship Id="rId4" Type="http://schemas.openxmlformats.org/officeDocument/2006/relationships/chart" Target="../charts/chart10.xml"/><Relationship Id="rId5" Type="http://schemas.openxmlformats.org/officeDocument/2006/relationships/image" Target="../media/image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1.xml"/><Relationship Id="rId4" Type="http://schemas.openxmlformats.org/officeDocument/2006/relationships/chart" Target="../charts/chart12.xml"/><Relationship Id="rId5" Type="http://schemas.openxmlformats.org/officeDocument/2006/relationships/image" Target="../media/image4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chart" Target="../charts/chart13.xml"/><Relationship Id="rId5" Type="http://schemas.openxmlformats.org/officeDocument/2006/relationships/image" Target="../media/image4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chart" Target="../charts/chart14.xml"/><Relationship Id="rId5" Type="http://schemas.openxmlformats.org/officeDocument/2006/relationships/image" Target="../media/image4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5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6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Relationship Id="rId4" Type="http://schemas.openxmlformats.org/officeDocument/2006/relationships/image" Target="../media/image4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01;p13"/>
          <p:cNvSpPr txBox="1"/>
          <p:nvPr>
            <p:ph type="ctr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900"/>
            </a:lvl1pPr>
          </a:lstStyle>
          <a:p>
            <a:pPr/>
            <a:r>
              <a:t>Brood sorting by ants</a:t>
            </a:r>
          </a:p>
        </p:txBody>
      </p:sp>
      <p:sp>
        <p:nvSpPr>
          <p:cNvPr id="133" name="Google Shape;102;p13"/>
          <p:cNvSpPr txBox="1"/>
          <p:nvPr>
            <p:ph type="subTitle" sz="quarter" idx="1"/>
          </p:nvPr>
        </p:nvSpPr>
        <p:spPr>
          <a:xfrm>
            <a:off x="1097280" y="4379574"/>
            <a:ext cx="3080400" cy="1143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t>Ludi van Leeuwen</a:t>
            </a:r>
          </a:p>
          <a:p>
            <a:pPr marL="0" indent="0">
              <a:spcBef>
                <a:spcPts val="0"/>
              </a:spcBef>
            </a:pPr>
            <a:r>
              <a:t>Corine Nijhof</a:t>
            </a:r>
          </a:p>
        </p:txBody>
      </p:sp>
      <p:sp>
        <p:nvSpPr>
          <p:cNvPr id="134" name="Google Shape;103;p13"/>
          <p:cNvSpPr txBox="1"/>
          <p:nvPr/>
        </p:nvSpPr>
        <p:spPr>
          <a:xfrm>
            <a:off x="7474804" y="4379574"/>
            <a:ext cx="3635151" cy="170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>
            <a:lvl1pPr algn="r">
              <a:lnSpc>
                <a:spcPct val="90000"/>
              </a:lnSpc>
              <a:defRPr sz="2400">
                <a:solidFill>
                  <a:srgbClr val="34406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Advanced Self-Organisation of Social Systems</a:t>
            </a:r>
          </a:p>
        </p:txBody>
      </p:sp>
      <p:pic>
        <p:nvPicPr>
          <p:cNvPr id="135" name="Google Shape;104;p13" descr="Google Shape;104;p13"/>
          <p:cNvPicPr>
            <a:picLocks noChangeAspect="1"/>
          </p:cNvPicPr>
          <p:nvPr/>
        </p:nvPicPr>
        <p:blipFill>
          <a:blip r:embed="rId2">
            <a:extLst/>
          </a:blip>
          <a:srcRect l="0" t="0" r="0" b="6533"/>
          <a:stretch>
            <a:fillRect/>
          </a:stretch>
        </p:blipFill>
        <p:spPr>
          <a:xfrm>
            <a:off x="6722325" y="640975"/>
            <a:ext cx="3320951" cy="1780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257;p22"/>
          <p:cNvSpPr txBox="1"/>
          <p:nvPr>
            <p:ph type="title"/>
          </p:nvPr>
        </p:nvSpPr>
        <p:spPr>
          <a:xfrm>
            <a:off x="994049" y="156251"/>
            <a:ext cx="10058401" cy="799500"/>
          </a:xfrm>
          <a:prstGeom prst="rect">
            <a:avLst/>
          </a:prstGeom>
        </p:spPr>
        <p:txBody>
          <a:bodyPr/>
          <a:lstStyle/>
          <a:p>
            <a:pPr/>
            <a:r>
              <a:t>Hypothesis</a:t>
            </a:r>
          </a:p>
        </p:txBody>
      </p:sp>
      <p:sp>
        <p:nvSpPr>
          <p:cNvPr id="356" name="Google Shape;258;p22"/>
          <p:cNvSpPr txBox="1"/>
          <p:nvPr>
            <p:ph type="body" sz="quarter" idx="1"/>
          </p:nvPr>
        </p:nvSpPr>
        <p:spPr>
          <a:xfrm>
            <a:off x="1066800" y="1019832"/>
            <a:ext cx="9908400" cy="876900"/>
          </a:xfrm>
          <a:prstGeom prst="rect">
            <a:avLst/>
          </a:prstGeom>
        </p:spPr>
        <p:txBody>
          <a:bodyPr/>
          <a:lstStyle/>
          <a:p>
            <a:pPr>
              <a:buChar char="●"/>
            </a:pPr>
            <a:r>
              <a:t>Domain of care </a:t>
            </a:r>
            <a:r>
              <a:rPr sz="2100">
                <a:solidFill>
                  <a:srgbClr val="202122"/>
                </a:solidFill>
                <a:latin typeface="+mn-lt"/>
                <a:ea typeface="+mn-ea"/>
                <a:cs typeface="+mn-cs"/>
                <a:sym typeface="Arial"/>
              </a:rPr>
              <a:t>~</a:t>
            </a:r>
            <a:r>
              <a:rPr sz="1000">
                <a:solidFill>
                  <a:srgbClr val="202122"/>
                </a:solidFill>
                <a:latin typeface="+mn-lt"/>
                <a:ea typeface="+mn-ea"/>
                <a:cs typeface="+mn-cs"/>
                <a:sym typeface="Arial"/>
              </a:rPr>
              <a:t> </a:t>
            </a:r>
            <a:r>
              <a:t>to amount of care that brood needs </a:t>
            </a:r>
          </a:p>
        </p:txBody>
      </p:sp>
      <p:pic>
        <p:nvPicPr>
          <p:cNvPr id="357" name="Google Shape;259;p22" descr="Google Shape;259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200" y="2250526"/>
            <a:ext cx="5349576" cy="3009126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Google Shape;260;p22"/>
          <p:cNvSpPr txBox="1"/>
          <p:nvPr/>
        </p:nvSpPr>
        <p:spPr>
          <a:xfrm>
            <a:off x="490199" y="6380074"/>
            <a:ext cx="5533202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for illustration purposes only - this is not the right species of ant</a:t>
            </a:r>
          </a:p>
        </p:txBody>
      </p:sp>
      <p:sp>
        <p:nvSpPr>
          <p:cNvPr id="359" name="Google Shape;261;p22"/>
          <p:cNvSpPr txBox="1"/>
          <p:nvPr/>
        </p:nvSpPr>
        <p:spPr>
          <a:xfrm>
            <a:off x="652425" y="5428024"/>
            <a:ext cx="2550300" cy="716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Care eggs and larvae: Feeding and cleaning</a:t>
            </a:r>
          </a:p>
        </p:txBody>
      </p:sp>
      <p:pic>
        <p:nvPicPr>
          <p:cNvPr id="360" name="Google Shape;262;p22" descr="Google Shape;262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24877" y="2109060"/>
            <a:ext cx="4960591" cy="3410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Google Shape;263;p22" descr="Google Shape;263;p2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71750" y="1896724"/>
            <a:ext cx="5157027" cy="3545750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Google Shape;264;p22"/>
          <p:cNvSpPr txBox="1"/>
          <p:nvPr/>
        </p:nvSpPr>
        <p:spPr>
          <a:xfrm>
            <a:off x="6940149" y="5624674"/>
            <a:ext cx="4683902" cy="42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Care (Pre)-Pupae: No feeding, only cleaning</a:t>
            </a:r>
          </a:p>
        </p:txBody>
      </p:sp>
      <p:pic>
        <p:nvPicPr>
          <p:cNvPr id="363" name="Google Shape;104;p13" descr="Google Shape;104;p1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267230" y="6398450"/>
            <a:ext cx="924770" cy="45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269;p23"/>
          <p:cNvSpPr txBox="1"/>
          <p:nvPr>
            <p:ph type="title"/>
          </p:nvPr>
        </p:nvSpPr>
        <p:spPr>
          <a:xfrm>
            <a:off x="1097280" y="286602"/>
            <a:ext cx="10058401" cy="1450802"/>
          </a:xfrm>
          <a:prstGeom prst="rect">
            <a:avLst/>
          </a:prstGeom>
        </p:spPr>
        <p:txBody>
          <a:bodyPr/>
          <a:lstStyle/>
          <a:p>
            <a:pPr/>
            <a:r>
              <a:t>Hypothesis</a:t>
            </a:r>
          </a:p>
        </p:txBody>
      </p:sp>
      <p:sp>
        <p:nvSpPr>
          <p:cNvPr id="366" name="Google Shape;270;p23"/>
          <p:cNvSpPr txBox="1"/>
          <p:nvPr>
            <p:ph type="body" idx="1"/>
          </p:nvPr>
        </p:nvSpPr>
        <p:spPr>
          <a:xfrm>
            <a:off x="1097280" y="1845733"/>
            <a:ext cx="10058401" cy="4023302"/>
          </a:xfrm>
          <a:prstGeom prst="rect">
            <a:avLst/>
          </a:prstGeom>
        </p:spPr>
        <p:txBody>
          <a:bodyPr/>
          <a:lstStyle/>
          <a:p>
            <a:pPr>
              <a:buChar char="●"/>
            </a:pPr>
            <a:r>
              <a:t>Care ordering: Large larvae &gt; Medium larvae ~ Prepupae ~ Pupae &gt; Small larvae and eggs.</a:t>
            </a:r>
          </a:p>
          <a:p>
            <a:pPr marL="0" indent="0">
              <a:buSzTx/>
              <a:buNone/>
            </a:pPr>
          </a:p>
          <a:p>
            <a:pPr>
              <a:buChar char="●"/>
            </a:pPr>
            <a:r>
              <a:t>Evolutionary explanation: more energy invested in large larvae, hence need more care.</a:t>
            </a:r>
          </a:p>
        </p:txBody>
      </p:sp>
      <p:pic>
        <p:nvPicPr>
          <p:cNvPr id="367" name="Google Shape;104;p13" descr="Google Shape;10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67230" y="6398450"/>
            <a:ext cx="924770" cy="45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275;p24"/>
          <p:cNvSpPr txBox="1"/>
          <p:nvPr>
            <p:ph type="title"/>
          </p:nvPr>
        </p:nvSpPr>
        <p:spPr>
          <a:xfrm>
            <a:off x="1097280" y="286602"/>
            <a:ext cx="10058401" cy="1450802"/>
          </a:xfrm>
          <a:prstGeom prst="rect">
            <a:avLst/>
          </a:prstGeom>
        </p:spPr>
        <p:txBody>
          <a:bodyPr/>
          <a:lstStyle/>
          <a:p>
            <a:pPr/>
            <a:r>
              <a:t>Hypothesis</a:t>
            </a:r>
          </a:p>
        </p:txBody>
      </p:sp>
      <p:sp>
        <p:nvSpPr>
          <p:cNvPr id="370" name="Google Shape;276;p24"/>
          <p:cNvSpPr txBox="1"/>
          <p:nvPr>
            <p:ph type="body" idx="1"/>
          </p:nvPr>
        </p:nvSpPr>
        <p:spPr>
          <a:xfrm>
            <a:off x="1097280" y="1845733"/>
            <a:ext cx="10058401" cy="4023302"/>
          </a:xfrm>
          <a:prstGeom prst="rect">
            <a:avLst/>
          </a:prstGeom>
        </p:spPr>
        <p:txBody>
          <a:bodyPr/>
          <a:lstStyle/>
          <a:p>
            <a:pPr>
              <a:buChar char="●"/>
            </a:pPr>
            <a:r>
              <a:t>Care ordering: Large larvae &gt; Medium larvae ~ Prepupae ~ Pupae &gt; Small larvae and eggs.</a:t>
            </a:r>
          </a:p>
          <a:p>
            <a:pPr>
              <a:buChar char="●"/>
            </a:pPr>
          </a:p>
          <a:p>
            <a:pPr>
              <a:buChar char="●"/>
            </a:pPr>
            <a:r>
              <a:t>We want to test whether the care domain hypothesis could explain the brood-sorting pattern.</a:t>
            </a:r>
          </a:p>
          <a:p>
            <a:pPr marL="0" indent="0">
              <a:buSzTx/>
              <a:buNone/>
            </a:pPr>
          </a:p>
          <a:p>
            <a:pPr>
              <a:buChar char="●"/>
            </a:pPr>
            <a:r>
              <a:t>Simple rules: </a:t>
            </a:r>
          </a:p>
          <a:p>
            <a:pPr lvl="1" marL="914400" indent="-342900">
              <a:spcBef>
                <a:spcPts val="0"/>
              </a:spcBef>
              <a:buSzPts val="1800"/>
              <a:buChar char="○"/>
              <a:defRPr sz="1800"/>
            </a:pPr>
            <a:r>
              <a:t>Pick brood up if overcrowded according to domain of care. </a:t>
            </a:r>
          </a:p>
          <a:p>
            <a:pPr lvl="1" marL="914400" indent="-342900">
              <a:spcBef>
                <a:spcPts val="0"/>
              </a:spcBef>
              <a:buSzPts val="1800"/>
              <a:buChar char="○"/>
              <a:defRPr sz="1800"/>
            </a:pPr>
            <a:r>
              <a:t>Drop brood if not overcrowded anymore.</a:t>
            </a:r>
          </a:p>
        </p:txBody>
      </p:sp>
      <p:pic>
        <p:nvPicPr>
          <p:cNvPr id="371" name="Google Shape;104;p13" descr="Google Shape;10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67230" y="6398450"/>
            <a:ext cx="924770" cy="45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281;p25"/>
          <p:cNvSpPr txBox="1"/>
          <p:nvPr>
            <p:ph type="title"/>
          </p:nvPr>
        </p:nvSpPr>
        <p:spPr>
          <a:xfrm>
            <a:off x="1097280" y="286602"/>
            <a:ext cx="10058401" cy="1450802"/>
          </a:xfrm>
          <a:prstGeom prst="rect">
            <a:avLst/>
          </a:prstGeom>
        </p:spPr>
        <p:txBody>
          <a:bodyPr/>
          <a:lstStyle/>
          <a:p>
            <a:pPr/>
            <a:r>
              <a:t>Hypothesis</a:t>
            </a:r>
          </a:p>
        </p:txBody>
      </p:sp>
      <p:sp>
        <p:nvSpPr>
          <p:cNvPr id="374" name="Google Shape;282;p25"/>
          <p:cNvSpPr txBox="1"/>
          <p:nvPr>
            <p:ph type="body" idx="1"/>
          </p:nvPr>
        </p:nvSpPr>
        <p:spPr>
          <a:xfrm>
            <a:off x="1097280" y="1845733"/>
            <a:ext cx="10058401" cy="4023302"/>
          </a:xfrm>
          <a:prstGeom prst="rect">
            <a:avLst/>
          </a:prstGeom>
        </p:spPr>
        <p:txBody>
          <a:bodyPr/>
          <a:lstStyle/>
          <a:p>
            <a:pPr>
              <a:buChar char="●"/>
            </a:pPr>
            <a:r>
              <a:t>Care ordering: Large larvae &gt; Medium larvae ~ Prepupae ~ Pupae &gt; Small larvae and eggs.</a:t>
            </a:r>
          </a:p>
          <a:p>
            <a:pPr marL="0" indent="0">
              <a:buSzTx/>
              <a:buNone/>
            </a:pPr>
          </a:p>
          <a:p>
            <a:pPr>
              <a:buChar char="●"/>
            </a:pPr>
            <a:r>
              <a:t>Simple rules: </a:t>
            </a:r>
          </a:p>
          <a:p>
            <a:pPr lvl="1" marL="914400" indent="-342900">
              <a:spcBef>
                <a:spcPts val="0"/>
              </a:spcBef>
              <a:buSzPts val="1800"/>
              <a:buChar char="○"/>
              <a:defRPr sz="1800"/>
            </a:pPr>
            <a:r>
              <a:t>Pick brood up if overcrowded according to domain of care. </a:t>
            </a:r>
          </a:p>
          <a:p>
            <a:pPr lvl="1" marL="914400" indent="-342900">
              <a:spcBef>
                <a:spcPts val="0"/>
              </a:spcBef>
              <a:buSzPts val="1800"/>
              <a:buChar char="○"/>
              <a:defRPr sz="1800"/>
            </a:pPr>
            <a:r>
              <a:t>Drop brood if not overcrowded anymore.</a:t>
            </a:r>
          </a:p>
          <a:p>
            <a:pPr lvl="1" marL="914400" indent="-342900">
              <a:spcBef>
                <a:spcPts val="0"/>
              </a:spcBef>
              <a:buSzPts val="1800"/>
              <a:buChar char="○"/>
              <a:defRPr sz="1800"/>
            </a:pPr>
            <a:r>
              <a:t>+ tiredness - ants carry small/light brood easier than large/heavy brood.</a:t>
            </a:r>
          </a:p>
        </p:txBody>
      </p:sp>
      <p:pic>
        <p:nvPicPr>
          <p:cNvPr id="375" name="Google Shape;104;p13" descr="Google Shape;10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67230" y="6398450"/>
            <a:ext cx="924770" cy="45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287;p26"/>
          <p:cNvSpPr/>
          <p:nvPr/>
        </p:nvSpPr>
        <p:spPr>
          <a:xfrm>
            <a:off x="4321635" y="2610641"/>
            <a:ext cx="3558900" cy="6282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8" name="Google Shape;288;p26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Model</a:t>
            </a:r>
          </a:p>
        </p:txBody>
      </p:sp>
      <p:grpSp>
        <p:nvGrpSpPr>
          <p:cNvPr id="381" name="Google Shape;289;p26"/>
          <p:cNvGrpSpPr/>
          <p:nvPr/>
        </p:nvGrpSpPr>
        <p:grpSpPr>
          <a:xfrm>
            <a:off x="2114150" y="2331799"/>
            <a:ext cx="2196901" cy="1176901"/>
            <a:chOff x="0" y="0"/>
            <a:chExt cx="2196900" cy="1176899"/>
          </a:xfrm>
        </p:grpSpPr>
        <p:sp>
          <p:nvSpPr>
            <p:cNvPr id="379" name="Rounded Rectangle"/>
            <p:cNvSpPr/>
            <p:nvPr/>
          </p:nvSpPr>
          <p:spPr>
            <a:xfrm>
              <a:off x="0" y="0"/>
              <a:ext cx="2196901" cy="11769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00ACEE"/>
                </a:gs>
                <a:gs pos="34000">
                  <a:srgbClr val="02ACED"/>
                </a:gs>
                <a:gs pos="70000">
                  <a:srgbClr val="00B0F5"/>
                </a:gs>
                <a:gs pos="100000">
                  <a:srgbClr val="12B1EE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0D567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0" name="Ants"/>
            <p:cNvSpPr txBox="1"/>
            <p:nvPr/>
          </p:nvSpPr>
          <p:spPr>
            <a:xfrm>
              <a:off x="103177" y="392235"/>
              <a:ext cx="1990546" cy="392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D5672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Ants</a:t>
              </a:r>
            </a:p>
          </p:txBody>
        </p:sp>
      </p:grpSp>
      <p:grpSp>
        <p:nvGrpSpPr>
          <p:cNvPr id="384" name="Google Shape;290;p26"/>
          <p:cNvGrpSpPr/>
          <p:nvPr/>
        </p:nvGrpSpPr>
        <p:grpSpPr>
          <a:xfrm>
            <a:off x="7880962" y="2331799"/>
            <a:ext cx="2196901" cy="1176901"/>
            <a:chOff x="0" y="0"/>
            <a:chExt cx="2196900" cy="1176899"/>
          </a:xfrm>
        </p:grpSpPr>
        <p:sp>
          <p:nvSpPr>
            <p:cNvPr id="382" name="Rounded Rectangle"/>
            <p:cNvSpPr/>
            <p:nvPr/>
          </p:nvSpPr>
          <p:spPr>
            <a:xfrm>
              <a:off x="0" y="0"/>
              <a:ext cx="2196901" cy="11769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00ACEE"/>
                </a:gs>
                <a:gs pos="34000">
                  <a:srgbClr val="02ACED"/>
                </a:gs>
                <a:gs pos="70000">
                  <a:srgbClr val="00B0F5"/>
                </a:gs>
                <a:gs pos="100000">
                  <a:srgbClr val="12B1EE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0D567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3" name="Larvae"/>
            <p:cNvSpPr txBox="1"/>
            <p:nvPr/>
          </p:nvSpPr>
          <p:spPr>
            <a:xfrm>
              <a:off x="103177" y="392235"/>
              <a:ext cx="1990546" cy="392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D5672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Larvae</a:t>
              </a:r>
            </a:p>
          </p:txBody>
        </p:sp>
      </p:grpSp>
      <p:grpSp>
        <p:nvGrpSpPr>
          <p:cNvPr id="387" name="Google Shape;291;p26"/>
          <p:cNvGrpSpPr/>
          <p:nvPr/>
        </p:nvGrpSpPr>
        <p:grpSpPr>
          <a:xfrm>
            <a:off x="2114150" y="3638477"/>
            <a:ext cx="2196901" cy="1809901"/>
            <a:chOff x="0" y="0"/>
            <a:chExt cx="2196900" cy="1809899"/>
          </a:xfrm>
        </p:grpSpPr>
        <p:sp>
          <p:nvSpPr>
            <p:cNvPr id="385" name="Rounded Rectangle"/>
            <p:cNvSpPr/>
            <p:nvPr/>
          </p:nvSpPr>
          <p:spPr>
            <a:xfrm>
              <a:off x="0" y="0"/>
              <a:ext cx="2196901" cy="1809900"/>
            </a:xfrm>
            <a:prstGeom prst="roundRect">
              <a:avLst>
                <a:gd name="adj" fmla="val 16667"/>
              </a:avLst>
            </a:prstGeom>
            <a:solidFill>
              <a:srgbClr val="C9F0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0D567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6" name="Energy…"/>
            <p:cNvSpPr txBox="1"/>
            <p:nvPr/>
          </p:nvSpPr>
          <p:spPr>
            <a:xfrm>
              <a:off x="134076" y="154226"/>
              <a:ext cx="1928748" cy="15014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 marL="179999" indent="-179999">
                <a:buClr>
                  <a:srgbClr val="0D5672"/>
                </a:buClr>
                <a:buSzPts val="1800"/>
                <a:buFont typeface="Arial"/>
                <a:buChar char="•"/>
                <a:defRPr sz="1800">
                  <a:solidFill>
                    <a:srgbClr val="0D567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Energy</a:t>
              </a:r>
            </a:p>
            <a:p>
              <a:pPr marL="179999" indent="-179999">
                <a:buClr>
                  <a:srgbClr val="0D5672"/>
                </a:buClr>
                <a:buSzPts val="1800"/>
                <a:buFont typeface="Arial"/>
                <a:buChar char="•"/>
                <a:defRPr sz="1800">
                  <a:solidFill>
                    <a:srgbClr val="0D567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Vision</a:t>
              </a:r>
            </a:p>
            <a:p>
              <a:pPr marL="179999" indent="-179999">
                <a:buClr>
                  <a:srgbClr val="0D5672"/>
                </a:buClr>
                <a:buSzPts val="1800"/>
                <a:buFont typeface="Arial"/>
                <a:buChar char="•"/>
                <a:defRPr sz="1800">
                  <a:solidFill>
                    <a:srgbClr val="0D567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Speed</a:t>
              </a:r>
            </a:p>
            <a:p>
              <a:pPr marL="179999" indent="-179999">
                <a:buClr>
                  <a:srgbClr val="0D5672"/>
                </a:buClr>
                <a:buSzPts val="1800"/>
                <a:buFont typeface="Arial"/>
                <a:buChar char="•"/>
                <a:defRPr sz="1800">
                  <a:solidFill>
                    <a:srgbClr val="0D567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Pick-up range</a:t>
              </a:r>
            </a:p>
            <a:p>
              <a:pPr marL="179999" indent="-179999">
                <a:buClr>
                  <a:srgbClr val="0D5672"/>
                </a:buClr>
                <a:buSzPts val="1800"/>
                <a:buFont typeface="Arial"/>
                <a:buChar char="•"/>
                <a:defRPr sz="1800">
                  <a:solidFill>
                    <a:srgbClr val="0D567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Max tiredness</a:t>
              </a:r>
            </a:p>
          </p:txBody>
        </p:sp>
      </p:grpSp>
      <p:grpSp>
        <p:nvGrpSpPr>
          <p:cNvPr id="390" name="Google Shape;292;p26"/>
          <p:cNvGrpSpPr/>
          <p:nvPr/>
        </p:nvGrpSpPr>
        <p:grpSpPr>
          <a:xfrm>
            <a:off x="7880962" y="3638477"/>
            <a:ext cx="2196901" cy="1809901"/>
            <a:chOff x="0" y="0"/>
            <a:chExt cx="2196900" cy="1809899"/>
          </a:xfrm>
        </p:grpSpPr>
        <p:sp>
          <p:nvSpPr>
            <p:cNvPr id="388" name="Rounded Rectangle"/>
            <p:cNvSpPr/>
            <p:nvPr/>
          </p:nvSpPr>
          <p:spPr>
            <a:xfrm>
              <a:off x="0" y="0"/>
              <a:ext cx="2196901" cy="1809900"/>
            </a:xfrm>
            <a:prstGeom prst="roundRect">
              <a:avLst>
                <a:gd name="adj" fmla="val 16667"/>
              </a:avLst>
            </a:prstGeom>
            <a:solidFill>
              <a:srgbClr val="C9F0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65699" indent="-65699">
                <a:defRPr sz="1800">
                  <a:solidFill>
                    <a:srgbClr val="0D567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9" name="Type…"/>
            <p:cNvSpPr txBox="1"/>
            <p:nvPr/>
          </p:nvSpPr>
          <p:spPr>
            <a:xfrm>
              <a:off x="134076" y="154226"/>
              <a:ext cx="1928748" cy="15014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 marL="179999" indent="-179999">
                <a:buClr>
                  <a:srgbClr val="0D5672"/>
                </a:buClr>
                <a:buSzPts val="1800"/>
                <a:buFont typeface="Arial"/>
                <a:buChar char="•"/>
                <a:defRPr sz="1800">
                  <a:solidFill>
                    <a:srgbClr val="0D567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Type</a:t>
              </a:r>
            </a:p>
            <a:p>
              <a:pPr marL="179999" indent="-179999">
                <a:buClr>
                  <a:srgbClr val="0D5672"/>
                </a:buClr>
                <a:buSzPts val="1800"/>
                <a:buFont typeface="Arial"/>
                <a:buChar char="•"/>
                <a:defRPr sz="1800">
                  <a:solidFill>
                    <a:srgbClr val="0D567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Weight</a:t>
              </a:r>
            </a:p>
            <a:p>
              <a:pPr marL="179999" indent="-179999">
                <a:buClr>
                  <a:srgbClr val="0D5672"/>
                </a:buClr>
                <a:buSzPts val="1800"/>
                <a:buFont typeface="Arial"/>
                <a:buChar char="•"/>
                <a:defRPr sz="1800">
                  <a:solidFill>
                    <a:srgbClr val="0D567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Care domain</a:t>
              </a:r>
            </a:p>
            <a:p>
              <a:pPr marL="179999" indent="-179999">
                <a:buClr>
                  <a:srgbClr val="0D5672"/>
                </a:buClr>
                <a:buSzPts val="1800"/>
                <a:buFont typeface="Arial"/>
                <a:buChar char="•"/>
                <a:defRPr sz="1800">
                  <a:solidFill>
                    <a:srgbClr val="0D567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Pheromones</a:t>
              </a:r>
            </a:p>
          </p:txBody>
        </p:sp>
      </p:grpSp>
      <p:grpSp>
        <p:nvGrpSpPr>
          <p:cNvPr id="393" name="Google Shape;293;p26"/>
          <p:cNvGrpSpPr/>
          <p:nvPr/>
        </p:nvGrpSpPr>
        <p:grpSpPr>
          <a:xfrm>
            <a:off x="4614148" y="3149289"/>
            <a:ext cx="2644202" cy="1633802"/>
            <a:chOff x="0" y="0"/>
            <a:chExt cx="2644200" cy="1633800"/>
          </a:xfrm>
        </p:grpSpPr>
        <p:sp>
          <p:nvSpPr>
            <p:cNvPr id="391" name="Rounded Rectangle"/>
            <p:cNvSpPr/>
            <p:nvPr/>
          </p:nvSpPr>
          <p:spPr>
            <a:xfrm>
              <a:off x="0" y="0"/>
              <a:ext cx="2644201" cy="163380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0D5672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92" name="Carry…"/>
            <p:cNvSpPr txBox="1"/>
            <p:nvPr/>
          </p:nvSpPr>
          <p:spPr>
            <a:xfrm>
              <a:off x="125480" y="208021"/>
              <a:ext cx="2393240" cy="1217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 algn="ctr">
                <a:defRPr b="1" sz="1600">
                  <a:solidFill>
                    <a:srgbClr val="0D5672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t>Carry</a:t>
              </a:r>
            </a:p>
            <a:p>
              <a:pPr algn="ctr">
                <a:defRPr sz="1500">
                  <a:solidFill>
                    <a:srgbClr val="0D567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Pick up if not enough room around larva</a:t>
              </a:r>
            </a:p>
            <a:p>
              <a:pPr algn="ctr">
                <a:defRPr sz="1500">
                  <a:solidFill>
                    <a:srgbClr val="0D567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Drop when enough room </a:t>
              </a:r>
              <a:r>
                <a:rPr u="sng"/>
                <a:t>or</a:t>
              </a:r>
              <a:r>
                <a:t> ant too tired</a:t>
              </a:r>
            </a:p>
          </p:txBody>
        </p:sp>
      </p:grpSp>
      <p:pic>
        <p:nvPicPr>
          <p:cNvPr id="394" name="Google Shape;104;p13" descr="Google Shape;10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67230" y="6398450"/>
            <a:ext cx="924770" cy="45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298;p27"/>
          <p:cNvSpPr txBox="1"/>
          <p:nvPr>
            <p:ph type="title"/>
          </p:nvPr>
        </p:nvSpPr>
        <p:spPr>
          <a:xfrm>
            <a:off x="1097280" y="286602"/>
            <a:ext cx="10058401" cy="1450802"/>
          </a:xfrm>
          <a:prstGeom prst="rect">
            <a:avLst/>
          </a:prstGeom>
        </p:spPr>
        <p:txBody>
          <a:bodyPr/>
          <a:lstStyle/>
          <a:p>
            <a:pPr/>
            <a:r>
              <a:t>Model demonstration</a:t>
            </a:r>
          </a:p>
        </p:txBody>
      </p:sp>
      <p:sp>
        <p:nvSpPr>
          <p:cNvPr id="397" name="Google Shape;299;p27"/>
          <p:cNvSpPr txBox="1"/>
          <p:nvPr>
            <p:ph type="body" idx="1"/>
          </p:nvPr>
        </p:nvSpPr>
        <p:spPr>
          <a:xfrm>
            <a:off x="1097280" y="1845733"/>
            <a:ext cx="10058401" cy="40233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</p:txBody>
      </p:sp>
      <p:pic>
        <p:nvPicPr>
          <p:cNvPr id="39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5416" y="1845734"/>
            <a:ext cx="6341166" cy="4383836"/>
          </a:xfrm>
          <a:prstGeom prst="rect">
            <a:avLst/>
          </a:prstGeom>
          <a:ln w="19050">
            <a:solidFill>
              <a:srgbClr val="344068"/>
            </a:solidFill>
          </a:ln>
        </p:spPr>
      </p:pic>
      <p:pic>
        <p:nvPicPr>
          <p:cNvPr id="399" name="Google Shape;104;p13" descr="Google Shape;104;p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67230" y="6398450"/>
            <a:ext cx="924770" cy="45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305;p28" descr="Google Shape;305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7512" y="2057400"/>
            <a:ext cx="2504725" cy="3743575"/>
          </a:xfrm>
          <a:prstGeom prst="rect">
            <a:avLst/>
          </a:prstGeom>
          <a:ln w="19050">
            <a:solidFill>
              <a:srgbClr val="344068"/>
            </a:solidFill>
          </a:ln>
        </p:spPr>
      </p:pic>
      <p:sp>
        <p:nvSpPr>
          <p:cNvPr id="404" name="Google Shape;306;p28"/>
          <p:cNvSpPr txBox="1"/>
          <p:nvPr>
            <p:ph type="title"/>
          </p:nvPr>
        </p:nvSpPr>
        <p:spPr>
          <a:xfrm>
            <a:off x="1097280" y="286602"/>
            <a:ext cx="10058401" cy="1450802"/>
          </a:xfrm>
          <a:prstGeom prst="rect">
            <a:avLst/>
          </a:prstGeom>
        </p:spPr>
        <p:txBody>
          <a:bodyPr/>
          <a:lstStyle/>
          <a:p>
            <a:pPr/>
            <a:r>
              <a:t>Initial placing</a:t>
            </a:r>
            <a:br/>
            <a:r>
              <a:rPr sz="3600"/>
              <a:t>bottom vs. center</a:t>
            </a:r>
          </a:p>
        </p:txBody>
      </p:sp>
      <p:pic>
        <p:nvPicPr>
          <p:cNvPr id="405" name="Google Shape;307;p28" descr="Google Shape;307;p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54727" y="2057389"/>
            <a:ext cx="2504724" cy="3743576"/>
          </a:xfrm>
          <a:prstGeom prst="rect">
            <a:avLst/>
          </a:prstGeom>
          <a:ln w="19050">
            <a:solidFill>
              <a:srgbClr val="344068"/>
            </a:solidFill>
          </a:ln>
        </p:spPr>
      </p:pic>
      <p:pic>
        <p:nvPicPr>
          <p:cNvPr id="406" name="Google Shape;308;p28" descr="Google Shape;308;p2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61093" y="2057400"/>
            <a:ext cx="2504725" cy="3743565"/>
          </a:xfrm>
          <a:prstGeom prst="rect">
            <a:avLst/>
          </a:prstGeom>
          <a:ln w="19050">
            <a:solidFill>
              <a:srgbClr val="344068"/>
            </a:solidFill>
          </a:ln>
        </p:spPr>
      </p:pic>
      <p:pic>
        <p:nvPicPr>
          <p:cNvPr id="407" name="Google Shape;309;p28" descr="Google Shape;309;p2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2550" y="2057391"/>
            <a:ext cx="2504724" cy="3743574"/>
          </a:xfrm>
          <a:prstGeom prst="rect">
            <a:avLst/>
          </a:prstGeom>
          <a:ln w="19050">
            <a:solidFill>
              <a:srgbClr val="344068"/>
            </a:solidFill>
          </a:ln>
        </p:spPr>
      </p:pic>
      <p:pic>
        <p:nvPicPr>
          <p:cNvPr id="408" name="Google Shape;104;p13" descr="Google Shape;104;p1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267230" y="6398450"/>
            <a:ext cx="924770" cy="45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314;p29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Initial placing</a:t>
            </a:r>
            <a:br/>
            <a:r>
              <a:rPr sz="3600"/>
              <a:t>bottom vs. center</a:t>
            </a:r>
          </a:p>
        </p:txBody>
      </p:sp>
      <p:graphicFrame>
        <p:nvGraphicFramePr>
          <p:cNvPr id="411" name="Chart 8"/>
          <p:cNvGraphicFramePr/>
          <p:nvPr/>
        </p:nvGraphicFramePr>
        <p:xfrm>
          <a:off x="246752" y="2038472"/>
          <a:ext cx="5624528" cy="345725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12" name="Google Shape;317;p29"/>
          <p:cNvSpPr/>
          <p:nvPr/>
        </p:nvSpPr>
        <p:spPr>
          <a:xfrm flipH="1">
            <a:off x="448509" y="3141157"/>
            <a:ext cx="1" cy="3930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413" name="Chart 11"/>
          <p:cNvGraphicFramePr/>
          <p:nvPr/>
        </p:nvGraphicFramePr>
        <p:xfrm>
          <a:off x="6244191" y="2038472"/>
          <a:ext cx="5464508" cy="345915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414" name="Google Shape;318;p29"/>
          <p:cNvSpPr/>
          <p:nvPr/>
        </p:nvSpPr>
        <p:spPr>
          <a:xfrm>
            <a:off x="6422158" y="3420557"/>
            <a:ext cx="1" cy="3930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415" name="Google Shape;104;p13" descr="Google Shape;104;p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67230" y="6398450"/>
            <a:ext cx="924770" cy="459551"/>
          </a:xfrm>
          <a:prstGeom prst="rect">
            <a:avLst/>
          </a:prstGeom>
          <a:ln w="12700">
            <a:miter lim="400000"/>
          </a:ln>
        </p:spPr>
      </p:pic>
      <p:sp>
        <p:nvSpPr>
          <p:cNvPr id="416" name="In both conditions, there is a significant difference between brood position -&gt; brood sorting occurs in both."/>
          <p:cNvSpPr txBox="1"/>
          <p:nvPr/>
        </p:nvSpPr>
        <p:spPr>
          <a:xfrm>
            <a:off x="369088" y="5824588"/>
            <a:ext cx="8388423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In both conditions, there is a significant difference between brood position -&gt; brood sorting occurs in both.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8" name="Chart 15"/>
          <p:cNvGraphicFramePr/>
          <p:nvPr/>
        </p:nvGraphicFramePr>
        <p:xfrm>
          <a:off x="6152817" y="2263262"/>
          <a:ext cx="5494922" cy="324136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19" name="Chart 17"/>
          <p:cNvGraphicFramePr/>
          <p:nvPr/>
        </p:nvGraphicFramePr>
        <p:xfrm>
          <a:off x="204833" y="2263262"/>
          <a:ext cx="5609296" cy="324707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420" name="Google Shape;323;p30"/>
          <p:cNvSpPr txBox="1"/>
          <p:nvPr>
            <p:ph type="title"/>
          </p:nvPr>
        </p:nvSpPr>
        <p:spPr>
          <a:xfrm>
            <a:off x="1097280" y="286602"/>
            <a:ext cx="10058401" cy="1450802"/>
          </a:xfrm>
          <a:prstGeom prst="rect">
            <a:avLst/>
          </a:prstGeom>
        </p:spPr>
        <p:txBody>
          <a:bodyPr/>
          <a:lstStyle/>
          <a:p>
            <a:pPr/>
            <a:r>
              <a:t>Initial placing</a:t>
            </a:r>
            <a:br/>
            <a:r>
              <a:rPr sz="3600"/>
              <a:t>bottom vs. center</a:t>
            </a:r>
          </a:p>
        </p:txBody>
      </p:sp>
      <p:sp>
        <p:nvSpPr>
          <p:cNvPr id="421" name="Google Shape;324;p30"/>
          <p:cNvSpPr/>
          <p:nvPr/>
        </p:nvSpPr>
        <p:spPr>
          <a:xfrm flipH="1">
            <a:off x="711304" y="3359898"/>
            <a:ext cx="1" cy="49561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2" name="Google Shape;324;p30"/>
          <p:cNvSpPr/>
          <p:nvPr/>
        </p:nvSpPr>
        <p:spPr>
          <a:xfrm>
            <a:off x="6562545" y="3359898"/>
            <a:ext cx="1" cy="49561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423" name="Google Shape;104;p13" descr="Google Shape;104;p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67230" y="6398450"/>
            <a:ext cx="924770" cy="45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332;p31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 defTabSz="758951">
              <a:defRPr sz="3568"/>
            </a:pPr>
          </a:p>
          <a:p>
            <a:pPr defTabSz="758951">
              <a:defRPr sz="3568"/>
            </a:pPr>
            <a:r>
              <a:t>Care domain</a:t>
            </a:r>
          </a:p>
          <a:p>
            <a:pPr defTabSz="758951">
              <a:defRPr sz="2988"/>
            </a:pPr>
            <a:r>
              <a:t>proportional to weight vs. equal</a:t>
            </a:r>
          </a:p>
        </p:txBody>
      </p:sp>
      <p:graphicFrame>
        <p:nvGraphicFramePr>
          <p:cNvPr id="426" name="Chart 4"/>
          <p:cNvGraphicFramePr/>
          <p:nvPr/>
        </p:nvGraphicFramePr>
        <p:xfrm>
          <a:off x="312748" y="2038472"/>
          <a:ext cx="5563502" cy="3466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27" name="Chart 7"/>
          <p:cNvGraphicFramePr/>
          <p:nvPr/>
        </p:nvGraphicFramePr>
        <p:xfrm>
          <a:off x="6147847" y="2056267"/>
          <a:ext cx="5565406" cy="34464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  <p:pic>
        <p:nvPicPr>
          <p:cNvPr id="428" name="Google Shape;104;p13" descr="Google Shape;104;p1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267230" y="6398450"/>
            <a:ext cx="924770" cy="45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09;p14"/>
          <p:cNvSpPr txBox="1"/>
          <p:nvPr>
            <p:ph type="title"/>
          </p:nvPr>
        </p:nvSpPr>
        <p:spPr>
          <a:xfrm>
            <a:off x="994049" y="156248"/>
            <a:ext cx="10058401" cy="1488002"/>
          </a:xfrm>
          <a:prstGeom prst="rect">
            <a:avLst/>
          </a:prstGeom>
        </p:spPr>
        <p:txBody>
          <a:bodyPr/>
          <a:lstStyle/>
          <a:p>
            <a:pPr/>
            <a:r>
              <a:t>Main character</a:t>
            </a:r>
          </a:p>
        </p:txBody>
      </p:sp>
      <p:pic>
        <p:nvPicPr>
          <p:cNvPr id="138" name="Google Shape;110;p14" descr="Google Shape;110;p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4049" y="2189121"/>
            <a:ext cx="4821477" cy="3539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Google Shape;111;p14" descr="Google Shape;111;p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46375" y="2189124"/>
            <a:ext cx="5110504" cy="3539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Google Shape;104;p13" descr="Google Shape;104;p1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267230" y="6398450"/>
            <a:ext cx="924770" cy="459551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https://www.flickr.com/photos/macropixels/2426124356/in/photolist-2iRKAjn-2c9UBnV-65AHym-Qt4Wgb-xRQTWX-2cAVKD2-4HmhH3-D8g95D-etDmY3-4Gowfh-DzDeRR-ejNSq3-4G3uM6-4G3v8p-87baF7-4HnaGY-J7KsZe-5qEFxs-o4s9wD-2cTJ65t-P1AMra-GUweMG-vLQtuN-2KJQve-2izeVfq-2is1NYL-L63upp-J6CCaA-PzapQF-XDyD75-dgjXhy-dgjUJX-2cejRcW-RH2VLC-PzasQZ-25SMv7o-2dkjLw6-2iPwzzw-QhSBC8-dgjWKV-2dkjPDD-29JiTqo-FWantT-276WXdX-HANnA1-2j5Nggv-2KNFJs-2dkjCuV-2kS3duk-2kS7ccG"/>
          <p:cNvSpPr txBox="1"/>
          <p:nvPr/>
        </p:nvSpPr>
        <p:spPr>
          <a:xfrm>
            <a:off x="992447" y="5790572"/>
            <a:ext cx="4824681" cy="546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" u="sng">
                <a:solidFill>
                  <a:schemeClr val="accent2"/>
                </a:solidFill>
                <a:uFill>
                  <a:solidFill>
                    <a:srgbClr val="6EAC1C"/>
                  </a:solidFill>
                </a:uFill>
                <a:hlinkClick r:id="rId6" invalidUrl="" action="" tgtFrame="" tooltip="" history="1" highlightClick="0" endSnd="0"/>
              </a:defRPr>
            </a:lvl1pPr>
          </a:lstStyle>
          <a:p>
            <a:pPr>
              <a:defRPr u="none">
                <a:uFillTx/>
              </a:defRPr>
            </a:pPr>
            <a:r>
              <a:rPr u="sng">
                <a:uFill>
                  <a:solidFill>
                    <a:srgbClr val="6EAC1C"/>
                  </a:solidFill>
                </a:uFill>
                <a:hlinkClick r:id="rId6" invalidUrl="" action="" tgtFrame="" tooltip="" history="1" highlightClick="0" endSnd="0"/>
              </a:rPr>
              <a:t>https://www.flickr.com/photos/macropixels/2426124356/in/photolist-2iRKAjn-2c9UBnV-65AHym-Qt4Wgb-xRQTWX-2cAVKD2-4HmhH3-D8g95D-etDmY3-4Gowfh-DzDeRR-ejNSq3-4G3uM6-4G3v8p-87baF7-4HnaGY-J7KsZe-5qEFxs-o4s9wD-2cTJ65t-P1AMra-GUweMG-vLQtuN-2KJQve-2izeVfq-2is1NYL-L63upp-J6CCaA-PzapQF-XDyD75-dgjXhy-dgjUJX-2cejRcW-RH2VLC-PzasQZ-25SMv7o-2dkjLw6-2iPwzzw-QhSBC8-dgjWKV-2dkjPDD-29JiTqo-FWantT-276WXdX-HANnA1-2j5Nggv-2KNFJs-2dkjCuV-2kS3duk-2kS7cc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339;p32"/>
          <p:cNvSpPr txBox="1"/>
          <p:nvPr>
            <p:ph type="title"/>
          </p:nvPr>
        </p:nvSpPr>
        <p:spPr>
          <a:xfrm>
            <a:off x="1097280" y="286602"/>
            <a:ext cx="10058401" cy="1450802"/>
          </a:xfrm>
          <a:prstGeom prst="rect">
            <a:avLst/>
          </a:prstGeom>
        </p:spPr>
        <p:txBody>
          <a:bodyPr/>
          <a:lstStyle/>
          <a:p>
            <a:pPr defTabSz="758951">
              <a:defRPr sz="3568"/>
            </a:pPr>
          </a:p>
          <a:p>
            <a:pPr defTabSz="758951">
              <a:defRPr sz="3568"/>
            </a:pPr>
            <a:r>
              <a:t>Care domain</a:t>
            </a:r>
          </a:p>
          <a:p>
            <a:pPr defTabSz="758951">
              <a:defRPr sz="2988"/>
            </a:pPr>
            <a:r>
              <a:t>proportional to weight vs. equal for all larvae</a:t>
            </a:r>
          </a:p>
        </p:txBody>
      </p:sp>
      <p:graphicFrame>
        <p:nvGraphicFramePr>
          <p:cNvPr id="433" name="Chart 4"/>
          <p:cNvGraphicFramePr/>
          <p:nvPr/>
        </p:nvGraphicFramePr>
        <p:xfrm>
          <a:off x="204833" y="2263262"/>
          <a:ext cx="5609296" cy="324707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34" name="Chart 6"/>
          <p:cNvGraphicFramePr/>
          <p:nvPr/>
        </p:nvGraphicFramePr>
        <p:xfrm>
          <a:off x="6057494" y="2255657"/>
          <a:ext cx="5603580" cy="325277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  <p:pic>
        <p:nvPicPr>
          <p:cNvPr id="435" name="Google Shape;104;p13" descr="Google Shape;104;p1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267230" y="6398450"/>
            <a:ext cx="924770" cy="459551"/>
          </a:xfrm>
          <a:prstGeom prst="rect">
            <a:avLst/>
          </a:prstGeom>
          <a:ln w="12700">
            <a:miter lim="400000"/>
          </a:ln>
        </p:spPr>
      </p:pic>
      <p:sp>
        <p:nvSpPr>
          <p:cNvPr id="436" name="There is a significant difference between brood position with different care domains vs equal care domains. MANOVA. F(5, 144044) = 145275, p &lt; 0.05 ***"/>
          <p:cNvSpPr txBox="1"/>
          <p:nvPr/>
        </p:nvSpPr>
        <p:spPr>
          <a:xfrm>
            <a:off x="204137" y="5672188"/>
            <a:ext cx="8686154" cy="695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There is a significant difference between brood position with different care domains vs equal care domains. MANOVA. F(5, 144044) = 145275, p &lt; 0.05 ***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346;p33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 defTabSz="758951">
              <a:defRPr sz="3568"/>
            </a:pPr>
          </a:p>
          <a:p>
            <a:pPr defTabSz="758951">
              <a:defRPr sz="3568"/>
            </a:pPr>
            <a:r>
              <a:t>Tiredness</a:t>
            </a:r>
          </a:p>
          <a:p>
            <a:pPr defTabSz="758951">
              <a:defRPr sz="2988"/>
            </a:pPr>
            <a:r>
              <a:t>dependent on weight vs. equal for all larvae</a:t>
            </a:r>
          </a:p>
        </p:txBody>
      </p:sp>
      <p:graphicFrame>
        <p:nvGraphicFramePr>
          <p:cNvPr id="441" name="Chart 6"/>
          <p:cNvGraphicFramePr/>
          <p:nvPr/>
        </p:nvGraphicFramePr>
        <p:xfrm>
          <a:off x="6084279" y="2056267"/>
          <a:ext cx="5627069" cy="344835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42" name="Chart 8"/>
          <p:cNvGraphicFramePr/>
          <p:nvPr/>
        </p:nvGraphicFramePr>
        <p:xfrm>
          <a:off x="312748" y="2038472"/>
          <a:ext cx="5563502" cy="3466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  <p:pic>
        <p:nvPicPr>
          <p:cNvPr id="443" name="Google Shape;104;p13" descr="Google Shape;104;p1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267230" y="6398450"/>
            <a:ext cx="924770" cy="45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346;p33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 defTabSz="758951">
              <a:defRPr sz="3568"/>
            </a:pPr>
          </a:p>
          <a:p>
            <a:pPr defTabSz="758951">
              <a:defRPr sz="3568"/>
            </a:pPr>
            <a:r>
              <a:t>Tiredness</a:t>
            </a:r>
          </a:p>
          <a:p>
            <a:pPr defTabSz="758951">
              <a:defRPr sz="2988"/>
            </a:pPr>
            <a:r>
              <a:t>dependent on weight vs. equal for all larvae</a:t>
            </a:r>
          </a:p>
        </p:txBody>
      </p:sp>
      <p:graphicFrame>
        <p:nvGraphicFramePr>
          <p:cNvPr id="448" name="Chart 5"/>
          <p:cNvGraphicFramePr/>
          <p:nvPr/>
        </p:nvGraphicFramePr>
        <p:xfrm>
          <a:off x="6272146" y="2052456"/>
          <a:ext cx="5394644" cy="345278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49" name="Chart 7"/>
          <p:cNvGraphicFramePr/>
          <p:nvPr/>
        </p:nvGraphicFramePr>
        <p:xfrm>
          <a:off x="204833" y="2263262"/>
          <a:ext cx="5609296" cy="324707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  <p:pic>
        <p:nvPicPr>
          <p:cNvPr id="450" name="Google Shape;104;p13" descr="Google Shape;104;p1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267230" y="6398450"/>
            <a:ext cx="924770" cy="459551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There is a significant difference between brood position tiredness as independent or dependent on weight F(5, 144044) = 237, p &lt; 0.05 ***"/>
          <p:cNvSpPr txBox="1"/>
          <p:nvPr/>
        </p:nvSpPr>
        <p:spPr>
          <a:xfrm>
            <a:off x="331137" y="5672188"/>
            <a:ext cx="8686154" cy="695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There is a significant difference between brood position tiredness as independent or dependent on weight F(5, 144044) = 237, p &lt; 0.05 ***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353;p34"/>
          <p:cNvSpPr txBox="1"/>
          <p:nvPr>
            <p:ph type="title"/>
          </p:nvPr>
        </p:nvSpPr>
        <p:spPr>
          <a:xfrm>
            <a:off x="1097280" y="286602"/>
            <a:ext cx="10058401" cy="1450802"/>
          </a:xfrm>
          <a:prstGeom prst="rect">
            <a:avLst/>
          </a:prstGeom>
        </p:spPr>
        <p:txBody>
          <a:bodyPr/>
          <a:lstStyle/>
          <a:p>
            <a:pPr/>
            <a:r>
              <a:t>RMS of brood displacement </a:t>
            </a:r>
          </a:p>
          <a:p>
            <a:pPr>
              <a:defRPr sz="3600"/>
            </a:pPr>
            <a:r>
              <a:t>model vs. empirical (Sendova-Franks, 2004)</a:t>
            </a:r>
          </a:p>
        </p:txBody>
      </p:sp>
      <p:pic>
        <p:nvPicPr>
          <p:cNvPr id="456" name="Google Shape;355;p34" descr="Google Shape;355;p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60699" y="2228575"/>
            <a:ext cx="4284925" cy="313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57" name="Google Shape;356;p34"/>
          <p:cNvSpPr txBox="1"/>
          <p:nvPr/>
        </p:nvSpPr>
        <p:spPr>
          <a:xfrm>
            <a:off x="8414398" y="5298399"/>
            <a:ext cx="2220473" cy="339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Weight of larvae (length</a:t>
            </a:r>
            <a:r>
              <a:rPr baseline="30000"/>
              <a:t>3</a:t>
            </a:r>
            <a:r>
              <a:t> mm)</a:t>
            </a:r>
          </a:p>
        </p:txBody>
      </p:sp>
      <p:sp>
        <p:nvSpPr>
          <p:cNvPr id="458" name="Google Shape;357;p34"/>
          <p:cNvSpPr txBox="1"/>
          <p:nvPr/>
        </p:nvSpPr>
        <p:spPr>
          <a:xfrm rot="16200000">
            <a:off x="5147157" y="3559542"/>
            <a:ext cx="3138000" cy="339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Root mean square displacement of brood (mm)</a:t>
            </a:r>
          </a:p>
        </p:txBody>
      </p:sp>
      <p:sp>
        <p:nvSpPr>
          <p:cNvPr id="459" name="Google Shape;358;p34"/>
          <p:cNvSpPr/>
          <p:nvPr/>
        </p:nvSpPr>
        <p:spPr>
          <a:xfrm>
            <a:off x="6529499" y="2050521"/>
            <a:ext cx="4947301" cy="361569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graphicFrame>
        <p:nvGraphicFramePr>
          <p:cNvPr id="460" name="Chart 9"/>
          <p:cNvGraphicFramePr/>
          <p:nvPr/>
        </p:nvGraphicFramePr>
        <p:xfrm>
          <a:off x="293669" y="1806062"/>
          <a:ext cx="5565408" cy="370427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  <p:pic>
        <p:nvPicPr>
          <p:cNvPr id="461" name="Google Shape;104;p13" descr="Google Shape;104;p1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267230" y="6398450"/>
            <a:ext cx="924770" cy="45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363;p35"/>
          <p:cNvSpPr txBox="1"/>
          <p:nvPr>
            <p:ph type="title"/>
          </p:nvPr>
        </p:nvSpPr>
        <p:spPr>
          <a:xfrm>
            <a:off x="1097280" y="286602"/>
            <a:ext cx="10058401" cy="1450802"/>
          </a:xfrm>
          <a:prstGeom prst="rect">
            <a:avLst/>
          </a:prstGeom>
        </p:spPr>
        <p:txBody>
          <a:bodyPr/>
          <a:lstStyle/>
          <a:p>
            <a:pPr/>
            <a:r>
              <a:t>RMS of brood displacement </a:t>
            </a:r>
          </a:p>
          <a:p>
            <a:pPr>
              <a:defRPr sz="3600"/>
            </a:pPr>
            <a:r>
              <a:t>model vs. empirical</a:t>
            </a:r>
          </a:p>
        </p:txBody>
      </p:sp>
      <p:pic>
        <p:nvPicPr>
          <p:cNvPr id="466" name="Google Shape;364;p35" descr="Google Shape;364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90518" y="2228575"/>
            <a:ext cx="4284926" cy="313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67" name="Google Shape;365;p35"/>
          <p:cNvSpPr txBox="1"/>
          <p:nvPr/>
        </p:nvSpPr>
        <p:spPr>
          <a:xfrm>
            <a:off x="8444217" y="5298399"/>
            <a:ext cx="2190654" cy="339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Weight of larvae (length</a:t>
            </a:r>
            <a:r>
              <a:rPr baseline="30000"/>
              <a:t>3</a:t>
            </a:r>
            <a:r>
              <a:t> mm)</a:t>
            </a:r>
          </a:p>
        </p:txBody>
      </p:sp>
      <p:sp>
        <p:nvSpPr>
          <p:cNvPr id="468" name="Google Shape;366;p35"/>
          <p:cNvSpPr txBox="1"/>
          <p:nvPr/>
        </p:nvSpPr>
        <p:spPr>
          <a:xfrm rot="16200000">
            <a:off x="5129724" y="3559543"/>
            <a:ext cx="3138000" cy="339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Root mean square displacement of brood (mm)</a:t>
            </a:r>
          </a:p>
        </p:txBody>
      </p:sp>
      <p:sp>
        <p:nvSpPr>
          <p:cNvPr id="469" name="Google Shape;367;p35"/>
          <p:cNvSpPr/>
          <p:nvPr/>
        </p:nvSpPr>
        <p:spPr>
          <a:xfrm>
            <a:off x="6559318" y="2046709"/>
            <a:ext cx="4947301" cy="36195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graphicFrame>
        <p:nvGraphicFramePr>
          <p:cNvPr id="470" name="Chart 8"/>
          <p:cNvGraphicFramePr/>
          <p:nvPr/>
        </p:nvGraphicFramePr>
        <p:xfrm>
          <a:off x="284714" y="2259450"/>
          <a:ext cx="5540012" cy="325088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  <p:pic>
        <p:nvPicPr>
          <p:cNvPr id="471" name="Google Shape;104;p13" descr="Google Shape;104;p1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267230" y="6398450"/>
            <a:ext cx="924770" cy="45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5" name="Chart 12"/>
          <p:cNvGraphicFramePr/>
          <p:nvPr/>
        </p:nvGraphicFramePr>
        <p:xfrm>
          <a:off x="494270" y="2035612"/>
          <a:ext cx="5391418" cy="346996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76" name="Google Shape;374;p36"/>
          <p:cNvSpPr txBox="1"/>
          <p:nvPr>
            <p:ph type="title"/>
          </p:nvPr>
        </p:nvSpPr>
        <p:spPr>
          <a:xfrm>
            <a:off x="1097280" y="286602"/>
            <a:ext cx="10058401" cy="1450802"/>
          </a:xfrm>
          <a:prstGeom prst="rect">
            <a:avLst/>
          </a:prstGeom>
        </p:spPr>
        <p:txBody>
          <a:bodyPr/>
          <a:lstStyle/>
          <a:p>
            <a:pPr>
              <a:defRPr sz="4300"/>
            </a:pPr>
            <a:r>
              <a:t>Mean duration of brood movement by ants</a:t>
            </a:r>
          </a:p>
          <a:p>
            <a:pPr>
              <a:defRPr sz="3600"/>
            </a:pPr>
            <a:r>
              <a:t>model vs. empirical</a:t>
            </a:r>
          </a:p>
        </p:txBody>
      </p:sp>
      <p:sp>
        <p:nvSpPr>
          <p:cNvPr id="477" name="Google Shape;375;p36"/>
          <p:cNvSpPr txBox="1"/>
          <p:nvPr/>
        </p:nvSpPr>
        <p:spPr>
          <a:xfrm>
            <a:off x="8116223" y="5268583"/>
            <a:ext cx="2101202" cy="339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Weight of larvae (length</a:t>
            </a:r>
            <a:r>
              <a:rPr baseline="30000"/>
              <a:t>3</a:t>
            </a:r>
            <a:r>
              <a:t> mm)</a:t>
            </a:r>
          </a:p>
        </p:txBody>
      </p:sp>
      <p:sp>
        <p:nvSpPr>
          <p:cNvPr id="478" name="Google Shape;376;p36"/>
          <p:cNvSpPr txBox="1"/>
          <p:nvPr/>
        </p:nvSpPr>
        <p:spPr>
          <a:xfrm rot="16200000">
            <a:off x="5429433" y="3490775"/>
            <a:ext cx="2604051" cy="339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Mean duration of movement (s)</a:t>
            </a:r>
          </a:p>
        </p:txBody>
      </p:sp>
      <p:pic>
        <p:nvPicPr>
          <p:cNvPr id="479" name="Google Shape;377;p36" descr="Google Shape;377;p3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1327" y="2256545"/>
            <a:ext cx="4423151" cy="3141977"/>
          </a:xfrm>
          <a:prstGeom prst="rect">
            <a:avLst/>
          </a:prstGeom>
          <a:ln w="12700">
            <a:miter lim="400000"/>
          </a:ln>
        </p:spPr>
      </p:pic>
      <p:sp>
        <p:nvSpPr>
          <p:cNvPr id="480" name="Google Shape;379;p36"/>
          <p:cNvSpPr/>
          <p:nvPr/>
        </p:nvSpPr>
        <p:spPr>
          <a:xfrm>
            <a:off x="964192" y="4634953"/>
            <a:ext cx="449701" cy="437101"/>
          </a:xfrm>
          <a:prstGeom prst="ellipse">
            <a:avLst/>
          </a:prstGeom>
          <a:ln w="19050"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1" name="Google Shape;380;p36"/>
          <p:cNvSpPr/>
          <p:nvPr/>
        </p:nvSpPr>
        <p:spPr>
          <a:xfrm>
            <a:off x="7111002" y="2358607"/>
            <a:ext cx="449701" cy="437101"/>
          </a:xfrm>
          <a:prstGeom prst="ellipse">
            <a:avLst/>
          </a:prstGeom>
          <a:ln w="19050"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2" name="Google Shape;367;p35"/>
          <p:cNvSpPr/>
          <p:nvPr/>
        </p:nvSpPr>
        <p:spPr>
          <a:xfrm>
            <a:off x="6559318" y="2046709"/>
            <a:ext cx="4947301" cy="36195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483" name="Google Shape;104;p13" descr="Google Shape;104;p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67230" y="6398450"/>
            <a:ext cx="924770" cy="45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5" name="Chart 14"/>
          <p:cNvGraphicFramePr/>
          <p:nvPr/>
        </p:nvGraphicFramePr>
        <p:xfrm>
          <a:off x="372908" y="2261355"/>
          <a:ext cx="5439115" cy="324898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86" name="Google Shape;386;p37"/>
          <p:cNvSpPr txBox="1"/>
          <p:nvPr>
            <p:ph type="title"/>
          </p:nvPr>
        </p:nvSpPr>
        <p:spPr>
          <a:xfrm>
            <a:off x="1097280" y="286602"/>
            <a:ext cx="10058401" cy="1450802"/>
          </a:xfrm>
          <a:prstGeom prst="rect">
            <a:avLst/>
          </a:prstGeom>
        </p:spPr>
        <p:txBody>
          <a:bodyPr/>
          <a:lstStyle/>
          <a:p>
            <a:pPr>
              <a:defRPr sz="4300"/>
            </a:pPr>
            <a:r>
              <a:t>Mean duration of brood movement by ants</a:t>
            </a:r>
          </a:p>
          <a:p>
            <a:pPr>
              <a:defRPr sz="3600"/>
            </a:pPr>
            <a:r>
              <a:t>model vs. empirical</a:t>
            </a:r>
          </a:p>
        </p:txBody>
      </p:sp>
      <p:sp>
        <p:nvSpPr>
          <p:cNvPr id="487" name="Google Shape;391;p37"/>
          <p:cNvSpPr/>
          <p:nvPr/>
        </p:nvSpPr>
        <p:spPr>
          <a:xfrm>
            <a:off x="1013374" y="4555375"/>
            <a:ext cx="449701" cy="437101"/>
          </a:xfrm>
          <a:prstGeom prst="ellipse">
            <a:avLst/>
          </a:prstGeom>
          <a:ln w="19050"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8" name="Google Shape;375;p36"/>
          <p:cNvSpPr txBox="1"/>
          <p:nvPr/>
        </p:nvSpPr>
        <p:spPr>
          <a:xfrm>
            <a:off x="8116223" y="5268583"/>
            <a:ext cx="2101202" cy="339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Weight of larvae (length</a:t>
            </a:r>
            <a:r>
              <a:rPr baseline="30000"/>
              <a:t>3</a:t>
            </a:r>
            <a:r>
              <a:t> mm)</a:t>
            </a:r>
          </a:p>
        </p:txBody>
      </p:sp>
      <p:sp>
        <p:nvSpPr>
          <p:cNvPr id="489" name="Google Shape;376;p36"/>
          <p:cNvSpPr txBox="1"/>
          <p:nvPr/>
        </p:nvSpPr>
        <p:spPr>
          <a:xfrm rot="16200000">
            <a:off x="5429433" y="3490775"/>
            <a:ext cx="2604051" cy="339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Mean duration of movement (s)</a:t>
            </a:r>
          </a:p>
        </p:txBody>
      </p:sp>
      <p:pic>
        <p:nvPicPr>
          <p:cNvPr id="490" name="Google Shape;377;p36" descr="Google Shape;377;p3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1327" y="2256545"/>
            <a:ext cx="4423151" cy="3141977"/>
          </a:xfrm>
          <a:prstGeom prst="rect">
            <a:avLst/>
          </a:prstGeom>
          <a:ln w="12700">
            <a:miter lim="400000"/>
          </a:ln>
        </p:spPr>
      </p:pic>
      <p:sp>
        <p:nvSpPr>
          <p:cNvPr id="491" name="Google Shape;380;p36"/>
          <p:cNvSpPr/>
          <p:nvPr/>
        </p:nvSpPr>
        <p:spPr>
          <a:xfrm>
            <a:off x="7111002" y="2358607"/>
            <a:ext cx="449701" cy="437101"/>
          </a:xfrm>
          <a:prstGeom prst="ellipse">
            <a:avLst/>
          </a:prstGeom>
          <a:ln w="19050"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2" name="Google Shape;367;p35"/>
          <p:cNvSpPr/>
          <p:nvPr/>
        </p:nvSpPr>
        <p:spPr>
          <a:xfrm>
            <a:off x="6559318" y="2046709"/>
            <a:ext cx="4947301" cy="36195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493" name="Google Shape;104;p13" descr="Google Shape;104;p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67230" y="6398450"/>
            <a:ext cx="924770" cy="45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397;p38"/>
          <p:cNvSpPr txBox="1"/>
          <p:nvPr>
            <p:ph type="title"/>
          </p:nvPr>
        </p:nvSpPr>
        <p:spPr>
          <a:xfrm>
            <a:off x="1097280" y="286602"/>
            <a:ext cx="10058401" cy="1450802"/>
          </a:xfrm>
          <a:prstGeom prst="rect">
            <a:avLst/>
          </a:prstGeom>
        </p:spPr>
        <p:txBody>
          <a:bodyPr/>
          <a:lstStyle/>
          <a:p>
            <a:pPr/>
            <a:r>
              <a:t>Summary of results</a:t>
            </a:r>
          </a:p>
        </p:txBody>
      </p:sp>
      <p:graphicFrame>
        <p:nvGraphicFramePr>
          <p:cNvPr id="496" name="Google Shape;398;p38"/>
          <p:cNvGraphicFramePr/>
          <p:nvPr/>
        </p:nvGraphicFramePr>
        <p:xfrm>
          <a:off x="952500" y="2398579"/>
          <a:ext cx="10287000" cy="1524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Arial"/>
                        </a:rPr>
                        <a:t>Answer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Arial"/>
                        </a:rPr>
                        <a:t>Significant difference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/>
                        </a:rPr>
                        <a:t>Does sorting occur?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rPr sz="1400">
                          <a:sym typeface="Arial"/>
                        </a:rPr>
                        <a:t>Yes - there is a difference in position between the different groups.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ym typeface="Arial"/>
                        </a:rPr>
                        <a:t>Yes. F(4, 288095) = 32482, p &lt; 0.05 *** Adjusted for multiple comparisons
</a:t>
                      </a:r>
                    </a:p>
                  </a:txBody>
                  <a:tcPr marL="0" marR="0" marT="0" marB="0" anchor="ctr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/>
                        </a:rPr>
                        <a:t>Center vs bottom - does sorting occur?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rPr sz="1400">
                          <a:sym typeface="Arial"/>
                        </a:rPr>
                        <a:t>Yes, occurs in both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ym typeface="Arial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/>
                        </a:rPr>
                        <a:t>Care domain - does it affect sorting?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rPr sz="1400">
                          <a:sym typeface="Arial"/>
                        </a:rPr>
                        <a:t>Yes - with equal care domain, brood-sorting results in opposite effect!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ym typeface="Arial"/>
                        </a:rPr>
                        <a:t>Yes, MANOVA. F(5, 144044) = 145275, p &lt; 0.05 *** 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/>
                        </a:rPr>
                        <a:t>Tiredness - does it affect sorting?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rPr sz="1400">
                          <a:sym typeface="Arial"/>
                        </a:rPr>
                        <a:t>Yes - if tiredness is independent of weight, brood-sorting is less strong.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ym typeface="Arial"/>
                        </a:rPr>
                        <a:t>Yes, Yes, MANOVA. F(5, 144044) = 237, p &lt; 0.05 ***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  <p:pic>
        <p:nvPicPr>
          <p:cNvPr id="497" name="Google Shape;104;p13" descr="Google Shape;10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67230" y="6398450"/>
            <a:ext cx="924770" cy="45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03;p39"/>
          <p:cNvSpPr txBox="1"/>
          <p:nvPr>
            <p:ph type="title"/>
          </p:nvPr>
        </p:nvSpPr>
        <p:spPr>
          <a:xfrm>
            <a:off x="1097280" y="286602"/>
            <a:ext cx="10058401" cy="1450802"/>
          </a:xfrm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500" name="Google Shape;404;p39"/>
          <p:cNvSpPr txBox="1"/>
          <p:nvPr>
            <p:ph type="body" idx="1"/>
          </p:nvPr>
        </p:nvSpPr>
        <p:spPr>
          <a:xfrm>
            <a:off x="1097280" y="1845733"/>
            <a:ext cx="10058401" cy="4023302"/>
          </a:xfrm>
          <a:prstGeom prst="rect">
            <a:avLst/>
          </a:prstGeom>
        </p:spPr>
        <p:txBody>
          <a:bodyPr/>
          <a:lstStyle/>
          <a:p>
            <a:pPr indent="-361950">
              <a:buSzPts val="2300"/>
              <a:buChar char="●"/>
              <a:defRPr sz="2300"/>
            </a:pPr>
            <a:r>
              <a:t>Model shows</a:t>
            </a:r>
          </a:p>
          <a:p>
            <a:pPr lvl="1" marL="914400" indent="-361950">
              <a:spcBef>
                <a:spcPts val="0"/>
              </a:spcBef>
              <a:buSzPts val="2100"/>
              <a:buChar char="○"/>
              <a:defRPr sz="2100"/>
            </a:pPr>
            <a:r>
              <a:t>Different care domains cause brood sorting</a:t>
            </a:r>
          </a:p>
          <a:p>
            <a:pPr lvl="1" marL="914400" indent="-361950">
              <a:spcBef>
                <a:spcPts val="0"/>
              </a:spcBef>
              <a:buSzPts val="2100"/>
              <a:buChar char="○"/>
              <a:defRPr sz="2100"/>
            </a:pPr>
            <a:r>
              <a:t>Tiredness is less important than care domain in resulting brood sorting</a:t>
            </a:r>
          </a:p>
          <a:p>
            <a:pPr lvl="1" marL="914400" indent="-361950">
              <a:spcBef>
                <a:spcPts val="0"/>
              </a:spcBef>
              <a:buSzPts val="2100"/>
              <a:buChar char="○"/>
              <a:defRPr sz="2100"/>
            </a:pPr>
            <a:r>
              <a:t>Lighter larvae can be carried longer, but aren’t because of small care domain</a:t>
            </a:r>
          </a:p>
        </p:txBody>
      </p:sp>
      <p:pic>
        <p:nvPicPr>
          <p:cNvPr id="501" name="Google Shape;104;p13" descr="Google Shape;10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67230" y="6398450"/>
            <a:ext cx="924770" cy="45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409;p40"/>
          <p:cNvSpPr txBox="1"/>
          <p:nvPr>
            <p:ph type="title"/>
          </p:nvPr>
        </p:nvSpPr>
        <p:spPr>
          <a:xfrm>
            <a:off x="1097280" y="286602"/>
            <a:ext cx="10058401" cy="1450802"/>
          </a:xfrm>
          <a:prstGeom prst="rect">
            <a:avLst/>
          </a:prstGeom>
        </p:spPr>
        <p:txBody>
          <a:bodyPr/>
          <a:lstStyle/>
          <a:p>
            <a:pPr/>
            <a:r>
              <a:t>Discussion</a:t>
            </a:r>
          </a:p>
        </p:txBody>
      </p:sp>
      <p:sp>
        <p:nvSpPr>
          <p:cNvPr id="504" name="Google Shape;410;p40"/>
          <p:cNvSpPr txBox="1"/>
          <p:nvPr>
            <p:ph type="body" idx="1"/>
          </p:nvPr>
        </p:nvSpPr>
        <p:spPr>
          <a:xfrm>
            <a:off x="1097280" y="1845733"/>
            <a:ext cx="10058401" cy="4023302"/>
          </a:xfrm>
          <a:prstGeom prst="rect">
            <a:avLst/>
          </a:prstGeom>
        </p:spPr>
        <p:txBody>
          <a:bodyPr/>
          <a:lstStyle/>
          <a:p>
            <a:pPr indent="-361950">
              <a:buSzPts val="2300"/>
              <a:buChar char="●"/>
              <a:defRPr sz="2300"/>
            </a:pPr>
            <a:r>
              <a:t>Model agrees with article on</a:t>
            </a:r>
          </a:p>
          <a:p>
            <a:pPr lvl="1" marL="914400" indent="-361950">
              <a:spcBef>
                <a:spcPts val="0"/>
              </a:spcBef>
              <a:buSzPts val="2100"/>
              <a:buChar char="○"/>
              <a:defRPr sz="2100"/>
            </a:pPr>
            <a:r>
              <a:t>Larvae with more weight can be carried less far</a:t>
            </a:r>
          </a:p>
          <a:p>
            <a:pPr lvl="1" marL="914400" indent="-361950">
              <a:spcBef>
                <a:spcPts val="0"/>
              </a:spcBef>
              <a:buSzPts val="2100"/>
              <a:buChar char="○"/>
              <a:defRPr sz="2100"/>
            </a:pPr>
            <a:r>
              <a:t>Larvae with bigger care domain end up more towards periphery</a:t>
            </a:r>
          </a:p>
          <a:p>
            <a:pPr lvl="1" marL="914400" indent="-361950">
              <a:spcBef>
                <a:spcPts val="0"/>
              </a:spcBef>
              <a:buSzPts val="2100"/>
              <a:buChar char="○"/>
              <a:defRPr sz="2100"/>
            </a:pPr>
            <a:r>
              <a:t>Structure!</a:t>
            </a:r>
          </a:p>
          <a:p>
            <a:pPr marL="0" indent="0">
              <a:buSzTx/>
              <a:buNone/>
              <a:defRPr sz="2100"/>
            </a:pPr>
          </a:p>
          <a:p>
            <a:pPr indent="-361950">
              <a:buSzPts val="2100"/>
              <a:buChar char="●"/>
              <a:defRPr sz="2100"/>
            </a:pPr>
            <a:r>
              <a:t>Model disagrees with article on</a:t>
            </a:r>
          </a:p>
          <a:p>
            <a:pPr lvl="1" marL="914400" indent="-361950">
              <a:spcBef>
                <a:spcPts val="0"/>
              </a:spcBef>
              <a:buSzPts val="2100"/>
              <a:buChar char="○"/>
              <a:defRPr sz="2100"/>
            </a:pPr>
            <a:r>
              <a:t>Even though small larvae can be carried further, they aren’t</a:t>
            </a:r>
          </a:p>
          <a:p>
            <a:pPr lvl="2" marL="1371600" indent="-361950">
              <a:spcBef>
                <a:spcPts val="0"/>
              </a:spcBef>
              <a:buSzPts val="2100"/>
              <a:buChar char="■"/>
              <a:defRPr sz="2100"/>
            </a:pPr>
            <a:r>
              <a:t>Probable cause: small larvae are already “happy” where they are due to their small domain of care</a:t>
            </a:r>
          </a:p>
        </p:txBody>
      </p:sp>
      <p:pic>
        <p:nvPicPr>
          <p:cNvPr id="505" name="Google Shape;104;p13" descr="Google Shape;10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67230" y="6398450"/>
            <a:ext cx="924770" cy="45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16;p15"/>
          <p:cNvSpPr txBox="1"/>
          <p:nvPr>
            <p:ph type="title"/>
          </p:nvPr>
        </p:nvSpPr>
        <p:spPr>
          <a:xfrm>
            <a:off x="994049" y="156249"/>
            <a:ext cx="10058401" cy="1475402"/>
          </a:xfrm>
          <a:prstGeom prst="rect">
            <a:avLst/>
          </a:prstGeom>
        </p:spPr>
        <p:txBody>
          <a:bodyPr/>
          <a:lstStyle/>
          <a:p>
            <a:pPr/>
            <a:r>
              <a:t>Family picture</a:t>
            </a:r>
          </a:p>
        </p:txBody>
      </p:sp>
      <p:pic>
        <p:nvPicPr>
          <p:cNvPr id="146" name="Google Shape;117;p15" descr="Google Shape;117;p15"/>
          <p:cNvPicPr>
            <a:picLocks noChangeAspect="1"/>
          </p:cNvPicPr>
          <p:nvPr/>
        </p:nvPicPr>
        <p:blipFill>
          <a:blip r:embed="rId3">
            <a:extLst/>
          </a:blip>
          <a:srcRect l="6338" t="18416" r="28987" b="12864"/>
          <a:stretch>
            <a:fillRect/>
          </a:stretch>
        </p:blipFill>
        <p:spPr>
          <a:xfrm>
            <a:off x="2703875" y="1932762"/>
            <a:ext cx="6784252" cy="345955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Google Shape;118;p15"/>
          <p:cNvSpPr txBox="1"/>
          <p:nvPr/>
        </p:nvSpPr>
        <p:spPr>
          <a:xfrm>
            <a:off x="2703875" y="5631874"/>
            <a:ext cx="660901" cy="421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Egg</a:t>
            </a:r>
          </a:p>
        </p:txBody>
      </p:sp>
      <p:sp>
        <p:nvSpPr>
          <p:cNvPr id="148" name="Google Shape;119;p15"/>
          <p:cNvSpPr txBox="1"/>
          <p:nvPr/>
        </p:nvSpPr>
        <p:spPr>
          <a:xfrm>
            <a:off x="3364774" y="5631874"/>
            <a:ext cx="1002901" cy="421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medium</a:t>
            </a:r>
          </a:p>
        </p:txBody>
      </p:sp>
      <p:sp>
        <p:nvSpPr>
          <p:cNvPr id="149" name="Google Shape;120;p15"/>
          <p:cNvSpPr txBox="1"/>
          <p:nvPr/>
        </p:nvSpPr>
        <p:spPr>
          <a:xfrm>
            <a:off x="4756024" y="5631874"/>
            <a:ext cx="818401" cy="421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large</a:t>
            </a:r>
          </a:p>
        </p:txBody>
      </p:sp>
      <p:sp>
        <p:nvSpPr>
          <p:cNvPr id="150" name="Google Shape;121;p15"/>
          <p:cNvSpPr txBox="1"/>
          <p:nvPr/>
        </p:nvSpPr>
        <p:spPr>
          <a:xfrm>
            <a:off x="6280024" y="5631874"/>
            <a:ext cx="1362001" cy="421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pre-pupae</a:t>
            </a:r>
          </a:p>
        </p:txBody>
      </p:sp>
      <p:sp>
        <p:nvSpPr>
          <p:cNvPr id="151" name="Google Shape;122;p15"/>
          <p:cNvSpPr txBox="1"/>
          <p:nvPr/>
        </p:nvSpPr>
        <p:spPr>
          <a:xfrm>
            <a:off x="8126124" y="5631874"/>
            <a:ext cx="1362001" cy="421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pupae</a:t>
            </a:r>
          </a:p>
        </p:txBody>
      </p:sp>
      <p:pic>
        <p:nvPicPr>
          <p:cNvPr id="152" name="Google Shape;104;p13" descr="Google Shape;104;p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67230" y="6398450"/>
            <a:ext cx="924770" cy="45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415;p41"/>
          <p:cNvSpPr txBox="1"/>
          <p:nvPr>
            <p:ph type="title"/>
          </p:nvPr>
        </p:nvSpPr>
        <p:spPr>
          <a:xfrm>
            <a:off x="1097280" y="286602"/>
            <a:ext cx="10058401" cy="1450802"/>
          </a:xfrm>
          <a:prstGeom prst="rect">
            <a:avLst/>
          </a:prstGeom>
        </p:spPr>
        <p:txBody>
          <a:bodyPr/>
          <a:lstStyle/>
          <a:p>
            <a:pPr/>
            <a:r>
              <a:t>Further research</a:t>
            </a:r>
          </a:p>
        </p:txBody>
      </p:sp>
      <p:sp>
        <p:nvSpPr>
          <p:cNvPr id="508" name="Google Shape;416;p41"/>
          <p:cNvSpPr txBox="1"/>
          <p:nvPr>
            <p:ph type="body" idx="1"/>
          </p:nvPr>
        </p:nvSpPr>
        <p:spPr>
          <a:xfrm>
            <a:off x="1097280" y="1845733"/>
            <a:ext cx="10058401" cy="4023302"/>
          </a:xfrm>
          <a:prstGeom prst="rect">
            <a:avLst/>
          </a:prstGeom>
        </p:spPr>
        <p:txBody>
          <a:bodyPr/>
          <a:lstStyle/>
          <a:p>
            <a:pPr indent="-361950">
              <a:buSzPts val="2100"/>
              <a:buChar char="●"/>
              <a:defRPr sz="2100"/>
            </a:pPr>
            <a:r>
              <a:t>We took “domain of care” as a primitive, but can we get “domain of  care” to emerge by modelling food requirement and cleaning requirements directly?</a:t>
            </a:r>
          </a:p>
          <a:p>
            <a:pPr indent="-361950">
              <a:spcBef>
                <a:spcPts val="0"/>
              </a:spcBef>
              <a:buSzPts val="2100"/>
              <a:buChar char="●"/>
              <a:defRPr sz="2100"/>
            </a:pPr>
            <a:r>
              <a:t>Sendova and Franks discuss 2 different phases: 1 of direct, tight clustering, and 2 of spacing out - we only modelled phase 2 - can we model both phases?</a:t>
            </a:r>
          </a:p>
        </p:txBody>
      </p:sp>
      <p:pic>
        <p:nvPicPr>
          <p:cNvPr id="509" name="Google Shape;104;p13" descr="Google Shape;10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67230" y="6398450"/>
            <a:ext cx="924770" cy="45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421;p42"/>
          <p:cNvSpPr txBox="1"/>
          <p:nvPr>
            <p:ph type="title"/>
          </p:nvPr>
        </p:nvSpPr>
        <p:spPr>
          <a:xfrm>
            <a:off x="1097280" y="286602"/>
            <a:ext cx="10058401" cy="1450802"/>
          </a:xfrm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512" name="Google Shape;422;p42"/>
          <p:cNvSpPr txBox="1"/>
          <p:nvPr>
            <p:ph type="body" idx="1"/>
          </p:nvPr>
        </p:nvSpPr>
        <p:spPr>
          <a:xfrm>
            <a:off x="1097280" y="1845733"/>
            <a:ext cx="10058401" cy="40233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5000"/>
              </a:lnSpc>
              <a:spcBef>
                <a:spcPts val="2000"/>
              </a:spcBef>
              <a:buSzTx/>
              <a:buNone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Franks, N. R. &amp; Sendova-Franks, A. B. 1992. Brood sorting by ants: distributing the workload over the work-surface. Behavioral Ecology and Sociobiology, 30, 109–123.</a:t>
            </a:r>
            <a:endParaRPr sz="2100"/>
          </a:p>
          <a:p>
            <a:pPr marL="0" indent="0">
              <a:lnSpc>
                <a:spcPct val="115000"/>
              </a:lnSpc>
              <a:spcBef>
                <a:spcPts val="2000"/>
              </a:spcBef>
              <a:buSzTx/>
              <a:buNone/>
              <a:defRPr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Sendova-Franks, A. B. et al. “Brood sorting by ants: two phases and differential diffusion”. Animal Behaviour, 68 (2004): 1095 - 1106. </a:t>
            </a:r>
            <a:r>
              <a:rPr>
                <a:latin typeface="+mn-lt"/>
                <a:ea typeface="+mn-ea"/>
                <a:cs typeface="+mn-cs"/>
                <a:sym typeface="Arial"/>
              </a:rPr>
              <a:t>https://doi.org/10.1016/j.anbehav.2004.02.013</a:t>
            </a:r>
            <a:endParaRPr>
              <a:solidFill>
                <a:srgbClr val="262626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2000"/>
              </a:spcBef>
              <a:buSzTx/>
              <a:buNone/>
              <a:defRPr sz="19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Wilson, M. et al. “Algorithms for Building Annular Structures with Minimalist Robots Inspired by Brood Sorting in Ant Colonies.” </a:t>
            </a:r>
            <a:r>
              <a:rPr i="1"/>
              <a:t>Autonomous Robots</a:t>
            </a:r>
            <a:r>
              <a:t> 17 (2004): 115-136.</a:t>
            </a:r>
          </a:p>
        </p:txBody>
      </p:sp>
      <p:pic>
        <p:nvPicPr>
          <p:cNvPr id="513" name="Google Shape;104;p13" descr="Google Shape;10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67230" y="6398450"/>
            <a:ext cx="924770" cy="45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27;p16"/>
          <p:cNvSpPr txBox="1"/>
          <p:nvPr>
            <p:ph type="title"/>
          </p:nvPr>
        </p:nvSpPr>
        <p:spPr>
          <a:xfrm>
            <a:off x="994049" y="156251"/>
            <a:ext cx="10058401" cy="799500"/>
          </a:xfrm>
          <a:prstGeom prst="rect">
            <a:avLst/>
          </a:prstGeom>
        </p:spPr>
        <p:txBody>
          <a:bodyPr/>
          <a:lstStyle/>
          <a:p>
            <a:pPr/>
            <a:r>
              <a:t>Empirical data (Sendova-Franks 2004)</a:t>
            </a:r>
          </a:p>
        </p:txBody>
      </p:sp>
      <p:sp>
        <p:nvSpPr>
          <p:cNvPr id="157" name="Google Shape;128;p16"/>
          <p:cNvSpPr txBox="1"/>
          <p:nvPr>
            <p:ph type="body" sz="quarter" idx="1"/>
          </p:nvPr>
        </p:nvSpPr>
        <p:spPr>
          <a:xfrm>
            <a:off x="1066800" y="1019832"/>
            <a:ext cx="9908400" cy="876900"/>
          </a:xfrm>
          <a:prstGeom prst="rect">
            <a:avLst/>
          </a:prstGeom>
        </p:spPr>
        <p:txBody>
          <a:bodyPr/>
          <a:lstStyle>
            <a:lvl1pPr>
              <a:buChar char="●"/>
            </a:lvl1pPr>
          </a:lstStyle>
          <a:p>
            <a:pPr/>
            <a:r>
              <a:t>Brood is sorted in concentric annuli (rings)</a:t>
            </a:r>
          </a:p>
        </p:txBody>
      </p:sp>
      <p:sp>
        <p:nvSpPr>
          <p:cNvPr id="158" name="Google Shape;129;p16"/>
          <p:cNvSpPr/>
          <p:nvPr/>
        </p:nvSpPr>
        <p:spPr>
          <a:xfrm>
            <a:off x="1904410" y="2191038"/>
            <a:ext cx="4117502" cy="3727801"/>
          </a:xfrm>
          <a:prstGeom prst="ellipse">
            <a:avLst/>
          </a:prstGeom>
          <a:solidFill>
            <a:srgbClr val="FF00FF"/>
          </a:solidFill>
          <a:ln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9" name="Google Shape;130;p16"/>
          <p:cNvSpPr/>
          <p:nvPr/>
        </p:nvSpPr>
        <p:spPr>
          <a:xfrm>
            <a:off x="2410538" y="2568875"/>
            <a:ext cx="3086401" cy="2948401"/>
          </a:xfrm>
          <a:prstGeom prst="ellipse">
            <a:avLst/>
          </a:prstGeom>
          <a:solidFill>
            <a:srgbClr val="FF9900"/>
          </a:solidFill>
          <a:ln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0" name="Google Shape;131;p16"/>
          <p:cNvSpPr/>
          <p:nvPr/>
        </p:nvSpPr>
        <p:spPr>
          <a:xfrm>
            <a:off x="2631850" y="2849850"/>
            <a:ext cx="2648101" cy="2408701"/>
          </a:xfrm>
          <a:prstGeom prst="ellipse">
            <a:avLst/>
          </a:prstGeom>
          <a:solidFill>
            <a:srgbClr val="9900FF"/>
          </a:solidFill>
          <a:ln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1" name="Google Shape;132;p16"/>
          <p:cNvSpPr/>
          <p:nvPr/>
        </p:nvSpPr>
        <p:spPr>
          <a:xfrm>
            <a:off x="2897575" y="3097199"/>
            <a:ext cx="2012701" cy="1914001"/>
          </a:xfrm>
          <a:prstGeom prst="ellipse">
            <a:avLst/>
          </a:prstGeom>
          <a:solidFill>
            <a:srgbClr val="00FFFF"/>
          </a:solidFill>
          <a:ln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2" name="Google Shape;133;p16"/>
          <p:cNvSpPr/>
          <p:nvPr/>
        </p:nvSpPr>
        <p:spPr>
          <a:xfrm>
            <a:off x="3519808" y="3700996"/>
            <a:ext cx="735001" cy="751501"/>
          </a:xfrm>
          <a:prstGeom prst="ellipse">
            <a:avLst/>
          </a:prstGeom>
          <a:solidFill>
            <a:srgbClr val="00FF00"/>
          </a:solidFill>
          <a:ln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3" name="Google Shape;134;p16"/>
          <p:cNvSpPr/>
          <p:nvPr/>
        </p:nvSpPr>
        <p:spPr>
          <a:xfrm>
            <a:off x="7096224" y="2644475"/>
            <a:ext cx="309601" cy="324601"/>
          </a:xfrm>
          <a:prstGeom prst="rect">
            <a:avLst/>
          </a:prstGeom>
          <a:solidFill>
            <a:srgbClr val="00FF00"/>
          </a:solidFill>
          <a:ln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4" name="Google Shape;135;p16"/>
          <p:cNvSpPr txBox="1"/>
          <p:nvPr/>
        </p:nvSpPr>
        <p:spPr>
          <a:xfrm>
            <a:off x="7697275" y="2568874"/>
            <a:ext cx="2796901" cy="421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Eggs and small larvae</a:t>
            </a:r>
          </a:p>
        </p:txBody>
      </p:sp>
      <p:sp>
        <p:nvSpPr>
          <p:cNvPr id="165" name="Google Shape;136;p16"/>
          <p:cNvSpPr txBox="1"/>
          <p:nvPr/>
        </p:nvSpPr>
        <p:spPr>
          <a:xfrm>
            <a:off x="7666374" y="3035774"/>
            <a:ext cx="2796901" cy="421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Medium larvae</a:t>
            </a:r>
          </a:p>
        </p:txBody>
      </p:sp>
      <p:sp>
        <p:nvSpPr>
          <p:cNvPr id="166" name="Google Shape;137;p16"/>
          <p:cNvSpPr txBox="1"/>
          <p:nvPr/>
        </p:nvSpPr>
        <p:spPr>
          <a:xfrm>
            <a:off x="7666374" y="3606750"/>
            <a:ext cx="2796901" cy="421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Large larvae</a:t>
            </a:r>
          </a:p>
        </p:txBody>
      </p:sp>
      <p:sp>
        <p:nvSpPr>
          <p:cNvPr id="167" name="Google Shape;138;p16"/>
          <p:cNvSpPr txBox="1"/>
          <p:nvPr/>
        </p:nvSpPr>
        <p:spPr>
          <a:xfrm>
            <a:off x="7666374" y="4198575"/>
            <a:ext cx="2796901" cy="421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Prepupae</a:t>
            </a:r>
          </a:p>
        </p:txBody>
      </p:sp>
      <p:sp>
        <p:nvSpPr>
          <p:cNvPr id="168" name="Google Shape;139;p16"/>
          <p:cNvSpPr txBox="1"/>
          <p:nvPr/>
        </p:nvSpPr>
        <p:spPr>
          <a:xfrm>
            <a:off x="7653025" y="4697650"/>
            <a:ext cx="2796901" cy="421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Pupae</a:t>
            </a:r>
          </a:p>
        </p:txBody>
      </p:sp>
      <p:sp>
        <p:nvSpPr>
          <p:cNvPr id="169" name="Google Shape;140;p16"/>
          <p:cNvSpPr/>
          <p:nvPr/>
        </p:nvSpPr>
        <p:spPr>
          <a:xfrm>
            <a:off x="7096224" y="3131774"/>
            <a:ext cx="309601" cy="324601"/>
          </a:xfrm>
          <a:prstGeom prst="rect">
            <a:avLst/>
          </a:prstGeom>
          <a:solidFill>
            <a:srgbClr val="00FFFF"/>
          </a:solidFill>
          <a:ln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0" name="Google Shape;141;p16"/>
          <p:cNvSpPr/>
          <p:nvPr/>
        </p:nvSpPr>
        <p:spPr>
          <a:xfrm>
            <a:off x="7096224" y="3665175"/>
            <a:ext cx="309601" cy="324601"/>
          </a:xfrm>
          <a:prstGeom prst="rect">
            <a:avLst/>
          </a:prstGeom>
          <a:solidFill>
            <a:srgbClr val="FF00FF"/>
          </a:solidFill>
          <a:ln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1" name="Google Shape;142;p16"/>
          <p:cNvSpPr/>
          <p:nvPr/>
        </p:nvSpPr>
        <p:spPr>
          <a:xfrm>
            <a:off x="7089550" y="4198575"/>
            <a:ext cx="309601" cy="324601"/>
          </a:xfrm>
          <a:prstGeom prst="rect">
            <a:avLst/>
          </a:prstGeom>
          <a:solidFill>
            <a:srgbClr val="FF9900"/>
          </a:solidFill>
          <a:ln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2" name="Google Shape;143;p16"/>
          <p:cNvSpPr/>
          <p:nvPr/>
        </p:nvSpPr>
        <p:spPr>
          <a:xfrm>
            <a:off x="7089550" y="4731975"/>
            <a:ext cx="309601" cy="324601"/>
          </a:xfrm>
          <a:prstGeom prst="rect">
            <a:avLst/>
          </a:prstGeom>
          <a:solidFill>
            <a:srgbClr val="674EA7"/>
          </a:solidFill>
          <a:ln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73" name="Google Shape;104;p13" descr="Google Shape;104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67230" y="6398450"/>
            <a:ext cx="924770" cy="45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48;p17"/>
          <p:cNvSpPr txBox="1"/>
          <p:nvPr>
            <p:ph type="title"/>
          </p:nvPr>
        </p:nvSpPr>
        <p:spPr>
          <a:xfrm>
            <a:off x="994049" y="156251"/>
            <a:ext cx="10058401" cy="799500"/>
          </a:xfrm>
          <a:prstGeom prst="rect">
            <a:avLst/>
          </a:prstGeom>
        </p:spPr>
        <p:txBody>
          <a:bodyPr/>
          <a:lstStyle/>
          <a:p>
            <a:pPr/>
            <a:r>
              <a:t>Question</a:t>
            </a:r>
          </a:p>
        </p:txBody>
      </p:sp>
      <p:sp>
        <p:nvSpPr>
          <p:cNvPr id="178" name="Google Shape;149;p17"/>
          <p:cNvSpPr txBox="1"/>
          <p:nvPr>
            <p:ph type="body" sz="quarter" idx="1"/>
          </p:nvPr>
        </p:nvSpPr>
        <p:spPr>
          <a:xfrm>
            <a:off x="994050" y="1142703"/>
            <a:ext cx="9908400" cy="552301"/>
          </a:xfrm>
          <a:prstGeom prst="rect">
            <a:avLst/>
          </a:prstGeom>
        </p:spPr>
        <p:txBody>
          <a:bodyPr/>
          <a:lstStyle>
            <a:lvl1pPr indent="-400050">
              <a:lnSpc>
                <a:spcPct val="72000"/>
              </a:lnSpc>
              <a:buSzPts val="2600"/>
              <a:buChar char="●"/>
              <a:defRPr sz="2600"/>
            </a:lvl1pPr>
          </a:lstStyle>
          <a:p>
            <a:pPr/>
            <a:r>
              <a:t>What is the cause of this brood organisation?</a:t>
            </a:r>
          </a:p>
        </p:txBody>
      </p:sp>
      <p:sp>
        <p:nvSpPr>
          <p:cNvPr id="179" name="Google Shape;150;p17"/>
          <p:cNvSpPr/>
          <p:nvPr/>
        </p:nvSpPr>
        <p:spPr>
          <a:xfrm>
            <a:off x="1187749" y="4840273"/>
            <a:ext cx="628501" cy="552301"/>
          </a:xfrm>
          <a:prstGeom prst="ellipse">
            <a:avLst/>
          </a:prstGeom>
          <a:solidFill>
            <a:srgbClr val="00FF00"/>
          </a:solidFill>
          <a:ln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82" name="Google Shape;151;p17"/>
          <p:cNvGrpSpPr/>
          <p:nvPr/>
        </p:nvGrpSpPr>
        <p:grpSpPr>
          <a:xfrm>
            <a:off x="454399" y="5358000"/>
            <a:ext cx="1170001" cy="1015201"/>
            <a:chOff x="0" y="0"/>
            <a:chExt cx="1169999" cy="1015200"/>
          </a:xfrm>
        </p:grpSpPr>
        <p:sp>
          <p:nvSpPr>
            <p:cNvPr id="180" name="Oval"/>
            <p:cNvSpPr/>
            <p:nvPr/>
          </p:nvSpPr>
          <p:spPr>
            <a:xfrm>
              <a:off x="0" y="-1"/>
              <a:ext cx="1170000" cy="1015202"/>
            </a:xfrm>
            <a:prstGeom prst="ellipse">
              <a:avLst/>
            </a:prstGeom>
            <a:solidFill>
              <a:srgbClr val="00FFFF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1" name="medium"/>
            <p:cNvSpPr txBox="1"/>
            <p:nvPr/>
          </p:nvSpPr>
          <p:spPr>
            <a:xfrm>
              <a:off x="171342" y="317482"/>
              <a:ext cx="827316" cy="380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medium</a:t>
              </a:r>
            </a:p>
          </p:txBody>
        </p:sp>
      </p:grpSp>
      <p:grpSp>
        <p:nvGrpSpPr>
          <p:cNvPr id="185" name="Google Shape;152;p17"/>
          <p:cNvGrpSpPr/>
          <p:nvPr/>
        </p:nvGrpSpPr>
        <p:grpSpPr>
          <a:xfrm>
            <a:off x="1691751" y="5097598"/>
            <a:ext cx="1437000" cy="1275601"/>
            <a:chOff x="0" y="0"/>
            <a:chExt cx="1436999" cy="1275600"/>
          </a:xfrm>
        </p:grpSpPr>
        <p:sp>
          <p:nvSpPr>
            <p:cNvPr id="183" name="Oval"/>
            <p:cNvSpPr/>
            <p:nvPr/>
          </p:nvSpPr>
          <p:spPr>
            <a:xfrm>
              <a:off x="0" y="-1"/>
              <a:ext cx="1437000" cy="1275602"/>
            </a:xfrm>
            <a:prstGeom prst="ellipse">
              <a:avLst/>
            </a:prstGeom>
            <a:solidFill>
              <a:srgbClr val="FF00FF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4" name="large"/>
            <p:cNvSpPr txBox="1"/>
            <p:nvPr/>
          </p:nvSpPr>
          <p:spPr>
            <a:xfrm>
              <a:off x="210443" y="447683"/>
              <a:ext cx="1016114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large</a:t>
              </a:r>
            </a:p>
          </p:txBody>
        </p:sp>
      </p:grpSp>
      <p:grpSp>
        <p:nvGrpSpPr>
          <p:cNvPr id="188" name="Google Shape;153;p17"/>
          <p:cNvGrpSpPr/>
          <p:nvPr/>
        </p:nvGrpSpPr>
        <p:grpSpPr>
          <a:xfrm>
            <a:off x="563051" y="2299213"/>
            <a:ext cx="1351502" cy="1197601"/>
            <a:chOff x="0" y="0"/>
            <a:chExt cx="1351500" cy="1197599"/>
          </a:xfrm>
        </p:grpSpPr>
        <p:sp>
          <p:nvSpPr>
            <p:cNvPr id="186" name="Oval"/>
            <p:cNvSpPr/>
            <p:nvPr/>
          </p:nvSpPr>
          <p:spPr>
            <a:xfrm>
              <a:off x="-1" y="0"/>
              <a:ext cx="1351502" cy="1197600"/>
            </a:xfrm>
            <a:prstGeom prst="ellipse">
              <a:avLst/>
            </a:prstGeom>
            <a:solidFill>
              <a:srgbClr val="FF9900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7" name="pupae"/>
            <p:cNvSpPr txBox="1"/>
            <p:nvPr/>
          </p:nvSpPr>
          <p:spPr>
            <a:xfrm>
              <a:off x="197923" y="408683"/>
              <a:ext cx="955654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pupae</a:t>
              </a:r>
            </a:p>
          </p:txBody>
        </p:sp>
      </p:grpSp>
      <p:grpSp>
        <p:nvGrpSpPr>
          <p:cNvPr id="191" name="Google Shape;154;p17"/>
          <p:cNvGrpSpPr/>
          <p:nvPr/>
        </p:nvGrpSpPr>
        <p:grpSpPr>
          <a:xfrm>
            <a:off x="455800" y="3564673"/>
            <a:ext cx="1566002" cy="1275601"/>
            <a:chOff x="0" y="0"/>
            <a:chExt cx="1566000" cy="1275600"/>
          </a:xfrm>
        </p:grpSpPr>
        <p:sp>
          <p:nvSpPr>
            <p:cNvPr id="189" name="Oval"/>
            <p:cNvSpPr/>
            <p:nvPr/>
          </p:nvSpPr>
          <p:spPr>
            <a:xfrm>
              <a:off x="-1" y="-1"/>
              <a:ext cx="1566002" cy="1275602"/>
            </a:xfrm>
            <a:prstGeom prst="ellipse">
              <a:avLst/>
            </a:prstGeom>
            <a:solidFill>
              <a:srgbClr val="9900FF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0" name="prepupae"/>
            <p:cNvSpPr txBox="1"/>
            <p:nvPr/>
          </p:nvSpPr>
          <p:spPr>
            <a:xfrm>
              <a:off x="229335" y="447683"/>
              <a:ext cx="110733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prepupae</a:t>
              </a:r>
            </a:p>
          </p:txBody>
        </p:sp>
      </p:grpSp>
      <p:sp>
        <p:nvSpPr>
          <p:cNvPr id="192" name="Google Shape;155;p17"/>
          <p:cNvSpPr/>
          <p:nvPr/>
        </p:nvSpPr>
        <p:spPr>
          <a:xfrm>
            <a:off x="3050950" y="5903598"/>
            <a:ext cx="628501" cy="552301"/>
          </a:xfrm>
          <a:prstGeom prst="ellipse">
            <a:avLst/>
          </a:prstGeom>
          <a:solidFill>
            <a:srgbClr val="00FF00"/>
          </a:solidFill>
          <a:ln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3" name="Google Shape;156;p17"/>
          <p:cNvSpPr/>
          <p:nvPr/>
        </p:nvSpPr>
        <p:spPr>
          <a:xfrm>
            <a:off x="3218100" y="4153699"/>
            <a:ext cx="628501" cy="552301"/>
          </a:xfrm>
          <a:prstGeom prst="ellipse">
            <a:avLst/>
          </a:prstGeom>
          <a:solidFill>
            <a:srgbClr val="00FF00"/>
          </a:solidFill>
          <a:ln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96" name="Google Shape;157;p17"/>
          <p:cNvGrpSpPr/>
          <p:nvPr/>
        </p:nvGrpSpPr>
        <p:grpSpPr>
          <a:xfrm>
            <a:off x="2034950" y="4099400"/>
            <a:ext cx="1170001" cy="1015201"/>
            <a:chOff x="0" y="0"/>
            <a:chExt cx="1169999" cy="1015200"/>
          </a:xfrm>
        </p:grpSpPr>
        <p:sp>
          <p:nvSpPr>
            <p:cNvPr id="194" name="Oval"/>
            <p:cNvSpPr/>
            <p:nvPr/>
          </p:nvSpPr>
          <p:spPr>
            <a:xfrm>
              <a:off x="0" y="-1"/>
              <a:ext cx="1170000" cy="1015202"/>
            </a:xfrm>
            <a:prstGeom prst="ellipse">
              <a:avLst/>
            </a:prstGeom>
            <a:solidFill>
              <a:srgbClr val="00FFFF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5" name="medium"/>
            <p:cNvSpPr txBox="1"/>
            <p:nvPr/>
          </p:nvSpPr>
          <p:spPr>
            <a:xfrm>
              <a:off x="171342" y="317482"/>
              <a:ext cx="827316" cy="380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medium</a:t>
              </a:r>
            </a:p>
          </p:txBody>
        </p:sp>
      </p:grpSp>
      <p:grpSp>
        <p:nvGrpSpPr>
          <p:cNvPr id="199" name="Google Shape;158;p17"/>
          <p:cNvGrpSpPr/>
          <p:nvPr/>
        </p:nvGrpSpPr>
        <p:grpSpPr>
          <a:xfrm>
            <a:off x="1816250" y="2823798"/>
            <a:ext cx="1437001" cy="1275601"/>
            <a:chOff x="0" y="0"/>
            <a:chExt cx="1436999" cy="1275600"/>
          </a:xfrm>
        </p:grpSpPr>
        <p:sp>
          <p:nvSpPr>
            <p:cNvPr id="197" name="Oval"/>
            <p:cNvSpPr/>
            <p:nvPr/>
          </p:nvSpPr>
          <p:spPr>
            <a:xfrm>
              <a:off x="0" y="-1"/>
              <a:ext cx="1437000" cy="1275602"/>
            </a:xfrm>
            <a:prstGeom prst="ellipse">
              <a:avLst/>
            </a:prstGeom>
            <a:solidFill>
              <a:srgbClr val="FF00FF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8" name="large"/>
            <p:cNvSpPr txBox="1"/>
            <p:nvPr/>
          </p:nvSpPr>
          <p:spPr>
            <a:xfrm>
              <a:off x="210443" y="447683"/>
              <a:ext cx="1016114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large</a:t>
              </a:r>
            </a:p>
          </p:txBody>
        </p:sp>
      </p:grpSp>
      <p:grpSp>
        <p:nvGrpSpPr>
          <p:cNvPr id="202" name="Google Shape;159;p17"/>
          <p:cNvGrpSpPr/>
          <p:nvPr/>
        </p:nvGrpSpPr>
        <p:grpSpPr>
          <a:xfrm>
            <a:off x="3253251" y="2994398"/>
            <a:ext cx="1566001" cy="1275602"/>
            <a:chOff x="0" y="0"/>
            <a:chExt cx="1566000" cy="1275600"/>
          </a:xfrm>
        </p:grpSpPr>
        <p:sp>
          <p:nvSpPr>
            <p:cNvPr id="200" name="Oval"/>
            <p:cNvSpPr/>
            <p:nvPr/>
          </p:nvSpPr>
          <p:spPr>
            <a:xfrm>
              <a:off x="-1" y="-1"/>
              <a:ext cx="1566002" cy="1275602"/>
            </a:xfrm>
            <a:prstGeom prst="ellipse">
              <a:avLst/>
            </a:prstGeom>
            <a:solidFill>
              <a:srgbClr val="9900FF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01" name="prepupae"/>
            <p:cNvSpPr txBox="1"/>
            <p:nvPr/>
          </p:nvSpPr>
          <p:spPr>
            <a:xfrm>
              <a:off x="229335" y="447683"/>
              <a:ext cx="110733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prepupae</a:t>
              </a:r>
            </a:p>
          </p:txBody>
        </p:sp>
      </p:grpSp>
      <p:grpSp>
        <p:nvGrpSpPr>
          <p:cNvPr id="205" name="Google Shape;160;p17"/>
          <p:cNvGrpSpPr/>
          <p:nvPr/>
        </p:nvGrpSpPr>
        <p:grpSpPr>
          <a:xfrm>
            <a:off x="3281152" y="4858401"/>
            <a:ext cx="1351501" cy="1197601"/>
            <a:chOff x="0" y="0"/>
            <a:chExt cx="1351500" cy="1197599"/>
          </a:xfrm>
        </p:grpSpPr>
        <p:sp>
          <p:nvSpPr>
            <p:cNvPr id="203" name="Oval"/>
            <p:cNvSpPr/>
            <p:nvPr/>
          </p:nvSpPr>
          <p:spPr>
            <a:xfrm>
              <a:off x="-1" y="0"/>
              <a:ext cx="1351502" cy="1197600"/>
            </a:xfrm>
            <a:prstGeom prst="ellipse">
              <a:avLst/>
            </a:prstGeom>
            <a:solidFill>
              <a:srgbClr val="FF9900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04" name="pupae"/>
            <p:cNvSpPr txBox="1"/>
            <p:nvPr/>
          </p:nvSpPr>
          <p:spPr>
            <a:xfrm>
              <a:off x="197923" y="408683"/>
              <a:ext cx="955654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pupae</a:t>
              </a:r>
            </a:p>
          </p:txBody>
        </p:sp>
      </p:grpSp>
      <p:sp>
        <p:nvSpPr>
          <p:cNvPr id="206" name="Google Shape;161;p17"/>
          <p:cNvSpPr/>
          <p:nvPr/>
        </p:nvSpPr>
        <p:spPr>
          <a:xfrm>
            <a:off x="3050950" y="2529699"/>
            <a:ext cx="628501" cy="552301"/>
          </a:xfrm>
          <a:prstGeom prst="ellipse">
            <a:avLst/>
          </a:prstGeom>
          <a:solidFill>
            <a:srgbClr val="00FF00"/>
          </a:solidFill>
          <a:ln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7" name="Google Shape;162;p17"/>
          <p:cNvSpPr/>
          <p:nvPr/>
        </p:nvSpPr>
        <p:spPr>
          <a:xfrm>
            <a:off x="7390810" y="2338513"/>
            <a:ext cx="4117479" cy="3727910"/>
          </a:xfrm>
          <a:prstGeom prst="ellipse">
            <a:avLst/>
          </a:prstGeom>
          <a:solidFill>
            <a:srgbClr val="FF00FF"/>
          </a:solidFill>
          <a:ln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8" name="Google Shape;163;p17"/>
          <p:cNvSpPr/>
          <p:nvPr/>
        </p:nvSpPr>
        <p:spPr>
          <a:xfrm>
            <a:off x="7896938" y="2716351"/>
            <a:ext cx="3086509" cy="2948285"/>
          </a:xfrm>
          <a:prstGeom prst="ellipse">
            <a:avLst/>
          </a:prstGeom>
          <a:solidFill>
            <a:srgbClr val="FF9900"/>
          </a:solidFill>
          <a:ln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9" name="Google Shape;164;p17"/>
          <p:cNvSpPr/>
          <p:nvPr/>
        </p:nvSpPr>
        <p:spPr>
          <a:xfrm>
            <a:off x="7996804" y="2997314"/>
            <a:ext cx="2769615" cy="2408671"/>
          </a:xfrm>
          <a:prstGeom prst="ellipse">
            <a:avLst/>
          </a:prstGeom>
          <a:solidFill>
            <a:srgbClr val="9900FF"/>
          </a:solidFill>
          <a:ln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0" name="Google Shape;165;p17"/>
          <p:cNvSpPr/>
          <p:nvPr/>
        </p:nvSpPr>
        <p:spPr>
          <a:xfrm>
            <a:off x="8350853" y="3244671"/>
            <a:ext cx="2045713" cy="1913957"/>
          </a:xfrm>
          <a:prstGeom prst="ellipse">
            <a:avLst/>
          </a:prstGeom>
          <a:solidFill>
            <a:srgbClr val="00FFFF"/>
          </a:solidFill>
          <a:ln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1" name="Google Shape;166;p17"/>
          <p:cNvSpPr/>
          <p:nvPr/>
        </p:nvSpPr>
        <p:spPr>
          <a:xfrm>
            <a:off x="9006207" y="3848472"/>
            <a:ext cx="735007" cy="751461"/>
          </a:xfrm>
          <a:prstGeom prst="ellipse">
            <a:avLst/>
          </a:prstGeom>
          <a:solidFill>
            <a:srgbClr val="00FF00"/>
          </a:solidFill>
          <a:ln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2" name="Google Shape;167;p17"/>
          <p:cNvSpPr/>
          <p:nvPr/>
        </p:nvSpPr>
        <p:spPr>
          <a:xfrm>
            <a:off x="5385325" y="4330050"/>
            <a:ext cx="1351501" cy="3759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E0E6"/>
          </a:solidFill>
          <a:ln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3" name="Google Shape;168;p17"/>
          <p:cNvSpPr txBox="1"/>
          <p:nvPr/>
        </p:nvSpPr>
        <p:spPr>
          <a:xfrm>
            <a:off x="8284499" y="1816649"/>
            <a:ext cx="2618101" cy="37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brood sorting occurs very fast</a:t>
            </a:r>
          </a:p>
        </p:txBody>
      </p:sp>
      <p:sp>
        <p:nvSpPr>
          <p:cNvPr id="214" name="Google Shape;169;p17"/>
          <p:cNvSpPr txBox="1"/>
          <p:nvPr/>
        </p:nvSpPr>
        <p:spPr>
          <a:xfrm>
            <a:off x="1668900" y="1949425"/>
            <a:ext cx="2618101" cy="392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initial state after migration</a:t>
            </a:r>
          </a:p>
        </p:txBody>
      </p:sp>
      <p:pic>
        <p:nvPicPr>
          <p:cNvPr id="215" name="Google Shape;104;p13" descr="Google Shape;104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67230" y="6398450"/>
            <a:ext cx="924770" cy="45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174;p18"/>
          <p:cNvSpPr txBox="1"/>
          <p:nvPr>
            <p:ph type="title"/>
          </p:nvPr>
        </p:nvSpPr>
        <p:spPr>
          <a:xfrm>
            <a:off x="994049" y="156251"/>
            <a:ext cx="10058401" cy="799500"/>
          </a:xfrm>
          <a:prstGeom prst="rect">
            <a:avLst/>
          </a:prstGeom>
        </p:spPr>
        <p:txBody>
          <a:bodyPr/>
          <a:lstStyle/>
          <a:p>
            <a:pPr/>
            <a:r>
              <a:t>Alternative hypotheses</a:t>
            </a:r>
          </a:p>
        </p:txBody>
      </p:sp>
      <p:sp>
        <p:nvSpPr>
          <p:cNvPr id="220" name="Google Shape;175;p18"/>
          <p:cNvSpPr txBox="1"/>
          <p:nvPr>
            <p:ph type="body" sz="quarter" idx="1"/>
          </p:nvPr>
        </p:nvSpPr>
        <p:spPr>
          <a:xfrm>
            <a:off x="1069050" y="1152552"/>
            <a:ext cx="9908400" cy="552302"/>
          </a:xfrm>
          <a:prstGeom prst="rect">
            <a:avLst/>
          </a:prstGeom>
        </p:spPr>
        <p:txBody>
          <a:bodyPr/>
          <a:lstStyle>
            <a:lvl1pPr>
              <a:buChar char="●"/>
            </a:lvl1pPr>
          </a:lstStyle>
          <a:p>
            <a:pPr/>
            <a:r>
              <a:t>Clustering (Deneubourg, 1991)</a:t>
            </a:r>
          </a:p>
        </p:txBody>
      </p:sp>
      <p:sp>
        <p:nvSpPr>
          <p:cNvPr id="221" name="Google Shape;176;p18"/>
          <p:cNvSpPr txBox="1"/>
          <p:nvPr/>
        </p:nvSpPr>
        <p:spPr>
          <a:xfrm>
            <a:off x="1141800" y="2102800"/>
            <a:ext cx="6249300" cy="109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57200" indent="-342900">
              <a:lnSpc>
                <a:spcPct val="72000"/>
              </a:lnSpc>
              <a:spcBef>
                <a:spcPts val="1200"/>
              </a:spcBef>
              <a:buClr>
                <a:schemeClr val="accent1"/>
              </a:buClr>
              <a:buSzPts val="1800"/>
              <a:buFont typeface="Calibri"/>
              <a:buChar char="●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Caused by: dropping near others of same type.</a:t>
            </a:r>
          </a:p>
          <a:p>
            <a:pPr indent="457200">
              <a:lnSpc>
                <a:spcPct val="72000"/>
              </a:lnSpc>
              <a:spcBef>
                <a:spcPts val="1200"/>
              </a:spcBef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457200" indent="-342900">
              <a:lnSpc>
                <a:spcPct val="72000"/>
              </a:lnSpc>
              <a:spcBef>
                <a:spcPts val="1200"/>
              </a:spcBef>
              <a:buClr>
                <a:srgbClr val="FF0000"/>
              </a:buClr>
              <a:buSzPts val="1800"/>
              <a:buFont typeface="Calibri"/>
              <a:buChar char="●"/>
              <a:def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Clusters, not concentric annuli!</a:t>
            </a:r>
          </a:p>
        </p:txBody>
      </p:sp>
      <p:grpSp>
        <p:nvGrpSpPr>
          <p:cNvPr id="224" name="Google Shape;177;p18"/>
          <p:cNvGrpSpPr/>
          <p:nvPr/>
        </p:nvGrpSpPr>
        <p:grpSpPr>
          <a:xfrm>
            <a:off x="2893630" y="5216119"/>
            <a:ext cx="870601" cy="672301"/>
            <a:chOff x="0" y="0"/>
            <a:chExt cx="870600" cy="672300"/>
          </a:xfrm>
        </p:grpSpPr>
        <p:sp>
          <p:nvSpPr>
            <p:cNvPr id="222" name="Oval"/>
            <p:cNvSpPr/>
            <p:nvPr/>
          </p:nvSpPr>
          <p:spPr>
            <a:xfrm>
              <a:off x="-1" y="-1"/>
              <a:ext cx="870602" cy="672302"/>
            </a:xfrm>
            <a:prstGeom prst="ellipse">
              <a:avLst/>
            </a:prstGeom>
            <a:solidFill>
              <a:srgbClr val="00FF00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3" name="small"/>
            <p:cNvSpPr txBox="1"/>
            <p:nvPr/>
          </p:nvSpPr>
          <p:spPr>
            <a:xfrm>
              <a:off x="127496" y="146033"/>
              <a:ext cx="615607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small</a:t>
              </a:r>
            </a:p>
          </p:txBody>
        </p:sp>
      </p:grpSp>
      <p:grpSp>
        <p:nvGrpSpPr>
          <p:cNvPr id="227" name="Google Shape;178;p18"/>
          <p:cNvGrpSpPr/>
          <p:nvPr/>
        </p:nvGrpSpPr>
        <p:grpSpPr>
          <a:xfrm>
            <a:off x="3764222" y="5393120"/>
            <a:ext cx="870601" cy="672301"/>
            <a:chOff x="0" y="0"/>
            <a:chExt cx="870600" cy="672300"/>
          </a:xfrm>
        </p:grpSpPr>
        <p:sp>
          <p:nvSpPr>
            <p:cNvPr id="225" name="Oval"/>
            <p:cNvSpPr/>
            <p:nvPr/>
          </p:nvSpPr>
          <p:spPr>
            <a:xfrm>
              <a:off x="-1" y="-1"/>
              <a:ext cx="870602" cy="672302"/>
            </a:xfrm>
            <a:prstGeom prst="ellipse">
              <a:avLst/>
            </a:prstGeom>
            <a:solidFill>
              <a:srgbClr val="00FF00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6" name="small"/>
            <p:cNvSpPr txBox="1"/>
            <p:nvPr/>
          </p:nvSpPr>
          <p:spPr>
            <a:xfrm>
              <a:off x="127496" y="146033"/>
              <a:ext cx="615607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small</a:t>
              </a:r>
            </a:p>
          </p:txBody>
        </p:sp>
      </p:grpSp>
      <p:grpSp>
        <p:nvGrpSpPr>
          <p:cNvPr id="230" name="Google Shape;179;p18"/>
          <p:cNvGrpSpPr/>
          <p:nvPr/>
        </p:nvGrpSpPr>
        <p:grpSpPr>
          <a:xfrm>
            <a:off x="3518422" y="4720819"/>
            <a:ext cx="870601" cy="672301"/>
            <a:chOff x="0" y="0"/>
            <a:chExt cx="870600" cy="672300"/>
          </a:xfrm>
        </p:grpSpPr>
        <p:sp>
          <p:nvSpPr>
            <p:cNvPr id="228" name="Oval"/>
            <p:cNvSpPr/>
            <p:nvPr/>
          </p:nvSpPr>
          <p:spPr>
            <a:xfrm>
              <a:off x="-1" y="-1"/>
              <a:ext cx="870602" cy="672302"/>
            </a:xfrm>
            <a:prstGeom prst="ellipse">
              <a:avLst/>
            </a:prstGeom>
            <a:solidFill>
              <a:srgbClr val="00FF00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9" name="small"/>
            <p:cNvSpPr txBox="1"/>
            <p:nvPr/>
          </p:nvSpPr>
          <p:spPr>
            <a:xfrm>
              <a:off x="127496" y="146033"/>
              <a:ext cx="615607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small</a:t>
              </a:r>
            </a:p>
          </p:txBody>
        </p:sp>
      </p:grpSp>
      <p:grpSp>
        <p:nvGrpSpPr>
          <p:cNvPr id="233" name="Google Shape;180;p18"/>
          <p:cNvGrpSpPr/>
          <p:nvPr/>
        </p:nvGrpSpPr>
        <p:grpSpPr>
          <a:xfrm>
            <a:off x="2647823" y="4543819"/>
            <a:ext cx="870601" cy="672301"/>
            <a:chOff x="0" y="0"/>
            <a:chExt cx="870600" cy="672300"/>
          </a:xfrm>
        </p:grpSpPr>
        <p:sp>
          <p:nvSpPr>
            <p:cNvPr id="231" name="Oval"/>
            <p:cNvSpPr/>
            <p:nvPr/>
          </p:nvSpPr>
          <p:spPr>
            <a:xfrm>
              <a:off x="-1" y="-1"/>
              <a:ext cx="870602" cy="672302"/>
            </a:xfrm>
            <a:prstGeom prst="ellipse">
              <a:avLst/>
            </a:prstGeom>
            <a:solidFill>
              <a:srgbClr val="00FF00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2" name="small"/>
            <p:cNvSpPr txBox="1"/>
            <p:nvPr/>
          </p:nvSpPr>
          <p:spPr>
            <a:xfrm>
              <a:off x="127496" y="146033"/>
              <a:ext cx="615607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small</a:t>
              </a:r>
            </a:p>
          </p:txBody>
        </p:sp>
      </p:grpSp>
      <p:grpSp>
        <p:nvGrpSpPr>
          <p:cNvPr id="236" name="Google Shape;181;p18"/>
          <p:cNvGrpSpPr/>
          <p:nvPr/>
        </p:nvGrpSpPr>
        <p:grpSpPr>
          <a:xfrm>
            <a:off x="6599601" y="3707734"/>
            <a:ext cx="1566001" cy="1013101"/>
            <a:chOff x="0" y="0"/>
            <a:chExt cx="1566000" cy="1013099"/>
          </a:xfrm>
        </p:grpSpPr>
        <p:sp>
          <p:nvSpPr>
            <p:cNvPr id="234" name="Oval"/>
            <p:cNvSpPr/>
            <p:nvPr/>
          </p:nvSpPr>
          <p:spPr>
            <a:xfrm>
              <a:off x="-1" y="0"/>
              <a:ext cx="1566002" cy="1013100"/>
            </a:xfrm>
            <a:prstGeom prst="ellipse">
              <a:avLst/>
            </a:prstGeom>
            <a:solidFill>
              <a:srgbClr val="00FFFF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5" name="medium"/>
            <p:cNvSpPr txBox="1"/>
            <p:nvPr/>
          </p:nvSpPr>
          <p:spPr>
            <a:xfrm>
              <a:off x="229335" y="316433"/>
              <a:ext cx="110733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medium</a:t>
              </a:r>
            </a:p>
          </p:txBody>
        </p:sp>
      </p:grpSp>
      <p:grpSp>
        <p:nvGrpSpPr>
          <p:cNvPr id="239" name="Google Shape;182;p18"/>
          <p:cNvGrpSpPr/>
          <p:nvPr/>
        </p:nvGrpSpPr>
        <p:grpSpPr>
          <a:xfrm>
            <a:off x="5313000" y="3110483"/>
            <a:ext cx="1566001" cy="1013101"/>
            <a:chOff x="0" y="0"/>
            <a:chExt cx="1566000" cy="1013099"/>
          </a:xfrm>
        </p:grpSpPr>
        <p:sp>
          <p:nvSpPr>
            <p:cNvPr id="237" name="Oval"/>
            <p:cNvSpPr/>
            <p:nvPr/>
          </p:nvSpPr>
          <p:spPr>
            <a:xfrm>
              <a:off x="-1" y="0"/>
              <a:ext cx="1566002" cy="1013100"/>
            </a:xfrm>
            <a:prstGeom prst="ellipse">
              <a:avLst/>
            </a:prstGeom>
            <a:solidFill>
              <a:srgbClr val="00FFFF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8" name="medium"/>
            <p:cNvSpPr txBox="1"/>
            <p:nvPr/>
          </p:nvSpPr>
          <p:spPr>
            <a:xfrm>
              <a:off x="229335" y="316433"/>
              <a:ext cx="110733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medium</a:t>
              </a:r>
            </a:p>
          </p:txBody>
        </p:sp>
      </p:grpSp>
      <p:grpSp>
        <p:nvGrpSpPr>
          <p:cNvPr id="242" name="Google Shape;183;p18"/>
          <p:cNvGrpSpPr/>
          <p:nvPr/>
        </p:nvGrpSpPr>
        <p:grpSpPr>
          <a:xfrm>
            <a:off x="5321401" y="4275983"/>
            <a:ext cx="1566001" cy="1013101"/>
            <a:chOff x="0" y="0"/>
            <a:chExt cx="1566000" cy="1013099"/>
          </a:xfrm>
        </p:grpSpPr>
        <p:sp>
          <p:nvSpPr>
            <p:cNvPr id="240" name="Oval"/>
            <p:cNvSpPr/>
            <p:nvPr/>
          </p:nvSpPr>
          <p:spPr>
            <a:xfrm>
              <a:off x="-1" y="0"/>
              <a:ext cx="1566002" cy="1013100"/>
            </a:xfrm>
            <a:prstGeom prst="ellipse">
              <a:avLst/>
            </a:prstGeom>
            <a:solidFill>
              <a:srgbClr val="00FFFF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1" name="medium"/>
            <p:cNvSpPr txBox="1"/>
            <p:nvPr/>
          </p:nvSpPr>
          <p:spPr>
            <a:xfrm>
              <a:off x="229335" y="316433"/>
              <a:ext cx="110733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medium</a:t>
              </a:r>
            </a:p>
          </p:txBody>
        </p:sp>
      </p:grpSp>
      <p:grpSp>
        <p:nvGrpSpPr>
          <p:cNvPr id="245" name="Google Shape;184;p18"/>
          <p:cNvGrpSpPr/>
          <p:nvPr/>
        </p:nvGrpSpPr>
        <p:grpSpPr>
          <a:xfrm>
            <a:off x="7134053" y="5141469"/>
            <a:ext cx="2169301" cy="1526701"/>
            <a:chOff x="0" y="0"/>
            <a:chExt cx="2169299" cy="1526700"/>
          </a:xfrm>
        </p:grpSpPr>
        <p:sp>
          <p:nvSpPr>
            <p:cNvPr id="243" name="Oval"/>
            <p:cNvSpPr/>
            <p:nvPr/>
          </p:nvSpPr>
          <p:spPr>
            <a:xfrm>
              <a:off x="0" y="-1"/>
              <a:ext cx="2169300" cy="1526702"/>
            </a:xfrm>
            <a:prstGeom prst="ellipse">
              <a:avLst/>
            </a:prstGeom>
            <a:solidFill>
              <a:srgbClr val="FF00FF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4" name="large"/>
            <p:cNvSpPr txBox="1"/>
            <p:nvPr/>
          </p:nvSpPr>
          <p:spPr>
            <a:xfrm>
              <a:off x="317686" y="573233"/>
              <a:ext cx="1533928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large</a:t>
              </a:r>
            </a:p>
          </p:txBody>
        </p:sp>
      </p:grpSp>
      <p:grpSp>
        <p:nvGrpSpPr>
          <p:cNvPr id="248" name="Google Shape;185;p18"/>
          <p:cNvGrpSpPr/>
          <p:nvPr/>
        </p:nvGrpSpPr>
        <p:grpSpPr>
          <a:xfrm>
            <a:off x="9144754" y="4543819"/>
            <a:ext cx="2169301" cy="1526701"/>
            <a:chOff x="0" y="0"/>
            <a:chExt cx="2169299" cy="1526700"/>
          </a:xfrm>
        </p:grpSpPr>
        <p:sp>
          <p:nvSpPr>
            <p:cNvPr id="246" name="Oval"/>
            <p:cNvSpPr/>
            <p:nvPr/>
          </p:nvSpPr>
          <p:spPr>
            <a:xfrm>
              <a:off x="0" y="-1"/>
              <a:ext cx="2169300" cy="1526702"/>
            </a:xfrm>
            <a:prstGeom prst="ellipse">
              <a:avLst/>
            </a:prstGeom>
            <a:solidFill>
              <a:srgbClr val="FF00FF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7" name="large"/>
            <p:cNvSpPr txBox="1"/>
            <p:nvPr/>
          </p:nvSpPr>
          <p:spPr>
            <a:xfrm>
              <a:off x="317686" y="573233"/>
              <a:ext cx="1533928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large</a:t>
              </a:r>
            </a:p>
          </p:txBody>
        </p:sp>
      </p:grpSp>
      <p:grpSp>
        <p:nvGrpSpPr>
          <p:cNvPr id="251" name="Google Shape;186;p18"/>
          <p:cNvGrpSpPr/>
          <p:nvPr/>
        </p:nvGrpSpPr>
        <p:grpSpPr>
          <a:xfrm>
            <a:off x="8883153" y="6065418"/>
            <a:ext cx="2169301" cy="1526701"/>
            <a:chOff x="0" y="0"/>
            <a:chExt cx="2169299" cy="1526700"/>
          </a:xfrm>
        </p:grpSpPr>
        <p:sp>
          <p:nvSpPr>
            <p:cNvPr id="249" name="Oval"/>
            <p:cNvSpPr/>
            <p:nvPr/>
          </p:nvSpPr>
          <p:spPr>
            <a:xfrm>
              <a:off x="0" y="-1"/>
              <a:ext cx="2169300" cy="1526702"/>
            </a:xfrm>
            <a:prstGeom prst="ellipse">
              <a:avLst/>
            </a:prstGeom>
            <a:solidFill>
              <a:srgbClr val="FF00FF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0" name="large"/>
            <p:cNvSpPr txBox="1"/>
            <p:nvPr/>
          </p:nvSpPr>
          <p:spPr>
            <a:xfrm>
              <a:off x="317686" y="573233"/>
              <a:ext cx="1533928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large</a:t>
              </a:r>
            </a:p>
          </p:txBody>
        </p:sp>
      </p:grpSp>
      <p:grpSp>
        <p:nvGrpSpPr>
          <p:cNvPr id="254" name="Google Shape;187;p18"/>
          <p:cNvGrpSpPr/>
          <p:nvPr/>
        </p:nvGrpSpPr>
        <p:grpSpPr>
          <a:xfrm>
            <a:off x="8500754" y="1583769"/>
            <a:ext cx="2169300" cy="1526701"/>
            <a:chOff x="0" y="0"/>
            <a:chExt cx="2169299" cy="1526700"/>
          </a:xfrm>
        </p:grpSpPr>
        <p:sp>
          <p:nvSpPr>
            <p:cNvPr id="252" name="Oval"/>
            <p:cNvSpPr/>
            <p:nvPr/>
          </p:nvSpPr>
          <p:spPr>
            <a:xfrm>
              <a:off x="0" y="-1"/>
              <a:ext cx="2169300" cy="1526702"/>
            </a:xfrm>
            <a:prstGeom prst="ellipse">
              <a:avLst/>
            </a:prstGeom>
            <a:solidFill>
              <a:srgbClr val="FF9900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3" name="pupae"/>
            <p:cNvSpPr txBox="1"/>
            <p:nvPr/>
          </p:nvSpPr>
          <p:spPr>
            <a:xfrm>
              <a:off x="317686" y="573233"/>
              <a:ext cx="1533928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pupae</a:t>
              </a:r>
            </a:p>
          </p:txBody>
        </p:sp>
      </p:grpSp>
      <p:grpSp>
        <p:nvGrpSpPr>
          <p:cNvPr id="257" name="Google Shape;188;p18"/>
          <p:cNvGrpSpPr/>
          <p:nvPr/>
        </p:nvGrpSpPr>
        <p:grpSpPr>
          <a:xfrm>
            <a:off x="9874078" y="2747230"/>
            <a:ext cx="2169301" cy="1526701"/>
            <a:chOff x="0" y="0"/>
            <a:chExt cx="2169299" cy="1526700"/>
          </a:xfrm>
        </p:grpSpPr>
        <p:sp>
          <p:nvSpPr>
            <p:cNvPr id="255" name="Oval"/>
            <p:cNvSpPr/>
            <p:nvPr/>
          </p:nvSpPr>
          <p:spPr>
            <a:xfrm>
              <a:off x="0" y="-1"/>
              <a:ext cx="2169300" cy="1526702"/>
            </a:xfrm>
            <a:prstGeom prst="ellipse">
              <a:avLst/>
            </a:prstGeom>
            <a:solidFill>
              <a:srgbClr val="FF9900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6" name="pupae"/>
            <p:cNvSpPr txBox="1"/>
            <p:nvPr/>
          </p:nvSpPr>
          <p:spPr>
            <a:xfrm>
              <a:off x="317686" y="573233"/>
              <a:ext cx="1533928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pupae</a:t>
              </a:r>
            </a:p>
          </p:txBody>
        </p:sp>
      </p:grpSp>
      <p:grpSp>
        <p:nvGrpSpPr>
          <p:cNvPr id="260" name="Google Shape;189;p18"/>
          <p:cNvGrpSpPr/>
          <p:nvPr/>
        </p:nvGrpSpPr>
        <p:grpSpPr>
          <a:xfrm>
            <a:off x="10670054" y="1306805"/>
            <a:ext cx="2169301" cy="1526702"/>
            <a:chOff x="0" y="0"/>
            <a:chExt cx="2169299" cy="1526700"/>
          </a:xfrm>
        </p:grpSpPr>
        <p:sp>
          <p:nvSpPr>
            <p:cNvPr id="258" name="Oval"/>
            <p:cNvSpPr/>
            <p:nvPr/>
          </p:nvSpPr>
          <p:spPr>
            <a:xfrm>
              <a:off x="0" y="-1"/>
              <a:ext cx="2169300" cy="1526702"/>
            </a:xfrm>
            <a:prstGeom prst="ellipse">
              <a:avLst/>
            </a:prstGeom>
            <a:solidFill>
              <a:srgbClr val="FF9900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9" name="pupae"/>
            <p:cNvSpPr txBox="1"/>
            <p:nvPr/>
          </p:nvSpPr>
          <p:spPr>
            <a:xfrm>
              <a:off x="317686" y="573233"/>
              <a:ext cx="1533928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pupae</a:t>
              </a:r>
            </a:p>
          </p:txBody>
        </p:sp>
      </p:grpSp>
      <p:grpSp>
        <p:nvGrpSpPr>
          <p:cNvPr id="263" name="Google Shape;190;p18"/>
          <p:cNvGrpSpPr/>
          <p:nvPr/>
        </p:nvGrpSpPr>
        <p:grpSpPr>
          <a:xfrm>
            <a:off x="4" y="3334468"/>
            <a:ext cx="2169300" cy="1526701"/>
            <a:chOff x="0" y="0"/>
            <a:chExt cx="2169299" cy="1526700"/>
          </a:xfrm>
        </p:grpSpPr>
        <p:sp>
          <p:nvSpPr>
            <p:cNvPr id="261" name="Oval"/>
            <p:cNvSpPr/>
            <p:nvPr/>
          </p:nvSpPr>
          <p:spPr>
            <a:xfrm>
              <a:off x="0" y="-1"/>
              <a:ext cx="2169300" cy="1526702"/>
            </a:xfrm>
            <a:prstGeom prst="ellipse">
              <a:avLst/>
            </a:prstGeom>
            <a:solidFill>
              <a:srgbClr val="9900FF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2" name="prepupae"/>
            <p:cNvSpPr txBox="1"/>
            <p:nvPr/>
          </p:nvSpPr>
          <p:spPr>
            <a:xfrm>
              <a:off x="317686" y="573233"/>
              <a:ext cx="1533928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prepupae</a:t>
              </a:r>
            </a:p>
          </p:txBody>
        </p:sp>
      </p:grpSp>
      <p:grpSp>
        <p:nvGrpSpPr>
          <p:cNvPr id="266" name="Google Shape;191;p18"/>
          <p:cNvGrpSpPr/>
          <p:nvPr/>
        </p:nvGrpSpPr>
        <p:grpSpPr>
          <a:xfrm>
            <a:off x="-392321" y="4788918"/>
            <a:ext cx="2169300" cy="1526701"/>
            <a:chOff x="0" y="0"/>
            <a:chExt cx="2169299" cy="1526700"/>
          </a:xfrm>
        </p:grpSpPr>
        <p:sp>
          <p:nvSpPr>
            <p:cNvPr id="264" name="Oval"/>
            <p:cNvSpPr/>
            <p:nvPr/>
          </p:nvSpPr>
          <p:spPr>
            <a:xfrm>
              <a:off x="0" y="-1"/>
              <a:ext cx="2169300" cy="1526702"/>
            </a:xfrm>
            <a:prstGeom prst="ellipse">
              <a:avLst/>
            </a:prstGeom>
            <a:solidFill>
              <a:srgbClr val="9900FF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5" name="prepupae"/>
            <p:cNvSpPr txBox="1"/>
            <p:nvPr/>
          </p:nvSpPr>
          <p:spPr>
            <a:xfrm>
              <a:off x="317686" y="573233"/>
              <a:ext cx="1533928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prepupae</a:t>
              </a:r>
            </a:p>
          </p:txBody>
        </p:sp>
      </p:grpSp>
      <p:pic>
        <p:nvPicPr>
          <p:cNvPr id="267" name="Google Shape;104;p13" descr="Google Shape;104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67230" y="6398450"/>
            <a:ext cx="924770" cy="45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196;p19"/>
          <p:cNvSpPr txBox="1"/>
          <p:nvPr>
            <p:ph type="title"/>
          </p:nvPr>
        </p:nvSpPr>
        <p:spPr>
          <a:xfrm>
            <a:off x="994049" y="156251"/>
            <a:ext cx="10058401" cy="799500"/>
          </a:xfrm>
          <a:prstGeom prst="rect">
            <a:avLst/>
          </a:prstGeom>
        </p:spPr>
        <p:txBody>
          <a:bodyPr/>
          <a:lstStyle/>
          <a:p>
            <a:pPr/>
            <a:r>
              <a:t>Alternative hypotheses</a:t>
            </a:r>
          </a:p>
        </p:txBody>
      </p:sp>
      <p:sp>
        <p:nvSpPr>
          <p:cNvPr id="272" name="Google Shape;197;p19"/>
          <p:cNvSpPr txBox="1"/>
          <p:nvPr>
            <p:ph type="body" sz="quarter" idx="1"/>
          </p:nvPr>
        </p:nvSpPr>
        <p:spPr>
          <a:xfrm>
            <a:off x="1069050" y="1152552"/>
            <a:ext cx="9908400" cy="552302"/>
          </a:xfrm>
          <a:prstGeom prst="rect">
            <a:avLst/>
          </a:prstGeom>
        </p:spPr>
        <p:txBody>
          <a:bodyPr/>
          <a:lstStyle>
            <a:lvl1pPr>
              <a:buChar char="●"/>
            </a:lvl1pPr>
          </a:lstStyle>
          <a:p>
            <a:pPr/>
            <a:r>
              <a:t>Muesli effect (Barker &amp; Grimson, 1990)</a:t>
            </a:r>
          </a:p>
        </p:txBody>
      </p:sp>
      <p:sp>
        <p:nvSpPr>
          <p:cNvPr id="273" name="Google Shape;198;p19"/>
          <p:cNvSpPr txBox="1"/>
          <p:nvPr/>
        </p:nvSpPr>
        <p:spPr>
          <a:xfrm>
            <a:off x="6624200" y="1947350"/>
            <a:ext cx="4218001" cy="33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457200" indent="-342900">
              <a:lnSpc>
                <a:spcPct val="72000"/>
              </a:lnSpc>
              <a:spcBef>
                <a:spcPts val="1200"/>
              </a:spcBef>
              <a:buClr>
                <a:schemeClr val="accent1"/>
              </a:buClr>
              <a:buSzPts val="1500"/>
              <a:buFont typeface="Calibri"/>
              <a:buChar char="●"/>
              <a:defRPr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Small items can pass, larger can’t</a:t>
            </a:r>
          </a:p>
        </p:txBody>
      </p:sp>
      <p:sp>
        <p:nvSpPr>
          <p:cNvPr id="274" name="Google Shape;199;p19"/>
          <p:cNvSpPr/>
          <p:nvPr/>
        </p:nvSpPr>
        <p:spPr>
          <a:xfrm>
            <a:off x="415066" y="2631840"/>
            <a:ext cx="5855087" cy="3639709"/>
          </a:xfrm>
          <a:prstGeom prst="rect">
            <a:avLst/>
          </a:prstGeom>
          <a:solidFill>
            <a:srgbClr val="FFFFFF"/>
          </a:solidFill>
          <a:ln w="114300"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277" name="Google Shape;200;p19"/>
          <p:cNvGrpSpPr/>
          <p:nvPr/>
        </p:nvGrpSpPr>
        <p:grpSpPr>
          <a:xfrm>
            <a:off x="529756" y="2463687"/>
            <a:ext cx="2169408" cy="1526761"/>
            <a:chOff x="0" y="0"/>
            <a:chExt cx="2169407" cy="1526760"/>
          </a:xfrm>
        </p:grpSpPr>
        <p:sp>
          <p:nvSpPr>
            <p:cNvPr id="275" name="Oval"/>
            <p:cNvSpPr/>
            <p:nvPr/>
          </p:nvSpPr>
          <p:spPr>
            <a:xfrm>
              <a:off x="0" y="-1"/>
              <a:ext cx="2169408" cy="1526762"/>
            </a:xfrm>
            <a:prstGeom prst="ellipse">
              <a:avLst/>
            </a:prstGeom>
            <a:solidFill>
              <a:srgbClr val="FF00FF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6" name="large"/>
            <p:cNvSpPr txBox="1"/>
            <p:nvPr/>
          </p:nvSpPr>
          <p:spPr>
            <a:xfrm>
              <a:off x="317702" y="573262"/>
              <a:ext cx="1534003" cy="380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large</a:t>
              </a:r>
            </a:p>
          </p:txBody>
        </p:sp>
      </p:grpSp>
      <p:grpSp>
        <p:nvGrpSpPr>
          <p:cNvPr id="280" name="Google Shape;201;p19"/>
          <p:cNvGrpSpPr/>
          <p:nvPr/>
        </p:nvGrpSpPr>
        <p:grpSpPr>
          <a:xfrm>
            <a:off x="2543532" y="1801447"/>
            <a:ext cx="2169301" cy="1526702"/>
            <a:chOff x="0" y="0"/>
            <a:chExt cx="2169299" cy="1526700"/>
          </a:xfrm>
        </p:grpSpPr>
        <p:sp>
          <p:nvSpPr>
            <p:cNvPr id="278" name="Oval"/>
            <p:cNvSpPr/>
            <p:nvPr/>
          </p:nvSpPr>
          <p:spPr>
            <a:xfrm>
              <a:off x="0" y="-1"/>
              <a:ext cx="2169300" cy="1526702"/>
            </a:xfrm>
            <a:prstGeom prst="ellipse">
              <a:avLst/>
            </a:prstGeom>
            <a:solidFill>
              <a:srgbClr val="FF00FF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9" name="large"/>
            <p:cNvSpPr txBox="1"/>
            <p:nvPr/>
          </p:nvSpPr>
          <p:spPr>
            <a:xfrm>
              <a:off x="317686" y="573233"/>
              <a:ext cx="1533928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large</a:t>
              </a:r>
            </a:p>
          </p:txBody>
        </p:sp>
      </p:grpSp>
      <p:grpSp>
        <p:nvGrpSpPr>
          <p:cNvPr id="283" name="Google Shape;202;p19"/>
          <p:cNvGrpSpPr/>
          <p:nvPr/>
        </p:nvGrpSpPr>
        <p:grpSpPr>
          <a:xfrm>
            <a:off x="4047128" y="3031694"/>
            <a:ext cx="2169409" cy="1526761"/>
            <a:chOff x="0" y="0"/>
            <a:chExt cx="2169407" cy="1526760"/>
          </a:xfrm>
        </p:grpSpPr>
        <p:sp>
          <p:nvSpPr>
            <p:cNvPr id="281" name="Oval"/>
            <p:cNvSpPr/>
            <p:nvPr/>
          </p:nvSpPr>
          <p:spPr>
            <a:xfrm>
              <a:off x="0" y="-1"/>
              <a:ext cx="2169408" cy="1526762"/>
            </a:xfrm>
            <a:prstGeom prst="ellipse">
              <a:avLst/>
            </a:prstGeom>
            <a:solidFill>
              <a:srgbClr val="FF00FF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2" name="large"/>
            <p:cNvSpPr txBox="1"/>
            <p:nvPr/>
          </p:nvSpPr>
          <p:spPr>
            <a:xfrm>
              <a:off x="317702" y="573262"/>
              <a:ext cx="1534003" cy="380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large</a:t>
              </a:r>
            </a:p>
          </p:txBody>
        </p:sp>
      </p:grpSp>
      <p:grpSp>
        <p:nvGrpSpPr>
          <p:cNvPr id="286" name="Google Shape;203;p19"/>
          <p:cNvGrpSpPr/>
          <p:nvPr/>
        </p:nvGrpSpPr>
        <p:grpSpPr>
          <a:xfrm>
            <a:off x="533817" y="4057474"/>
            <a:ext cx="1566002" cy="1013101"/>
            <a:chOff x="0" y="0"/>
            <a:chExt cx="1566000" cy="1013099"/>
          </a:xfrm>
        </p:grpSpPr>
        <p:sp>
          <p:nvSpPr>
            <p:cNvPr id="284" name="Oval"/>
            <p:cNvSpPr/>
            <p:nvPr/>
          </p:nvSpPr>
          <p:spPr>
            <a:xfrm>
              <a:off x="-1" y="0"/>
              <a:ext cx="1566002" cy="1013100"/>
            </a:xfrm>
            <a:prstGeom prst="ellipse">
              <a:avLst/>
            </a:prstGeom>
            <a:solidFill>
              <a:srgbClr val="00FFFF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5" name="medium"/>
            <p:cNvSpPr txBox="1"/>
            <p:nvPr/>
          </p:nvSpPr>
          <p:spPr>
            <a:xfrm>
              <a:off x="229335" y="316433"/>
              <a:ext cx="110733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medium</a:t>
              </a:r>
            </a:p>
          </p:txBody>
        </p:sp>
      </p:grpSp>
      <p:grpSp>
        <p:nvGrpSpPr>
          <p:cNvPr id="289" name="Google Shape;204;p19"/>
          <p:cNvGrpSpPr/>
          <p:nvPr/>
        </p:nvGrpSpPr>
        <p:grpSpPr>
          <a:xfrm>
            <a:off x="2408207" y="3540323"/>
            <a:ext cx="1566001" cy="1013101"/>
            <a:chOff x="0" y="0"/>
            <a:chExt cx="1566000" cy="1013099"/>
          </a:xfrm>
        </p:grpSpPr>
        <p:sp>
          <p:nvSpPr>
            <p:cNvPr id="287" name="Oval"/>
            <p:cNvSpPr/>
            <p:nvPr/>
          </p:nvSpPr>
          <p:spPr>
            <a:xfrm>
              <a:off x="-1" y="0"/>
              <a:ext cx="1566002" cy="1013100"/>
            </a:xfrm>
            <a:prstGeom prst="ellipse">
              <a:avLst/>
            </a:prstGeom>
            <a:solidFill>
              <a:srgbClr val="00FFFF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8" name="medium"/>
            <p:cNvSpPr txBox="1"/>
            <p:nvPr/>
          </p:nvSpPr>
          <p:spPr>
            <a:xfrm>
              <a:off x="229335" y="316433"/>
              <a:ext cx="110733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medium</a:t>
              </a:r>
            </a:p>
          </p:txBody>
        </p:sp>
      </p:grpSp>
      <p:grpSp>
        <p:nvGrpSpPr>
          <p:cNvPr id="292" name="Google Shape;205;p19"/>
          <p:cNvGrpSpPr/>
          <p:nvPr/>
        </p:nvGrpSpPr>
        <p:grpSpPr>
          <a:xfrm>
            <a:off x="3697651" y="4534684"/>
            <a:ext cx="1566001" cy="1013101"/>
            <a:chOff x="0" y="0"/>
            <a:chExt cx="1566000" cy="1013099"/>
          </a:xfrm>
        </p:grpSpPr>
        <p:sp>
          <p:nvSpPr>
            <p:cNvPr id="290" name="Oval"/>
            <p:cNvSpPr/>
            <p:nvPr/>
          </p:nvSpPr>
          <p:spPr>
            <a:xfrm>
              <a:off x="-1" y="0"/>
              <a:ext cx="1566002" cy="1013100"/>
            </a:xfrm>
            <a:prstGeom prst="ellipse">
              <a:avLst/>
            </a:prstGeom>
            <a:solidFill>
              <a:srgbClr val="00FFFF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91" name="medium"/>
            <p:cNvSpPr txBox="1"/>
            <p:nvPr/>
          </p:nvSpPr>
          <p:spPr>
            <a:xfrm>
              <a:off x="229335" y="316433"/>
              <a:ext cx="110733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medium</a:t>
              </a:r>
            </a:p>
          </p:txBody>
        </p:sp>
      </p:grpSp>
      <p:grpSp>
        <p:nvGrpSpPr>
          <p:cNvPr id="295" name="Google Shape;206;p19"/>
          <p:cNvGrpSpPr/>
          <p:nvPr/>
        </p:nvGrpSpPr>
        <p:grpSpPr>
          <a:xfrm>
            <a:off x="529755" y="5503595"/>
            <a:ext cx="870747" cy="672429"/>
            <a:chOff x="0" y="0"/>
            <a:chExt cx="870745" cy="672427"/>
          </a:xfrm>
        </p:grpSpPr>
        <p:sp>
          <p:nvSpPr>
            <p:cNvPr id="293" name="Oval"/>
            <p:cNvSpPr/>
            <p:nvPr/>
          </p:nvSpPr>
          <p:spPr>
            <a:xfrm>
              <a:off x="0" y="0"/>
              <a:ext cx="870746" cy="672428"/>
            </a:xfrm>
            <a:prstGeom prst="ellipse">
              <a:avLst/>
            </a:prstGeom>
            <a:solidFill>
              <a:srgbClr val="00FF00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94" name="small"/>
            <p:cNvSpPr txBox="1"/>
            <p:nvPr/>
          </p:nvSpPr>
          <p:spPr>
            <a:xfrm>
              <a:off x="127517" y="146097"/>
              <a:ext cx="61571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small</a:t>
              </a:r>
            </a:p>
          </p:txBody>
        </p:sp>
      </p:grpSp>
      <p:grpSp>
        <p:nvGrpSpPr>
          <p:cNvPr id="298" name="Google Shape;207;p19"/>
          <p:cNvGrpSpPr/>
          <p:nvPr/>
        </p:nvGrpSpPr>
        <p:grpSpPr>
          <a:xfrm>
            <a:off x="2456190" y="5503595"/>
            <a:ext cx="870746" cy="672429"/>
            <a:chOff x="0" y="0"/>
            <a:chExt cx="870745" cy="672427"/>
          </a:xfrm>
        </p:grpSpPr>
        <p:sp>
          <p:nvSpPr>
            <p:cNvPr id="296" name="Oval"/>
            <p:cNvSpPr/>
            <p:nvPr/>
          </p:nvSpPr>
          <p:spPr>
            <a:xfrm>
              <a:off x="0" y="0"/>
              <a:ext cx="870746" cy="672428"/>
            </a:xfrm>
            <a:prstGeom prst="ellipse">
              <a:avLst/>
            </a:prstGeom>
            <a:solidFill>
              <a:srgbClr val="00FF00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97" name="small"/>
            <p:cNvSpPr txBox="1"/>
            <p:nvPr/>
          </p:nvSpPr>
          <p:spPr>
            <a:xfrm>
              <a:off x="127517" y="146097"/>
              <a:ext cx="61571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small</a:t>
              </a:r>
            </a:p>
          </p:txBody>
        </p:sp>
      </p:grpSp>
      <p:grpSp>
        <p:nvGrpSpPr>
          <p:cNvPr id="301" name="Google Shape;208;p19"/>
          <p:cNvGrpSpPr/>
          <p:nvPr/>
        </p:nvGrpSpPr>
        <p:grpSpPr>
          <a:xfrm>
            <a:off x="1492973" y="5503595"/>
            <a:ext cx="870747" cy="672429"/>
            <a:chOff x="0" y="0"/>
            <a:chExt cx="870745" cy="672427"/>
          </a:xfrm>
        </p:grpSpPr>
        <p:sp>
          <p:nvSpPr>
            <p:cNvPr id="299" name="Oval"/>
            <p:cNvSpPr/>
            <p:nvPr/>
          </p:nvSpPr>
          <p:spPr>
            <a:xfrm>
              <a:off x="0" y="0"/>
              <a:ext cx="870746" cy="672428"/>
            </a:xfrm>
            <a:prstGeom prst="ellipse">
              <a:avLst/>
            </a:prstGeom>
            <a:solidFill>
              <a:srgbClr val="00FF00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0" name="small"/>
            <p:cNvSpPr txBox="1"/>
            <p:nvPr/>
          </p:nvSpPr>
          <p:spPr>
            <a:xfrm>
              <a:off x="127517" y="146097"/>
              <a:ext cx="61571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small</a:t>
              </a:r>
            </a:p>
          </p:txBody>
        </p:sp>
      </p:grpSp>
      <p:grpSp>
        <p:nvGrpSpPr>
          <p:cNvPr id="304" name="Google Shape;209;p19"/>
          <p:cNvGrpSpPr/>
          <p:nvPr/>
        </p:nvGrpSpPr>
        <p:grpSpPr>
          <a:xfrm>
            <a:off x="3546854" y="5503595"/>
            <a:ext cx="870747" cy="672429"/>
            <a:chOff x="0" y="0"/>
            <a:chExt cx="870745" cy="672427"/>
          </a:xfrm>
        </p:grpSpPr>
        <p:sp>
          <p:nvSpPr>
            <p:cNvPr id="302" name="Oval"/>
            <p:cNvSpPr/>
            <p:nvPr/>
          </p:nvSpPr>
          <p:spPr>
            <a:xfrm>
              <a:off x="0" y="0"/>
              <a:ext cx="870746" cy="672428"/>
            </a:xfrm>
            <a:prstGeom prst="ellipse">
              <a:avLst/>
            </a:prstGeom>
            <a:solidFill>
              <a:srgbClr val="00FF00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3" name="small"/>
            <p:cNvSpPr txBox="1"/>
            <p:nvPr/>
          </p:nvSpPr>
          <p:spPr>
            <a:xfrm>
              <a:off x="127517" y="146097"/>
              <a:ext cx="61571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small</a:t>
              </a:r>
            </a:p>
          </p:txBody>
        </p:sp>
      </p:grpSp>
      <p:grpSp>
        <p:nvGrpSpPr>
          <p:cNvPr id="307" name="Google Shape;210;p19"/>
          <p:cNvGrpSpPr/>
          <p:nvPr/>
        </p:nvGrpSpPr>
        <p:grpSpPr>
          <a:xfrm>
            <a:off x="4637520" y="5503595"/>
            <a:ext cx="870601" cy="672301"/>
            <a:chOff x="0" y="0"/>
            <a:chExt cx="870600" cy="672300"/>
          </a:xfrm>
        </p:grpSpPr>
        <p:sp>
          <p:nvSpPr>
            <p:cNvPr id="305" name="Oval"/>
            <p:cNvSpPr/>
            <p:nvPr/>
          </p:nvSpPr>
          <p:spPr>
            <a:xfrm>
              <a:off x="-1" y="-1"/>
              <a:ext cx="870602" cy="672302"/>
            </a:xfrm>
            <a:prstGeom prst="ellipse">
              <a:avLst/>
            </a:prstGeom>
            <a:solidFill>
              <a:srgbClr val="00FF00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6" name="small"/>
            <p:cNvSpPr txBox="1"/>
            <p:nvPr/>
          </p:nvSpPr>
          <p:spPr>
            <a:xfrm>
              <a:off x="127496" y="146033"/>
              <a:ext cx="615607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small</a:t>
              </a:r>
            </a:p>
          </p:txBody>
        </p:sp>
      </p:grpSp>
      <p:grpSp>
        <p:nvGrpSpPr>
          <p:cNvPr id="310" name="Google Shape;211;p19"/>
          <p:cNvGrpSpPr/>
          <p:nvPr/>
        </p:nvGrpSpPr>
        <p:grpSpPr>
          <a:xfrm>
            <a:off x="5263644" y="4963059"/>
            <a:ext cx="870602" cy="672301"/>
            <a:chOff x="0" y="0"/>
            <a:chExt cx="870600" cy="672300"/>
          </a:xfrm>
        </p:grpSpPr>
        <p:sp>
          <p:nvSpPr>
            <p:cNvPr id="308" name="Oval"/>
            <p:cNvSpPr/>
            <p:nvPr/>
          </p:nvSpPr>
          <p:spPr>
            <a:xfrm>
              <a:off x="-1" y="-1"/>
              <a:ext cx="870602" cy="672302"/>
            </a:xfrm>
            <a:prstGeom prst="ellipse">
              <a:avLst/>
            </a:prstGeom>
            <a:solidFill>
              <a:srgbClr val="00FF00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9" name="small"/>
            <p:cNvSpPr txBox="1"/>
            <p:nvPr/>
          </p:nvSpPr>
          <p:spPr>
            <a:xfrm>
              <a:off x="127496" y="146033"/>
              <a:ext cx="615607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small</a:t>
              </a:r>
            </a:p>
          </p:txBody>
        </p:sp>
      </p:grpSp>
      <p:grpSp>
        <p:nvGrpSpPr>
          <p:cNvPr id="313" name="Google Shape;212;p19"/>
          <p:cNvGrpSpPr/>
          <p:nvPr/>
        </p:nvGrpSpPr>
        <p:grpSpPr>
          <a:xfrm>
            <a:off x="1940872" y="4534672"/>
            <a:ext cx="1566001" cy="1013101"/>
            <a:chOff x="0" y="0"/>
            <a:chExt cx="1566000" cy="1013099"/>
          </a:xfrm>
        </p:grpSpPr>
        <p:sp>
          <p:nvSpPr>
            <p:cNvPr id="311" name="Oval"/>
            <p:cNvSpPr/>
            <p:nvPr/>
          </p:nvSpPr>
          <p:spPr>
            <a:xfrm>
              <a:off x="-1" y="0"/>
              <a:ext cx="1566002" cy="1013100"/>
            </a:xfrm>
            <a:prstGeom prst="ellipse">
              <a:avLst/>
            </a:prstGeom>
            <a:solidFill>
              <a:srgbClr val="00FFFF"/>
            </a:solidFill>
            <a:ln w="9525" cap="flat">
              <a:solidFill>
                <a:srgbClr val="34406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2" name="medium"/>
            <p:cNvSpPr txBox="1"/>
            <p:nvPr/>
          </p:nvSpPr>
          <p:spPr>
            <a:xfrm>
              <a:off x="229335" y="316433"/>
              <a:ext cx="110733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medium</a:t>
              </a:r>
            </a:p>
          </p:txBody>
        </p:sp>
      </p:grpSp>
      <p:pic>
        <p:nvPicPr>
          <p:cNvPr id="314" name="Google Shape;213;p19" descr="Google Shape;213;p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25724" y="3253449"/>
            <a:ext cx="2831460" cy="28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Google Shape;214;p19"/>
          <p:cNvSpPr txBox="1"/>
          <p:nvPr/>
        </p:nvSpPr>
        <p:spPr>
          <a:xfrm>
            <a:off x="6834450" y="2877650"/>
            <a:ext cx="4218001" cy="33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2000"/>
              </a:lnSpc>
              <a:spcBef>
                <a:spcPts val="1200"/>
              </a:spcBef>
              <a:def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Empirical results (by simulated robots)</a:t>
            </a:r>
          </a:p>
        </p:txBody>
      </p:sp>
      <p:sp>
        <p:nvSpPr>
          <p:cNvPr id="316" name="Google Shape;215;p19"/>
          <p:cNvSpPr txBox="1"/>
          <p:nvPr/>
        </p:nvSpPr>
        <p:spPr>
          <a:xfrm>
            <a:off x="9833299" y="3995899"/>
            <a:ext cx="2144701" cy="137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No concentric annuli!</a:t>
            </a:r>
          </a:p>
        </p:txBody>
      </p:sp>
      <p:sp>
        <p:nvSpPr>
          <p:cNvPr id="317" name="Google Shape;216;p19"/>
          <p:cNvSpPr txBox="1"/>
          <p:nvPr/>
        </p:nvSpPr>
        <p:spPr>
          <a:xfrm>
            <a:off x="9277749" y="5895749"/>
            <a:ext cx="1623601" cy="33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2000"/>
              </a:lnSpc>
              <a:spcBef>
                <a:spcPts val="1200"/>
              </a:spcBef>
              <a:def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Wilson (2004)</a:t>
            </a:r>
          </a:p>
        </p:txBody>
      </p:sp>
      <p:pic>
        <p:nvPicPr>
          <p:cNvPr id="318" name="Google Shape;104;p13" descr="Google Shape;104;p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67230" y="6398450"/>
            <a:ext cx="924770" cy="45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221;p20"/>
          <p:cNvSpPr txBox="1"/>
          <p:nvPr>
            <p:ph type="title"/>
          </p:nvPr>
        </p:nvSpPr>
        <p:spPr>
          <a:xfrm>
            <a:off x="994049" y="156251"/>
            <a:ext cx="10058401" cy="799500"/>
          </a:xfrm>
          <a:prstGeom prst="rect">
            <a:avLst/>
          </a:prstGeom>
        </p:spPr>
        <p:txBody>
          <a:bodyPr/>
          <a:lstStyle/>
          <a:p>
            <a:pPr/>
            <a:r>
              <a:t>Sendova and Franks Hypothesis</a:t>
            </a:r>
          </a:p>
        </p:txBody>
      </p:sp>
      <p:sp>
        <p:nvSpPr>
          <p:cNvPr id="323" name="Google Shape;222;p20"/>
          <p:cNvSpPr txBox="1"/>
          <p:nvPr>
            <p:ph type="body" sz="quarter" idx="1"/>
          </p:nvPr>
        </p:nvSpPr>
        <p:spPr>
          <a:xfrm>
            <a:off x="1066800" y="1019832"/>
            <a:ext cx="9908400" cy="876900"/>
          </a:xfrm>
          <a:prstGeom prst="rect">
            <a:avLst/>
          </a:prstGeom>
        </p:spPr>
        <p:txBody>
          <a:bodyPr/>
          <a:lstStyle>
            <a:lvl1pPr>
              <a:buChar char="●"/>
            </a:lvl1pPr>
          </a:lstStyle>
          <a:p>
            <a:pPr/>
            <a:r>
              <a:t>Differential diffusion - each brood type is spaced out according to its domain of care.</a:t>
            </a:r>
          </a:p>
        </p:txBody>
      </p:sp>
      <p:pic>
        <p:nvPicPr>
          <p:cNvPr id="324" name="Google Shape;223;p20" descr="Google Shape;223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049" y="1960800"/>
            <a:ext cx="5364752" cy="419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Google Shape;224;p20"/>
          <p:cNvSpPr/>
          <p:nvPr/>
        </p:nvSpPr>
        <p:spPr>
          <a:xfrm>
            <a:off x="6771750" y="2457000"/>
            <a:ext cx="309601" cy="324601"/>
          </a:xfrm>
          <a:prstGeom prst="rect">
            <a:avLst/>
          </a:prstGeom>
          <a:solidFill>
            <a:srgbClr val="00FF00"/>
          </a:solidFill>
          <a:ln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6" name="Google Shape;225;p20"/>
          <p:cNvSpPr txBox="1"/>
          <p:nvPr/>
        </p:nvSpPr>
        <p:spPr>
          <a:xfrm>
            <a:off x="7372800" y="2381399"/>
            <a:ext cx="2796901" cy="421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Eggs and small larvae</a:t>
            </a:r>
          </a:p>
        </p:txBody>
      </p:sp>
      <p:sp>
        <p:nvSpPr>
          <p:cNvPr id="327" name="Google Shape;226;p20"/>
          <p:cNvSpPr txBox="1"/>
          <p:nvPr/>
        </p:nvSpPr>
        <p:spPr>
          <a:xfrm>
            <a:off x="7341899" y="2848299"/>
            <a:ext cx="2796901" cy="421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Medium larvae</a:t>
            </a:r>
          </a:p>
        </p:txBody>
      </p:sp>
      <p:sp>
        <p:nvSpPr>
          <p:cNvPr id="328" name="Google Shape;227;p20"/>
          <p:cNvSpPr txBox="1"/>
          <p:nvPr/>
        </p:nvSpPr>
        <p:spPr>
          <a:xfrm>
            <a:off x="7341899" y="3419275"/>
            <a:ext cx="2796901" cy="421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Large larvae</a:t>
            </a:r>
          </a:p>
        </p:txBody>
      </p:sp>
      <p:sp>
        <p:nvSpPr>
          <p:cNvPr id="329" name="Google Shape;228;p20"/>
          <p:cNvSpPr txBox="1"/>
          <p:nvPr/>
        </p:nvSpPr>
        <p:spPr>
          <a:xfrm>
            <a:off x="7341899" y="4011100"/>
            <a:ext cx="2796901" cy="421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Prepupae</a:t>
            </a:r>
          </a:p>
        </p:txBody>
      </p:sp>
      <p:sp>
        <p:nvSpPr>
          <p:cNvPr id="330" name="Google Shape;229;p20"/>
          <p:cNvSpPr txBox="1"/>
          <p:nvPr/>
        </p:nvSpPr>
        <p:spPr>
          <a:xfrm>
            <a:off x="7328550" y="4510175"/>
            <a:ext cx="2796901" cy="421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Pupae</a:t>
            </a:r>
          </a:p>
        </p:txBody>
      </p:sp>
      <p:sp>
        <p:nvSpPr>
          <p:cNvPr id="331" name="Google Shape;230;p20"/>
          <p:cNvSpPr/>
          <p:nvPr/>
        </p:nvSpPr>
        <p:spPr>
          <a:xfrm>
            <a:off x="6771750" y="2944299"/>
            <a:ext cx="309601" cy="324601"/>
          </a:xfrm>
          <a:prstGeom prst="rect">
            <a:avLst/>
          </a:prstGeom>
          <a:solidFill>
            <a:srgbClr val="00FFFF"/>
          </a:solidFill>
          <a:ln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2" name="Google Shape;231;p20"/>
          <p:cNvSpPr/>
          <p:nvPr/>
        </p:nvSpPr>
        <p:spPr>
          <a:xfrm>
            <a:off x="6771750" y="3477700"/>
            <a:ext cx="309601" cy="324601"/>
          </a:xfrm>
          <a:prstGeom prst="rect">
            <a:avLst/>
          </a:prstGeom>
          <a:solidFill>
            <a:srgbClr val="FF00FF"/>
          </a:solidFill>
          <a:ln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3" name="Google Shape;232;p20"/>
          <p:cNvSpPr/>
          <p:nvPr/>
        </p:nvSpPr>
        <p:spPr>
          <a:xfrm>
            <a:off x="6765074" y="4011100"/>
            <a:ext cx="309601" cy="324601"/>
          </a:xfrm>
          <a:prstGeom prst="rect">
            <a:avLst/>
          </a:prstGeom>
          <a:solidFill>
            <a:srgbClr val="FF9900"/>
          </a:solidFill>
          <a:ln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4" name="Google Shape;233;p20"/>
          <p:cNvSpPr/>
          <p:nvPr/>
        </p:nvSpPr>
        <p:spPr>
          <a:xfrm>
            <a:off x="6765074" y="4544500"/>
            <a:ext cx="309601" cy="324601"/>
          </a:xfrm>
          <a:prstGeom prst="rect">
            <a:avLst/>
          </a:prstGeom>
          <a:solidFill>
            <a:srgbClr val="674EA7"/>
          </a:solidFill>
          <a:ln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5" name="Google Shape;234;p20"/>
          <p:cNvSpPr txBox="1"/>
          <p:nvPr/>
        </p:nvSpPr>
        <p:spPr>
          <a:xfrm>
            <a:off x="4369025" y="5815324"/>
            <a:ext cx="1739101" cy="421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Franks (1992)</a:t>
            </a:r>
          </a:p>
        </p:txBody>
      </p:sp>
      <p:pic>
        <p:nvPicPr>
          <p:cNvPr id="336" name="Google Shape;104;p13" descr="Google Shape;104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67230" y="6398450"/>
            <a:ext cx="924770" cy="45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239;p21"/>
          <p:cNvSpPr txBox="1"/>
          <p:nvPr>
            <p:ph type="title"/>
          </p:nvPr>
        </p:nvSpPr>
        <p:spPr>
          <a:xfrm>
            <a:off x="994049" y="156251"/>
            <a:ext cx="10058401" cy="799500"/>
          </a:xfrm>
          <a:prstGeom prst="rect">
            <a:avLst/>
          </a:prstGeom>
        </p:spPr>
        <p:txBody>
          <a:bodyPr/>
          <a:lstStyle/>
          <a:p>
            <a:pPr/>
            <a:r>
              <a:t>Hypothesis</a:t>
            </a:r>
          </a:p>
        </p:txBody>
      </p:sp>
      <p:sp>
        <p:nvSpPr>
          <p:cNvPr id="339" name="Google Shape;240;p21"/>
          <p:cNvSpPr txBox="1"/>
          <p:nvPr>
            <p:ph type="body" sz="quarter" idx="1"/>
          </p:nvPr>
        </p:nvSpPr>
        <p:spPr>
          <a:xfrm>
            <a:off x="1066800" y="1019832"/>
            <a:ext cx="9908400" cy="876900"/>
          </a:xfrm>
          <a:prstGeom prst="rect">
            <a:avLst/>
          </a:prstGeom>
        </p:spPr>
        <p:txBody>
          <a:bodyPr/>
          <a:lstStyle/>
          <a:p>
            <a:pPr>
              <a:buChar char="●"/>
            </a:pPr>
            <a:r>
              <a:t>Domain of care </a:t>
            </a:r>
            <a:r>
              <a:rPr sz="2100">
                <a:solidFill>
                  <a:srgbClr val="202122"/>
                </a:solidFill>
                <a:latin typeface="+mn-lt"/>
                <a:ea typeface="+mn-ea"/>
                <a:cs typeface="+mn-cs"/>
                <a:sym typeface="Arial"/>
              </a:rPr>
              <a:t>~</a:t>
            </a:r>
            <a:r>
              <a:rPr sz="1000">
                <a:solidFill>
                  <a:srgbClr val="202122"/>
                </a:solidFill>
                <a:latin typeface="+mn-lt"/>
                <a:ea typeface="+mn-ea"/>
                <a:cs typeface="+mn-cs"/>
                <a:sym typeface="Arial"/>
              </a:rPr>
              <a:t> </a:t>
            </a:r>
            <a:r>
              <a:t>to amount of care that brood needs </a:t>
            </a:r>
          </a:p>
        </p:txBody>
      </p:sp>
      <p:pic>
        <p:nvPicPr>
          <p:cNvPr id="340" name="Google Shape;241;p21" descr="Google Shape;241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049" y="1960800"/>
            <a:ext cx="5364752" cy="419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Google Shape;242;p21"/>
          <p:cNvSpPr/>
          <p:nvPr/>
        </p:nvSpPr>
        <p:spPr>
          <a:xfrm>
            <a:off x="6771750" y="2457000"/>
            <a:ext cx="309601" cy="324601"/>
          </a:xfrm>
          <a:prstGeom prst="rect">
            <a:avLst/>
          </a:prstGeom>
          <a:solidFill>
            <a:srgbClr val="00FF00"/>
          </a:solidFill>
          <a:ln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2" name="Google Shape;243;p21"/>
          <p:cNvSpPr txBox="1"/>
          <p:nvPr/>
        </p:nvSpPr>
        <p:spPr>
          <a:xfrm>
            <a:off x="7372800" y="2381399"/>
            <a:ext cx="2796901" cy="421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Eggs and small larvae</a:t>
            </a:r>
          </a:p>
        </p:txBody>
      </p:sp>
      <p:sp>
        <p:nvSpPr>
          <p:cNvPr id="343" name="Google Shape;244;p21"/>
          <p:cNvSpPr txBox="1"/>
          <p:nvPr/>
        </p:nvSpPr>
        <p:spPr>
          <a:xfrm>
            <a:off x="7341899" y="2848299"/>
            <a:ext cx="2796901" cy="421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Medium larvae</a:t>
            </a:r>
          </a:p>
        </p:txBody>
      </p:sp>
      <p:sp>
        <p:nvSpPr>
          <p:cNvPr id="344" name="Google Shape;245;p21"/>
          <p:cNvSpPr txBox="1"/>
          <p:nvPr/>
        </p:nvSpPr>
        <p:spPr>
          <a:xfrm>
            <a:off x="7341899" y="3419275"/>
            <a:ext cx="2796901" cy="421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Large larvae</a:t>
            </a:r>
          </a:p>
        </p:txBody>
      </p:sp>
      <p:sp>
        <p:nvSpPr>
          <p:cNvPr id="345" name="Google Shape;246;p21"/>
          <p:cNvSpPr txBox="1"/>
          <p:nvPr/>
        </p:nvSpPr>
        <p:spPr>
          <a:xfrm>
            <a:off x="7341899" y="4011100"/>
            <a:ext cx="2796901" cy="421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Prepupae</a:t>
            </a:r>
          </a:p>
        </p:txBody>
      </p:sp>
      <p:sp>
        <p:nvSpPr>
          <p:cNvPr id="346" name="Google Shape;247;p21"/>
          <p:cNvSpPr txBox="1"/>
          <p:nvPr/>
        </p:nvSpPr>
        <p:spPr>
          <a:xfrm>
            <a:off x="7328550" y="4510175"/>
            <a:ext cx="2796901" cy="421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Pupae</a:t>
            </a:r>
          </a:p>
        </p:txBody>
      </p:sp>
      <p:sp>
        <p:nvSpPr>
          <p:cNvPr id="347" name="Google Shape;248;p21"/>
          <p:cNvSpPr/>
          <p:nvPr/>
        </p:nvSpPr>
        <p:spPr>
          <a:xfrm>
            <a:off x="6771750" y="2944299"/>
            <a:ext cx="309601" cy="324601"/>
          </a:xfrm>
          <a:prstGeom prst="rect">
            <a:avLst/>
          </a:prstGeom>
          <a:solidFill>
            <a:srgbClr val="00FFFF"/>
          </a:solidFill>
          <a:ln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8" name="Google Shape;249;p21"/>
          <p:cNvSpPr/>
          <p:nvPr/>
        </p:nvSpPr>
        <p:spPr>
          <a:xfrm>
            <a:off x="6771750" y="3477700"/>
            <a:ext cx="309601" cy="324601"/>
          </a:xfrm>
          <a:prstGeom prst="rect">
            <a:avLst/>
          </a:prstGeom>
          <a:solidFill>
            <a:srgbClr val="FF00FF"/>
          </a:solidFill>
          <a:ln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9" name="Google Shape;250;p21"/>
          <p:cNvSpPr/>
          <p:nvPr/>
        </p:nvSpPr>
        <p:spPr>
          <a:xfrm>
            <a:off x="6765074" y="4011100"/>
            <a:ext cx="309601" cy="324601"/>
          </a:xfrm>
          <a:prstGeom prst="rect">
            <a:avLst/>
          </a:prstGeom>
          <a:solidFill>
            <a:srgbClr val="FF9900"/>
          </a:solidFill>
          <a:ln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0" name="Google Shape;251;p21"/>
          <p:cNvSpPr/>
          <p:nvPr/>
        </p:nvSpPr>
        <p:spPr>
          <a:xfrm>
            <a:off x="6765074" y="4544500"/>
            <a:ext cx="309601" cy="324601"/>
          </a:xfrm>
          <a:prstGeom prst="rect">
            <a:avLst/>
          </a:prstGeom>
          <a:solidFill>
            <a:srgbClr val="674EA7"/>
          </a:solidFill>
          <a:ln>
            <a:solidFill>
              <a:srgbClr val="344068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1" name="Google Shape;252;p21"/>
          <p:cNvSpPr txBox="1"/>
          <p:nvPr/>
        </p:nvSpPr>
        <p:spPr>
          <a:xfrm>
            <a:off x="6640275" y="5077900"/>
            <a:ext cx="4910101" cy="1005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Eggs, pupae and prepupae are clustered very close together, medium and large larvae are on the outside, and need more space.</a:t>
            </a:r>
          </a:p>
        </p:txBody>
      </p:sp>
      <p:pic>
        <p:nvPicPr>
          <p:cNvPr id="352" name="Google Shape;104;p13" descr="Google Shape;104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67230" y="6398450"/>
            <a:ext cx="924770" cy="459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Google Shape;104;p13" descr="Google Shape;104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19630" y="6550849"/>
            <a:ext cx="924770" cy="45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