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6" r:id="rId4"/>
    <p:sldId id="263" r:id="rId5"/>
    <p:sldId id="265" r:id="rId6"/>
    <p:sldId id="283" r:id="rId7"/>
    <p:sldId id="266" r:id="rId8"/>
    <p:sldId id="284" r:id="rId9"/>
    <p:sldId id="290" r:id="rId10"/>
    <p:sldId id="285" r:id="rId11"/>
    <p:sldId id="289" r:id="rId12"/>
    <p:sldId id="261" r:id="rId13"/>
    <p:sldId id="287" r:id="rId14"/>
    <p:sldId id="288" r:id="rId15"/>
    <p:sldId id="257" r:id="rId16"/>
    <p:sldId id="259" r:id="rId17"/>
    <p:sldId id="260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48BD-CFA2-430D-88F7-13704157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EE0C9-7CD1-48AF-B354-93D7ABB98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2DE9-CEDD-4D08-AD7E-9710C644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1B4A6-0776-494C-A040-EA92F51C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2EFA-54CE-48BE-9D9F-E1752E60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52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D34D-0FDD-455F-9AEA-863980F6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3A0F-26E8-4A56-BF75-ED9EDB47D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746A-21CC-4BF2-ADB1-07D14013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99EB-0A3C-4671-BD81-DCF403AE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DA43-F93F-44D9-9989-AC0D6D42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96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33441-F64D-4EF2-84B6-28375992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7CD98-A243-4F2E-8599-AA62269DF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08DCF-F980-4E12-A7F8-63BC06D4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7084-1329-48FD-8737-DFD0CA75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FA57-866A-414A-A0C0-4E945921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12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A8E5-213D-46C9-825E-2083A528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F821-1060-42B1-B0F8-3DA0CB39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2F0F-62A1-42D9-9B4D-4270DA4C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A1F1-3AA0-4837-809B-BD00FFD8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E9DFC-908D-4018-BD0B-7DFB29B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9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2AC6-A966-4FA4-9691-990FF1FC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6A562-B786-4878-9074-151637EC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597D-A91F-402F-AEF6-1D8FDCED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E97E-C382-4F56-ADFF-1454BC3B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77FF-266B-4B5C-9EB4-6676CA13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24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7F47-358F-4151-8DB9-57E5D3B2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4304-1E1B-431B-877D-55BAC5696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5BBB6-A8CE-4909-ABBA-3C8E96DC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0D10D-187D-4D0B-A808-86F56CD3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5D72B-1274-44D7-BC4B-B342C5CC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3E1D7-9E8D-4E8C-BEDA-3C41F1C9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3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4C5F-F2E4-4140-976E-52C9C271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9DD9-37CD-4D3A-A477-A7A27A27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9E2C5-A178-4C86-831B-2CFF1340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78634-A3E4-4504-B140-AB182EB4A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8632F-FBFE-4AEC-AFF3-04CE82E36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B9713-180A-4ACC-AE26-9800C29C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26838-CC44-4E40-9442-1CF11312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7D033-DD6D-4861-96B2-B7EF0A9C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2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8F04-1E85-4EA8-9B9E-23C6C56D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F4C1F-8FF1-449C-835F-409207D8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8A3AE-3D63-415D-BBE4-A536E42B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4761B-5A69-4E44-87DC-309CF1E4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45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6B665-6680-4548-A777-41B746CC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827B9-75F5-40AA-9514-89EEEE9F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D3A79-0ACD-42A6-AF13-AABDF99F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3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BF1B-AEF3-4F62-83BE-1382B89D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3284-3278-4D60-82C4-9CA301AF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EACCF-EDF4-4A49-9D90-05402CEED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D8484-9CBF-4650-A1A4-27D438EF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F3398-D7C7-430C-BA37-6FB21463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CA7AC-006D-4527-A0A6-65DFB09C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49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1D91-346F-4C4F-9D4A-A4597B86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82DA5-9FA1-4A1D-B30C-CFE453F79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932EF-84F7-47C0-B38E-17958B79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4EF13-5A8E-404C-9C99-74347E14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2E764-70FA-419D-9FBB-022F8643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0ED6-EED7-40A6-A8A2-C1A971C8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31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09308-3ADE-4F2E-9F1F-D8B08F6A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41E27-957E-4292-B6BC-87065BF5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53E7A-3AF8-456D-B0EC-7B979E4D7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A657-5088-46B8-AFAE-CB81916BCC1C}" type="datetimeFigureOut">
              <a:rPr lang="en-AU" smtClean="0"/>
              <a:t>20/10/2018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FF95-414A-4916-8B39-00D6D8BA8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B0FC-D3DC-4BB6-83B8-284432BAE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33BA-9FE6-41BD-8DE1-74E78904A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0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2.amstat.org/sections/srms/Proceedings/y2007/Files/JSM2007-000789.pdf" TargetMode="External"/><Relationship Id="rId3" Type="http://schemas.openxmlformats.org/officeDocument/2006/relationships/hyperlink" Target="https://www.r-bloggers.com/sampling-weights-and-multilevel-modeling-in-r/" TargetMode="External"/><Relationship Id="rId7" Type="http://schemas.openxmlformats.org/officeDocument/2006/relationships/hyperlink" Target="https://journal.r-project.org/archive/2015/RJ-2015-007/RJ-2015-007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.ethz.ch/education/semesters/ss2012/ams/paper/missForest_1.2.pdf" TargetMode="External"/><Relationship Id="rId5" Type="http://schemas.openxmlformats.org/officeDocument/2006/relationships/hyperlink" Target="https://www.r-bloggers.com/small-area-estimation-101-old-materials-posted/" TargetMode="External"/><Relationship Id="rId4" Type="http://schemas.openxmlformats.org/officeDocument/2006/relationships/hyperlink" Target="https://www.r-bloggers.com/small-area-estimation-101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u.edu/classes/jackson/design.of.social.research/Readings/Johnson%20-%20Introduction%20to%20survey%20weights%20%28PRI%20version%29.pdf" TargetMode="External"/><Relationship Id="rId2" Type="http://schemas.openxmlformats.org/officeDocument/2006/relationships/hyperlink" Target="https://www.sciencedirect.com/science/article/pii/S0198971516301338#f00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6794731500170X#s000065" TargetMode="External"/><Relationship Id="rId4" Type="http://schemas.openxmlformats.org/officeDocument/2006/relationships/hyperlink" Target="https://www.sciencedirect.com/science/article/pii/S016794731200322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929C5-2CB9-4AB0-95F1-3C2112C58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AU" dirty="0" err="1">
                <a:solidFill>
                  <a:srgbClr val="FFFFFF"/>
                </a:solidFill>
              </a:rPr>
              <a:t>iLab</a:t>
            </a:r>
            <a:r>
              <a:rPr lang="en-AU" dirty="0">
                <a:solidFill>
                  <a:srgbClr val="FFFFFF"/>
                </a:solidFill>
              </a:rPr>
              <a:t> 1 – Showcase</a:t>
            </a:r>
            <a:br>
              <a:rPr lang="en-AU" dirty="0">
                <a:solidFill>
                  <a:srgbClr val="FFFFFF"/>
                </a:solidFill>
              </a:rPr>
            </a:br>
            <a:r>
              <a:rPr lang="en-AU" dirty="0">
                <a:solidFill>
                  <a:srgbClr val="FFFFFF"/>
                </a:solidFill>
              </a:rPr>
              <a:t>Transport for NSW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83938-21BE-4D9B-96F4-A3231006B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Corinna Maher Mittmann</a:t>
            </a:r>
          </a:p>
        </p:txBody>
      </p:sp>
    </p:spTree>
    <p:extLst>
      <p:ext uri="{BB962C8B-B14F-4D97-AF65-F5344CB8AC3E}">
        <p14:creationId xmlns:p14="http://schemas.microsoft.com/office/powerpoint/2010/main" val="77708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2786-8C2C-48C9-9EAB-B93F2E4C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Models Alternative to Direct Entity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970A-6F4D-4C36-9503-F5FD2210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of aggregates, reduces risk to privacy</a:t>
            </a:r>
          </a:p>
          <a:p>
            <a:r>
              <a:rPr lang="en-AU" dirty="0"/>
              <a:t>Spatial data is suitable as it is a type of hierarchical data representation</a:t>
            </a:r>
          </a:p>
          <a:p>
            <a:r>
              <a:rPr lang="en-AU" dirty="0"/>
              <a:t>Examples have been used for official statistics in other industries</a:t>
            </a:r>
          </a:p>
          <a:p>
            <a:pPr lvl="1"/>
            <a:r>
              <a:rPr lang="en-AU" dirty="0"/>
              <a:t>Crop Estimation</a:t>
            </a:r>
          </a:p>
          <a:p>
            <a:pPr lvl="1"/>
            <a:r>
              <a:rPr lang="en-AU" dirty="0"/>
              <a:t>Poverty Estimation</a:t>
            </a:r>
          </a:p>
          <a:p>
            <a:r>
              <a:rPr lang="en-AU" dirty="0"/>
              <a:t>Involves the use of multi-level models and Fay-Herriot Models</a:t>
            </a:r>
          </a:p>
        </p:txBody>
      </p:sp>
    </p:spTree>
    <p:extLst>
      <p:ext uri="{BB962C8B-B14F-4D97-AF65-F5344CB8AC3E}">
        <p14:creationId xmlns:p14="http://schemas.microsoft.com/office/powerpoint/2010/main" val="289923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0EBDA3-C47F-442C-92FF-4857A30B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3F3F3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EF8A-3E69-421E-86E0-A690D4C9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endParaRPr lang="en-AU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7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8B07B-9408-48D4-B640-ACC27286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000000"/>
                </a:solidFill>
              </a:rPr>
              <a:t>Synthetic data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00601EB-6A64-451C-AF12-280D372A3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pic>
        <p:nvPicPr>
          <p:cNvPr id="1026" name="Picture 2" descr="Image result for mean imputation">
            <a:extLst>
              <a:ext uri="{FF2B5EF4-FFF2-40B4-BE49-F238E27FC236}">
                <a16:creationId xmlns:a16="http://schemas.microsoft.com/office/drawing/2014/main" id="{8C0F5E78-1B1F-48E1-8C38-AB5D8DCAB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t="10086" r="7365" b="5438"/>
          <a:stretch/>
        </p:blipFill>
        <p:spPr bwMode="auto">
          <a:xfrm>
            <a:off x="6094105" y="2329542"/>
            <a:ext cx="3628572" cy="26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6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8952-35BF-4E73-B445-FCAE970B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000000"/>
                </a:solidFill>
              </a:rPr>
              <a:t>Purpose</a:t>
            </a:r>
          </a:p>
        </p:txBody>
      </p:sp>
      <p:pic>
        <p:nvPicPr>
          <p:cNvPr id="7" name="Graphic 6" descr="Map compass">
            <a:extLst>
              <a:ext uri="{FF2B5EF4-FFF2-40B4-BE49-F238E27FC236}">
                <a16:creationId xmlns:a16="http://schemas.microsoft.com/office/drawing/2014/main" id="{D1832598-CDE7-4C0A-8893-7ECF988BE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4345-619E-438E-89B1-3B811F5F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A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3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1F1C-BD0C-4373-A112-33D1BA74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C986-1D65-45F3-98FD-8B55ABFF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40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B228E-CD83-4A9E-A0CC-6D05F39A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ONLINE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AB8D-403C-465F-B26A-3DB317E5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77500" lnSpcReduction="20000"/>
          </a:bodyPr>
          <a:lstStyle/>
          <a:p>
            <a:r>
              <a:rPr lang="en-AU" sz="2000" b="1" dirty="0">
                <a:solidFill>
                  <a:srgbClr val="000000"/>
                </a:solidFill>
                <a:hlinkClick r:id="rId3"/>
              </a:rPr>
              <a:t>https://www.jaredknowles.com/journal/2013/11/25/getting-started-with-mixed-effect-models-in-r</a:t>
            </a:r>
          </a:p>
          <a:p>
            <a:r>
              <a:rPr lang="en-AU" sz="2000" b="1" dirty="0">
                <a:solidFill>
                  <a:srgbClr val="000000"/>
                </a:solidFill>
                <a:hlinkClick r:id="rId3"/>
              </a:rPr>
              <a:t>https://www.jaredknowles.com/journal/2013/11/25/getting-started-with-mixed-effect-models-in-r</a:t>
            </a:r>
          </a:p>
          <a:p>
            <a:r>
              <a:rPr lang="en-AU" sz="2000" b="1" dirty="0">
                <a:solidFill>
                  <a:srgbClr val="000000"/>
                </a:solidFill>
                <a:hlinkClick r:id="rId3"/>
              </a:rPr>
              <a:t>https://github.com/becarioprecario/SAERTutorial/blob/master/SAE04.pdf</a:t>
            </a:r>
          </a:p>
          <a:p>
            <a:r>
              <a:rPr lang="en-AU" sz="2000" b="1" dirty="0">
                <a:solidFill>
                  <a:srgbClr val="000000"/>
                </a:solidFill>
                <a:hlinkClick r:id="rId3"/>
              </a:rPr>
              <a:t>https://www.r-bloggers.com/sampling-weights-and-multilevel-modeling-in-r/</a:t>
            </a:r>
            <a:endParaRPr lang="en-AU" sz="2000" b="1" dirty="0">
              <a:solidFill>
                <a:srgbClr val="000000"/>
              </a:solidFill>
            </a:endParaRPr>
          </a:p>
          <a:p>
            <a:r>
              <a:rPr lang="en-AU" sz="2000" dirty="0">
                <a:solidFill>
                  <a:srgbClr val="000000"/>
                </a:solidFill>
                <a:hlinkClick r:id="rId4"/>
              </a:rPr>
              <a:t>https://www.r-bloggers.com/small-area-estimation-101/</a:t>
            </a:r>
            <a:endParaRPr lang="en-AU" sz="2000" dirty="0">
              <a:solidFill>
                <a:srgbClr val="000000"/>
              </a:solidFill>
            </a:endParaRPr>
          </a:p>
          <a:p>
            <a:r>
              <a:rPr lang="en-AU" sz="2000" dirty="0">
                <a:solidFill>
                  <a:srgbClr val="000000"/>
                </a:solidFill>
                <a:hlinkClick r:id="rId5"/>
              </a:rPr>
              <a:t>https://www.r-bloggers.com/small-area-estimation-101-old-materials-posted/</a:t>
            </a:r>
            <a:endParaRPr lang="en-AU" sz="2000" dirty="0">
              <a:solidFill>
                <a:srgbClr val="000000"/>
              </a:solidFill>
            </a:endParaRPr>
          </a:p>
          <a:p>
            <a:r>
              <a:rPr lang="en-AU" sz="2000" dirty="0">
                <a:solidFill>
                  <a:srgbClr val="000000"/>
                </a:solidFill>
                <a:hlinkClick r:id="rId6"/>
              </a:rPr>
              <a:t>https://stat.ethz.ch/education/semesters/ss2012/ams/paper/missForest_1.2.pdf</a:t>
            </a:r>
            <a:endParaRPr lang="en-AU" sz="2000" dirty="0">
              <a:solidFill>
                <a:srgbClr val="000000"/>
              </a:solidFill>
            </a:endParaRPr>
          </a:p>
          <a:p>
            <a:r>
              <a:rPr lang="en-AU" sz="2000" dirty="0">
                <a:solidFill>
                  <a:srgbClr val="000000"/>
                </a:solidFill>
                <a:hlinkClick r:id="rId7"/>
              </a:rPr>
              <a:t>https://journal.r-project.org/archive/2015/RJ-2015-007/RJ-2015-007.pdf</a:t>
            </a:r>
            <a:endParaRPr lang="en-AU" sz="2000" dirty="0">
              <a:solidFill>
                <a:srgbClr val="000000"/>
              </a:solidFill>
            </a:endParaRPr>
          </a:p>
          <a:p>
            <a:r>
              <a:rPr lang="en-AU" sz="2000" dirty="0">
                <a:solidFill>
                  <a:srgbClr val="000000"/>
                </a:solidFill>
                <a:hlinkClick r:id="rId8"/>
              </a:rPr>
              <a:t>https://ww2.amstat.org/sections/srms/Proceedings/y2007/Files/JSM2007-000789.pdf</a:t>
            </a:r>
            <a:endParaRPr lang="en-AU" sz="2000" dirty="0">
              <a:solidFill>
                <a:srgbClr val="000000"/>
              </a:solidFill>
            </a:endParaRPr>
          </a:p>
          <a:p>
            <a:endParaRPr lang="en-A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3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4F7BA-1930-4F59-8669-30A25067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Book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6223-A20B-443F-8BE1-7C8495B9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A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7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E2153-6AD7-451C-84D0-8EE9E19F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AU" sz="4000" dirty="0"/>
              <a:t>Further Reading/Related 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6FAF-247C-4E19-BB27-2454D933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AU" sz="2000" dirty="0">
                <a:hlinkClick r:id="rId2"/>
              </a:rPr>
              <a:t>https://www.sciencedirect.com/science/article/pii/S0198971516301338#f0010</a:t>
            </a:r>
            <a:endParaRPr lang="en-AU" sz="2000" dirty="0"/>
          </a:p>
          <a:p>
            <a:r>
              <a:rPr lang="en-AU" sz="2000" dirty="0">
                <a:hlinkClick r:id="rId3"/>
              </a:rPr>
              <a:t>http://www.nyu.edu/classes/jackson/design.of.social.research/Readings/Johnson%20-%20Introduction%20to%20survey%20weights%20%28PRI%20version%29.pdf</a:t>
            </a:r>
            <a:endParaRPr lang="en-AU" sz="2000" dirty="0"/>
          </a:p>
          <a:p>
            <a:r>
              <a:rPr lang="en-AU" sz="2000" dirty="0">
                <a:hlinkClick r:id="rId4"/>
              </a:rPr>
              <a:t>https://www.sciencedirect.com/science/article/pii/S0167947312003222</a:t>
            </a:r>
            <a:endParaRPr lang="en-AU" sz="2000" dirty="0"/>
          </a:p>
          <a:p>
            <a:r>
              <a:rPr lang="en-AU" sz="2000" dirty="0">
                <a:hlinkClick r:id="rId5"/>
              </a:rPr>
              <a:t>https://www.sciencedirect.com/science/article/pii/S016794731500170X#s000065</a:t>
            </a:r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92169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3001E9-2656-40FE-B30C-AA2E2311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C519-62ED-4B81-9C58-52F76EA5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rgbClr val="000000"/>
                </a:solidFill>
              </a:rPr>
              <a:t>https://docs.google.com/spreadsheets/d/1Rjwmx6DjnWOf_lD5Gm3MlFFpLH1umO_ZJyqOecAHwY4/edit#gid=1100499396</a:t>
            </a:r>
          </a:p>
        </p:txBody>
      </p:sp>
    </p:spTree>
    <p:extLst>
      <p:ext uri="{BB962C8B-B14F-4D97-AF65-F5344CB8AC3E}">
        <p14:creationId xmlns:p14="http://schemas.microsoft.com/office/powerpoint/2010/main" val="58973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5E70-D809-416B-ACD3-CD87CCCE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3626-5015-4CE0-82BB-94B7EB66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 1</a:t>
            </a:r>
          </a:p>
          <a:p>
            <a:pPr lvl="1"/>
            <a:endParaRPr lang="en-AU" dirty="0"/>
          </a:p>
          <a:p>
            <a:r>
              <a:rPr lang="en-AU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5335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B07B-9408-48D4-B640-ACC27286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000000"/>
                </a:solidFill>
              </a:rPr>
              <a:t>Merging data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00601EB-6A64-451C-AF12-280D372A3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D4D7-00EB-4952-B9AC-2E2AE655A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AU" sz="2000" dirty="0">
              <a:solidFill>
                <a:srgbClr val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BD7A1C-A52B-430F-9755-93EF63C0E363}"/>
              </a:ext>
            </a:extLst>
          </p:cNvPr>
          <p:cNvSpPr/>
          <p:nvPr/>
        </p:nvSpPr>
        <p:spPr>
          <a:xfrm>
            <a:off x="5224130" y="2557128"/>
            <a:ext cx="2977116" cy="2816547"/>
          </a:xfrm>
          <a:prstGeom prst="ellipse">
            <a:avLst/>
          </a:prstGeom>
          <a:solidFill>
            <a:schemeClr val="accent4">
              <a:alpha val="31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F80FBB-1CFC-4761-A0B6-90581CD19C9B}"/>
              </a:ext>
            </a:extLst>
          </p:cNvPr>
          <p:cNvSpPr/>
          <p:nvPr/>
        </p:nvSpPr>
        <p:spPr>
          <a:xfrm>
            <a:off x="7090805" y="2557127"/>
            <a:ext cx="2977116" cy="2816547"/>
          </a:xfrm>
          <a:prstGeom prst="ellipse">
            <a:avLst/>
          </a:prstGeom>
          <a:solidFill>
            <a:srgbClr val="00B0F0">
              <a:alpha val="54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81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88952-35BF-4E73-B445-FCAE970B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000000"/>
                </a:solidFill>
              </a:rPr>
              <a:t>Purpose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p compass">
            <a:extLst>
              <a:ext uri="{FF2B5EF4-FFF2-40B4-BE49-F238E27FC236}">
                <a16:creationId xmlns:a16="http://schemas.microsoft.com/office/drawing/2014/main" id="{D1832598-CDE7-4C0A-8893-7ECF988BE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4345-619E-438E-89B1-3B811F5F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A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6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2D7-FD94-40B1-87C0-09C11DD6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Matching Records directly assumes direct entities exist in both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ADD9-61C8-4AFF-9B20-8444AABE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Entity matching is inherently a classification problem</a:t>
            </a:r>
          </a:p>
          <a:p>
            <a:r>
              <a:rPr lang="en-AU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87949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Workflow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772816"/>
            <a:ext cx="3878580" cy="42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2024" y="2636912"/>
            <a:ext cx="24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Standardise the columns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6913" y="4005065"/>
            <a:ext cx="392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Model and Clerical Evaluation based on </a:t>
            </a:r>
          </a:p>
          <a:p>
            <a:r>
              <a:rPr lang="en-AU" dirty="0"/>
              <a:t>Probability Scores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016" y="5301209"/>
            <a:ext cx="315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Visualise, review and check for modelling errors</a:t>
            </a:r>
          </a:p>
        </p:txBody>
      </p:sp>
    </p:spTree>
    <p:extLst>
      <p:ext uri="{BB962C8B-B14F-4D97-AF65-F5344CB8AC3E}">
        <p14:creationId xmlns:p14="http://schemas.microsoft.com/office/powerpoint/2010/main" val="77901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141D-113E-45BC-8F51-00A8BB2B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Benefits and Potential for Entity Matching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5D49-D20E-495D-9A6F-BB9DF208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Potentially separate HTS participants from general users, and assess whether there are differences/biases in travel behaviour compare to all Opal data</a:t>
            </a:r>
          </a:p>
          <a:p>
            <a:r>
              <a:rPr lang="en-AU" dirty="0"/>
              <a:t>Estimate demographic information for Opal users based on HTS matches to increase the OD coverage for modelling</a:t>
            </a:r>
          </a:p>
        </p:txBody>
      </p:sp>
    </p:spTree>
    <p:extLst>
      <p:ext uri="{BB962C8B-B14F-4D97-AF65-F5344CB8AC3E}">
        <p14:creationId xmlns:p14="http://schemas.microsoft.com/office/powerpoint/2010/main" val="104928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4BCA-B8AC-4346-82AA-577FD34E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Issues for Entity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390E-5056-4BB9-87BA-D681E93D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Privacy Concerns</a:t>
            </a:r>
          </a:p>
          <a:p>
            <a:r>
              <a:rPr lang="en-AU" dirty="0"/>
              <a:t>Assumptions </a:t>
            </a:r>
          </a:p>
          <a:p>
            <a:pPr lvl="1"/>
            <a:r>
              <a:rPr lang="en-AU" dirty="0"/>
              <a:t>that HTS members correctly recollect information about travel</a:t>
            </a:r>
          </a:p>
          <a:p>
            <a:r>
              <a:rPr lang="en-AU" dirty="0"/>
              <a:t>Miss-matching will also have consequences on data quality</a:t>
            </a:r>
          </a:p>
          <a:p>
            <a:r>
              <a:rPr lang="en-AU" dirty="0"/>
              <a:t>There is currently no certain validation method</a:t>
            </a:r>
          </a:p>
          <a:p>
            <a:pPr lvl="1"/>
            <a:r>
              <a:rPr lang="en-AU" dirty="0"/>
              <a:t>Data can be simulated to train data matching but understanding the data error process can be challenging</a:t>
            </a:r>
          </a:p>
          <a:p>
            <a:pPr lvl="1"/>
            <a:r>
              <a:rPr lang="en-AU" dirty="0"/>
              <a:t>Manual validation is the best proposed method for data matching </a:t>
            </a:r>
          </a:p>
          <a:p>
            <a:pPr lvl="1"/>
            <a:r>
              <a:rPr lang="en-AU" dirty="0"/>
              <a:t>Manual validation requires labour hours for 200 PT records it may take over 100 hours to develop</a:t>
            </a:r>
          </a:p>
          <a:p>
            <a:pPr lvl="1"/>
            <a:r>
              <a:rPr lang="en-AU" dirty="0"/>
              <a:t>Human judgement over difficult matches can still introduce mismatches</a:t>
            </a:r>
          </a:p>
          <a:p>
            <a:r>
              <a:rPr lang="en-AU" dirty="0"/>
              <a:t>Similarity between multiple candidate is possible in transactional data, the is a process in development to match behaviourally rather than on similarity</a:t>
            </a:r>
          </a:p>
        </p:txBody>
      </p:sp>
    </p:spTree>
    <p:extLst>
      <p:ext uri="{BB962C8B-B14F-4D97-AF65-F5344CB8AC3E}">
        <p14:creationId xmlns:p14="http://schemas.microsoft.com/office/powerpoint/2010/main" val="137669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F616-620F-4F88-9038-13C77755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Behavioural Entity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DDA7-4525-4E78-85B5-11761883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A7611BD3-B9AC-4CAD-A063-F6BFAECF2FD6}"/>
              </a:ext>
            </a:extLst>
          </p:cNvPr>
          <p:cNvSpPr/>
          <p:nvPr/>
        </p:nvSpPr>
        <p:spPr>
          <a:xfrm>
            <a:off x="9838661" y="365123"/>
            <a:ext cx="914400" cy="914400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F6C7B3C1-12FC-4FF5-8DDD-B1BB29AB438D}"/>
              </a:ext>
            </a:extLst>
          </p:cNvPr>
          <p:cNvSpPr/>
          <p:nvPr/>
        </p:nvSpPr>
        <p:spPr>
          <a:xfrm rot="10800000">
            <a:off x="10295861" y="365125"/>
            <a:ext cx="914400" cy="914400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9ACDEDD2-4F38-45AF-9F22-4EC09C69C63D}"/>
              </a:ext>
            </a:extLst>
          </p:cNvPr>
          <p:cNvSpPr/>
          <p:nvPr/>
        </p:nvSpPr>
        <p:spPr>
          <a:xfrm>
            <a:off x="2641740" y="4805362"/>
            <a:ext cx="914401" cy="914401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A5502D1A-688B-44D6-AD37-F2B9A629755D}"/>
              </a:ext>
            </a:extLst>
          </p:cNvPr>
          <p:cNvSpPr/>
          <p:nvPr/>
        </p:nvSpPr>
        <p:spPr>
          <a:xfrm rot="16200000">
            <a:off x="3098940" y="4348162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2AEEF1F6-DD9C-4305-AD64-792E963C4B7F}"/>
              </a:ext>
            </a:extLst>
          </p:cNvPr>
          <p:cNvSpPr/>
          <p:nvPr/>
        </p:nvSpPr>
        <p:spPr>
          <a:xfrm>
            <a:off x="7340008" y="4805363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E1B190B6-36C7-40B8-AFB4-1EAA162981C1}"/>
              </a:ext>
            </a:extLst>
          </p:cNvPr>
          <p:cNvSpPr/>
          <p:nvPr/>
        </p:nvSpPr>
        <p:spPr>
          <a:xfrm rot="16200000">
            <a:off x="7829107" y="4313632"/>
            <a:ext cx="914400" cy="978200"/>
          </a:xfrm>
          <a:prstGeom prst="corner">
            <a:avLst>
              <a:gd name="adj1" fmla="val 55982"/>
              <a:gd name="adj2" fmla="val 483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8C305-A397-46A6-8C52-70E9749BDC10}"/>
              </a:ext>
            </a:extLst>
          </p:cNvPr>
          <p:cNvSpPr/>
          <p:nvPr/>
        </p:nvSpPr>
        <p:spPr>
          <a:xfrm rot="16200000">
            <a:off x="7554884" y="5033329"/>
            <a:ext cx="937851" cy="45320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BB2D6E8E-B405-455E-A575-FF1934055ABF}"/>
              </a:ext>
            </a:extLst>
          </p:cNvPr>
          <p:cNvSpPr/>
          <p:nvPr/>
        </p:nvSpPr>
        <p:spPr>
          <a:xfrm>
            <a:off x="7340008" y="2180948"/>
            <a:ext cx="914400" cy="1704753"/>
          </a:xfrm>
          <a:prstGeom prst="corner">
            <a:avLst>
              <a:gd name="adj1" fmla="val 50000"/>
              <a:gd name="adj2" fmla="val 46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id="{B058BB40-779D-44AB-AE89-F061B0A36F6B}"/>
              </a:ext>
            </a:extLst>
          </p:cNvPr>
          <p:cNvSpPr/>
          <p:nvPr/>
        </p:nvSpPr>
        <p:spPr>
          <a:xfrm>
            <a:off x="2641741" y="2180947"/>
            <a:ext cx="914400" cy="1704753"/>
          </a:xfrm>
          <a:prstGeom prst="corner">
            <a:avLst>
              <a:gd name="adj1" fmla="val 50000"/>
              <a:gd name="adj2" fmla="val 46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17D5DA-BDA5-49C0-B0B2-D6EDB48EEE2F}"/>
              </a:ext>
            </a:extLst>
          </p:cNvPr>
          <p:cNvSpPr/>
          <p:nvPr/>
        </p:nvSpPr>
        <p:spPr>
          <a:xfrm>
            <a:off x="3075488" y="2984555"/>
            <a:ext cx="937851" cy="4532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36017-4720-4A2C-BBC8-977576AE3F0A}"/>
              </a:ext>
            </a:extLst>
          </p:cNvPr>
          <p:cNvSpPr/>
          <p:nvPr/>
        </p:nvSpPr>
        <p:spPr>
          <a:xfrm>
            <a:off x="2641740" y="2178488"/>
            <a:ext cx="937851" cy="4532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DA1B3A-1BFB-4E3D-871B-E7D7F2E3D753}"/>
              </a:ext>
            </a:extLst>
          </p:cNvPr>
          <p:cNvSpPr/>
          <p:nvPr/>
        </p:nvSpPr>
        <p:spPr>
          <a:xfrm>
            <a:off x="7773757" y="2972748"/>
            <a:ext cx="937851" cy="4532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7579AB-22E4-46FB-9EDA-1737A9A7BDF7}"/>
              </a:ext>
            </a:extLst>
          </p:cNvPr>
          <p:cNvSpPr/>
          <p:nvPr/>
        </p:nvSpPr>
        <p:spPr>
          <a:xfrm>
            <a:off x="7324286" y="2178488"/>
            <a:ext cx="937851" cy="4532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EEC6F6-1355-4D5C-B5FA-089529878BB7}"/>
              </a:ext>
            </a:extLst>
          </p:cNvPr>
          <p:cNvSpPr/>
          <p:nvPr/>
        </p:nvSpPr>
        <p:spPr>
          <a:xfrm rot="16200000">
            <a:off x="7543159" y="3190172"/>
            <a:ext cx="937851" cy="47665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54B9FC-5A0A-4FCC-B8F7-41C5E9970849}"/>
              </a:ext>
            </a:extLst>
          </p:cNvPr>
          <p:cNvSpPr/>
          <p:nvPr/>
        </p:nvSpPr>
        <p:spPr>
          <a:xfrm rot="16200000">
            <a:off x="7152238" y="2343581"/>
            <a:ext cx="805293" cy="47665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33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522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iLab 1 – Showcase Transport for NSW</vt:lpstr>
      <vt:lpstr>Overview</vt:lpstr>
      <vt:lpstr>Merging data</vt:lpstr>
      <vt:lpstr>Purpose</vt:lpstr>
      <vt:lpstr>Matching Records directly assumes direct entities exist in both tables</vt:lpstr>
      <vt:lpstr>Workflow</vt:lpstr>
      <vt:lpstr>Benefits and Potential for Entity Matching Method</vt:lpstr>
      <vt:lpstr>Issues for Entity Matching</vt:lpstr>
      <vt:lpstr>Behavioural Entity Matching</vt:lpstr>
      <vt:lpstr>Models Alternative to Direct Entity Matching</vt:lpstr>
      <vt:lpstr>Example</vt:lpstr>
      <vt:lpstr>Synthetic data</vt:lpstr>
      <vt:lpstr>Purpose</vt:lpstr>
      <vt:lpstr>PowerPoint Presentation</vt:lpstr>
      <vt:lpstr>ONLINE REFERENCES</vt:lpstr>
      <vt:lpstr>Book References</vt:lpstr>
      <vt:lpstr>Further Reading/Related work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iLab 1 – Showcase Transport for NSW</dc:title>
  <dc:creator>Corinna Mittmann</dc:creator>
  <cp:lastModifiedBy>Corinna Mittmann</cp:lastModifiedBy>
  <cp:revision>2</cp:revision>
  <dcterms:created xsi:type="dcterms:W3CDTF">2018-10-20T09:21:41Z</dcterms:created>
  <dcterms:modified xsi:type="dcterms:W3CDTF">2018-10-20T09:36:09Z</dcterms:modified>
</cp:coreProperties>
</file>