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Varela Round"/>
      <p:regular r:id="rId32"/>
    </p:embeddedFont>
    <p:embeddedFont>
      <p:font typeface="Raleway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RalewayLight-regular.fntdata"/><Relationship Id="rId10" Type="http://schemas.openxmlformats.org/officeDocument/2006/relationships/slide" Target="slides/slide6.xml"/><Relationship Id="rId32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35" Type="http://schemas.openxmlformats.org/officeDocument/2006/relationships/font" Target="fonts/RalewayLight-italic.fntdata"/><Relationship Id="rId12" Type="http://schemas.openxmlformats.org/officeDocument/2006/relationships/slide" Target="slides/slide8.xml"/><Relationship Id="rId34" Type="http://schemas.openxmlformats.org/officeDocument/2006/relationships/font" Target="fonts/Raleway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aleway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a76bc94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6a76bc94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a76bc94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6a76bc94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a76bc94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6a76bc94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6a76bc94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6a76bc9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a76bc9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76a76bc9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6a76bc94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76a76bc94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a76bc9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6a76bc9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a76bc9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6a76bc9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a76bc94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76a76bc94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a76bc94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76a76bc94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a76bc94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76a76bc94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a76bc94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76a76bc94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a76bc94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76a76bc94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97" name="Google Shape;97;p22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_php">
  <p:cSld name="ONE_COLUMN_TEXT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 flipH="1" rot="10800000">
            <a:off x="2633125" y="25"/>
            <a:ext cx="6510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211625" y="440925"/>
            <a:ext cx="22776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2850550" y="165475"/>
            <a:ext cx="5946300" cy="4669200"/>
          </a:xfrm>
          <a:prstGeom prst="foldedCorner">
            <a:avLst>
              <a:gd fmla="val 7816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341075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3686350" y="1026500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○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■"/>
              <a:def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://tutorials.jenkov.com/java-unit-testing/asserts.html#assertArrayEquals" TargetMode="External"/><Relationship Id="rId9" Type="http://schemas.openxmlformats.org/officeDocument/2006/relationships/hyperlink" Target="http://tutorials.jenkov.com/java-unit-testing/asserts.html#assertThat" TargetMode="External"/><Relationship Id="rId5" Type="http://schemas.openxmlformats.org/officeDocument/2006/relationships/hyperlink" Target="http://tutorials.jenkov.com/java-unit-testing/asserts.html#assertEquals" TargetMode="External"/><Relationship Id="rId6" Type="http://schemas.openxmlformats.org/officeDocument/2006/relationships/hyperlink" Target="http://tutorials.jenkov.com/java-unit-testing/asserts.html#assertTrue" TargetMode="External"/><Relationship Id="rId7" Type="http://schemas.openxmlformats.org/officeDocument/2006/relationships/hyperlink" Target="http://tutorials.jenkov.com/java-unit-testing/asserts.html#assertNull" TargetMode="External"/><Relationship Id="rId8" Type="http://schemas.openxmlformats.org/officeDocument/2006/relationships/hyperlink" Target="http://tutorials.jenkov.com/java-unit-testing/asserts.html#assertSam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unit.org/junit5/docs/current/user-guide/#overview-getting-starte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afaelspinto/workshop-tdd-java/blob/master/src/test/java/workshop/calculator/CalculatorTest.ja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unit.org/junit5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Introduction to Unit Testing and TDD</a:t>
            </a:r>
            <a:endParaRPr/>
          </a:p>
        </p:txBody>
      </p:sp>
      <p:sp>
        <p:nvSpPr>
          <p:cNvPr id="113" name="Google Shape;113;p24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JUnit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1171250" y="-2650"/>
            <a:ext cx="5163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Example of a test written in Java</a:t>
            </a:r>
            <a:endParaRPr b="1"/>
          </a:p>
        </p:txBody>
      </p:sp>
      <p:sp>
        <p:nvSpPr>
          <p:cNvPr id="175" name="Google Shape;175;p33"/>
          <p:cNvSpPr txBox="1"/>
          <p:nvPr>
            <p:ph idx="4" type="body"/>
          </p:nvPr>
        </p:nvSpPr>
        <p:spPr>
          <a:xfrm>
            <a:off x="1131450" y="1185525"/>
            <a:ext cx="7707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24292E"/>
                </a:solidFill>
                <a:highlight>
                  <a:srgbClr val="FFFFFF"/>
                </a:highlight>
              </a:rPr>
              <a:t>The class we want to test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1131450" y="1692450"/>
            <a:ext cx="6881100" cy="1948500"/>
          </a:xfrm>
          <a:prstGeom prst="roundRect">
            <a:avLst>
              <a:gd fmla="val 1622" name="adj"/>
            </a:avLst>
          </a:prstGeom>
          <a:solidFill>
            <a:srgbClr val="000000"/>
          </a:solidFill>
          <a:ln>
            <a:noFill/>
          </a:ln>
          <a:effectLst>
            <a:outerShdw blurRad="200025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6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600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6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6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 sz="16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60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concatenate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fr" sz="16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 sz="16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fr" sz="1600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 sz="1600">
                <a:solidFill>
                  <a:srgbClr val="FD971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6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6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one </a:t>
            </a:r>
            <a:r>
              <a:rPr b="1" lang="fr" sz="160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two;</a:t>
            </a:r>
            <a:endParaRPr b="1" sz="16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6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1171250" y="-2650"/>
            <a:ext cx="5163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Example of a test written in Java</a:t>
            </a:r>
            <a:endParaRPr b="1"/>
          </a:p>
        </p:txBody>
      </p:sp>
      <p:sp>
        <p:nvSpPr>
          <p:cNvPr id="182" name="Google Shape;182;p34"/>
          <p:cNvSpPr txBox="1"/>
          <p:nvPr>
            <p:ph idx="4" type="body"/>
          </p:nvPr>
        </p:nvSpPr>
        <p:spPr>
          <a:xfrm>
            <a:off x="1171250" y="804525"/>
            <a:ext cx="7254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highlight>
                  <a:srgbClr val="FFFFFF"/>
                </a:highlight>
              </a:rPr>
              <a:t>The JUnit unit testing the concatenate() method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2497850" y="1401775"/>
            <a:ext cx="6368100" cy="3465000"/>
          </a:xfrm>
          <a:prstGeom prst="roundRect">
            <a:avLst>
              <a:gd fmla="val 1622" name="adj"/>
            </a:avLst>
          </a:prstGeom>
          <a:solidFill>
            <a:srgbClr val="000000"/>
          </a:solidFill>
          <a:ln>
            <a:noFill/>
          </a:ln>
          <a:effectLst>
            <a:outerShdw blurRad="200025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static org.junit.jupiter.api.Assertions.*;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1" i="1">
              <a:solidFill>
                <a:srgbClr val="66D9E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testConcatenate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myUnit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myUnit.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concatenate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"onetwo"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result);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1171250" y="-2650"/>
            <a:ext cx="5163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Example of a test written in Java</a:t>
            </a:r>
            <a:endParaRPr b="1"/>
          </a:p>
        </p:txBody>
      </p:sp>
      <p:sp>
        <p:nvSpPr>
          <p:cNvPr id="189" name="Google Shape;189;p35"/>
          <p:cNvSpPr txBox="1"/>
          <p:nvPr>
            <p:ph idx="4" type="body"/>
          </p:nvPr>
        </p:nvSpPr>
        <p:spPr>
          <a:xfrm>
            <a:off x="1171250" y="804525"/>
            <a:ext cx="7254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highlight>
                  <a:srgbClr val="FFFFFF"/>
                </a:highlight>
              </a:rPr>
              <a:t>The JUnit unit testing the concatenate() method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2497850" y="1401775"/>
            <a:ext cx="6368100" cy="3465000"/>
          </a:xfrm>
          <a:prstGeom prst="roundRect">
            <a:avLst>
              <a:gd fmla="val 1622" name="adj"/>
            </a:avLst>
          </a:prstGeom>
          <a:solidFill>
            <a:srgbClr val="000000"/>
          </a:solidFill>
          <a:ln>
            <a:noFill/>
          </a:ln>
          <a:effectLst>
            <a:outerShdw blurRad="200025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static org.junit.jupiter.api.Assertions.*;</a:t>
            </a:r>
            <a:endParaRPr b="1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1" i="1">
              <a:solidFill>
                <a:srgbClr val="66D9E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testConcatenate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myUnit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myUnit.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concatenate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"onetwo"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result);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331875" y="1374846"/>
            <a:ext cx="1833900" cy="658200"/>
          </a:xfrm>
          <a:prstGeom prst="rect">
            <a:avLst/>
          </a:prstGeom>
          <a:solidFill>
            <a:srgbClr val="F9979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5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Import annotation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562610" rtl="0" algn="l">
              <a:spcBef>
                <a:spcPts val="15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@Test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7180850" y="1857850"/>
            <a:ext cx="1833900" cy="867900"/>
          </a:xfrm>
          <a:prstGeom prst="rect">
            <a:avLst/>
          </a:prstGeom>
          <a:solidFill>
            <a:srgbClr val="F9979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Class naming convention - suffix</a:t>
            </a: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("Test")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331875" y="2619975"/>
            <a:ext cx="1833900" cy="1448400"/>
          </a:xfrm>
          <a:prstGeom prst="rect">
            <a:avLst/>
          </a:prstGeom>
          <a:solidFill>
            <a:srgbClr val="F9979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Annotation "@Test" indicating that the method is a test to be executed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562610" rtl="0" algn="l"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94" name="Google Shape;194;p35"/>
          <p:cNvCxnSpPr>
            <a:stCxn id="191" idx="3"/>
          </p:cNvCxnSpPr>
          <p:nvPr/>
        </p:nvCxnSpPr>
        <p:spPr>
          <a:xfrm>
            <a:off x="2165775" y="1703946"/>
            <a:ext cx="446700" cy="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5"/>
          <p:cNvCxnSpPr>
            <a:stCxn id="192" idx="1"/>
          </p:cNvCxnSpPr>
          <p:nvPr/>
        </p:nvCxnSpPr>
        <p:spPr>
          <a:xfrm flipH="1">
            <a:off x="5617250" y="2291800"/>
            <a:ext cx="1563600" cy="33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35"/>
          <p:cNvCxnSpPr/>
          <p:nvPr/>
        </p:nvCxnSpPr>
        <p:spPr>
          <a:xfrm>
            <a:off x="2165775" y="2725750"/>
            <a:ext cx="812100" cy="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1171250" y="-2650"/>
            <a:ext cx="5163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Example of a test written in Java</a:t>
            </a:r>
            <a:endParaRPr b="1"/>
          </a:p>
        </p:txBody>
      </p:sp>
      <p:sp>
        <p:nvSpPr>
          <p:cNvPr id="202" name="Google Shape;202;p36"/>
          <p:cNvSpPr txBox="1"/>
          <p:nvPr>
            <p:ph idx="4" type="body"/>
          </p:nvPr>
        </p:nvSpPr>
        <p:spPr>
          <a:xfrm>
            <a:off x="1171250" y="804525"/>
            <a:ext cx="7254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highlight>
                  <a:srgbClr val="FFFFFF"/>
                </a:highlight>
              </a:rPr>
              <a:t>The JUnit unit testing the concatenate() method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2497850" y="1401775"/>
            <a:ext cx="6368100" cy="3465000"/>
          </a:xfrm>
          <a:prstGeom prst="roundRect">
            <a:avLst>
              <a:gd fmla="val 1622" name="adj"/>
            </a:avLst>
          </a:prstGeom>
          <a:solidFill>
            <a:srgbClr val="000000"/>
          </a:solidFill>
          <a:ln>
            <a:noFill/>
          </a:ln>
          <a:effectLst>
            <a:outerShdw blurRad="200025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org.junit.jupiter.api.Test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static org.junit.jupiter.api.Assertions.*;</a:t>
            </a:r>
            <a:endParaRPr b="1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1" i="1">
              <a:solidFill>
                <a:srgbClr val="66D9E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testConcatenate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myUnit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MyUnit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myUnit.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concatenate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"onetwo"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, result);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331875" y="3689275"/>
            <a:ext cx="1833900" cy="1083000"/>
          </a:xfrm>
          <a:prstGeom prst="rect">
            <a:avLst/>
          </a:prstGeom>
          <a:solidFill>
            <a:srgbClr val="F9979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Assertion verifies the execution results of the code to be tested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562610" rtl="0" algn="l"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7180850" y="1857850"/>
            <a:ext cx="1833900" cy="867900"/>
          </a:xfrm>
          <a:prstGeom prst="rect">
            <a:avLst/>
          </a:prstGeom>
          <a:solidFill>
            <a:srgbClr val="F9979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Execution of the method to be tested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31875" y="2647046"/>
            <a:ext cx="1833900" cy="933900"/>
          </a:xfrm>
          <a:prstGeom prst="rect">
            <a:avLst/>
          </a:prstGeom>
          <a:solidFill>
            <a:srgbClr val="F9979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" lvl="0" marL="3429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Creating an instance of the class to be tested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562610" rtl="0" algn="l"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7" name="Google Shape;207;p36"/>
          <p:cNvCxnSpPr/>
          <p:nvPr/>
        </p:nvCxnSpPr>
        <p:spPr>
          <a:xfrm>
            <a:off x="2165775" y="3993777"/>
            <a:ext cx="1245300" cy="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6"/>
          <p:cNvCxnSpPr/>
          <p:nvPr/>
        </p:nvCxnSpPr>
        <p:spPr>
          <a:xfrm flipH="1">
            <a:off x="6849000" y="2687650"/>
            <a:ext cx="351900" cy="6228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6"/>
          <p:cNvCxnSpPr/>
          <p:nvPr/>
        </p:nvCxnSpPr>
        <p:spPr>
          <a:xfrm>
            <a:off x="2165775" y="3161346"/>
            <a:ext cx="1204500" cy="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6"/>
          <p:cNvCxnSpPr>
            <a:stCxn id="205" idx="1"/>
          </p:cNvCxnSpPr>
          <p:nvPr/>
        </p:nvCxnSpPr>
        <p:spPr>
          <a:xfrm flipH="1">
            <a:off x="5562950" y="2291800"/>
            <a:ext cx="1617900" cy="3300"/>
          </a:xfrm>
          <a:prstGeom prst="straightConnector1">
            <a:avLst/>
          </a:prstGeom>
          <a:noFill/>
          <a:ln cap="flat" cmpd="sng" w="38100">
            <a:solidFill>
              <a:srgbClr val="F76C6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1171250" y="-2650"/>
            <a:ext cx="3241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Assert methods</a:t>
            </a:r>
            <a:endParaRPr b="1"/>
          </a:p>
        </p:txBody>
      </p:sp>
      <p:sp>
        <p:nvSpPr>
          <p:cNvPr id="216" name="Google Shape;216;p37"/>
          <p:cNvSpPr/>
          <p:nvPr/>
        </p:nvSpPr>
        <p:spPr>
          <a:xfrm>
            <a:off x="7833385" y="4585473"/>
            <a:ext cx="1079100" cy="36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7"/>
          <p:cNvSpPr txBox="1"/>
          <p:nvPr>
            <p:ph idx="4" type="body"/>
          </p:nvPr>
        </p:nvSpPr>
        <p:spPr>
          <a:xfrm>
            <a:off x="1171250" y="1088775"/>
            <a:ext cx="7254600" cy="3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Junit provides a class named Assert, which provides a set of assertion methods useful in writing test cases and to detect test failure.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highlight>
                  <a:srgbClr val="FFFFFF"/>
                </a:highlight>
              </a:rPr>
              <a:t>The methods are as follows: (click each one to learn more)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assertArrayEquals()</a:t>
            </a:r>
            <a:endParaRPr sz="18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assertEquals()</a:t>
            </a:r>
            <a:endParaRPr sz="18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assertTrue() + assertFalse()</a:t>
            </a:r>
            <a:endParaRPr sz="18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assertNull() + assertNotNull()</a:t>
            </a:r>
            <a:endParaRPr sz="18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assertSame() and assertNotSame()</a:t>
            </a:r>
            <a:endParaRPr sz="18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Char char="●"/>
            </a:pPr>
            <a:r>
              <a:rPr lang="fr" sz="18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assertThat()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Test Driven Development (TDD)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-8525" y="594650"/>
            <a:ext cx="42432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b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writing the application code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b="1" lang="fr" sz="1300">
                <a:solidFill>
                  <a:srgbClr val="FFFFFF"/>
                </a:solidFill>
              </a:rPr>
              <a:t>Forces</a:t>
            </a: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you to think about your code before writing it!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that the test does not pass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since the code is not written</a:t>
            </a:r>
            <a:endParaRPr sz="13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functionality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very least, just so </a:t>
            </a:r>
            <a:r>
              <a:rPr lang="fr" sz="1300">
                <a:solidFill>
                  <a:srgbClr val="FFFFFF"/>
                </a:solidFill>
              </a:rPr>
              <a:t>it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can send back a proper test...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unit tests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○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that the tests pass, otherwise debug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1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Refactor</a:t>
            </a: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source code and re-run unit tests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AutoNum type="arabicPeriod"/>
            </a:pPr>
            <a:r>
              <a:rPr b="0" i="0" lang="fr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still ok, move on to the next objective and start the process again at step 1.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025" y="80506"/>
            <a:ext cx="4767975" cy="498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Benefits of TDD</a:t>
            </a:r>
            <a:endParaRPr/>
          </a:p>
        </p:txBody>
      </p:sp>
      <p:sp>
        <p:nvSpPr>
          <p:cNvPr id="234" name="Google Shape;234;p40"/>
          <p:cNvSpPr txBox="1"/>
          <p:nvPr>
            <p:ph idx="4" type="body"/>
          </p:nvPr>
        </p:nvSpPr>
        <p:spPr>
          <a:xfrm>
            <a:off x="473050" y="1171375"/>
            <a:ext cx="80568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r">
                <a:solidFill>
                  <a:srgbClr val="000000"/>
                </a:solidFill>
              </a:rPr>
              <a:t>Forces you to write tests in a </a:t>
            </a:r>
            <a:r>
              <a:rPr b="1" lang="fr">
                <a:solidFill>
                  <a:srgbClr val="000000"/>
                </a:solidFill>
              </a:rPr>
              <a:t>systematic</a:t>
            </a:r>
            <a:r>
              <a:rPr lang="fr">
                <a:solidFill>
                  <a:srgbClr val="000000"/>
                </a:solidFill>
              </a:rPr>
              <a:t> way: more tests = less bugs and regressions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r">
                <a:solidFill>
                  <a:srgbClr val="000000"/>
                </a:solidFill>
              </a:rPr>
              <a:t>Forces to </a:t>
            </a:r>
            <a:r>
              <a:rPr b="1" lang="fr">
                <a:solidFill>
                  <a:srgbClr val="000000"/>
                </a:solidFill>
              </a:rPr>
              <a:t>think ahead about the</a:t>
            </a:r>
            <a:r>
              <a:rPr lang="fr">
                <a:solidFill>
                  <a:srgbClr val="000000"/>
                </a:solidFill>
              </a:rPr>
              <a:t> implementation before coding (class names, methods, parameters, return values, behaviors...)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>
                <a:solidFill>
                  <a:srgbClr val="000000"/>
                </a:solidFill>
              </a:rPr>
              <a:t>				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r">
                <a:solidFill>
                  <a:srgbClr val="000000"/>
                </a:solidFill>
              </a:rPr>
              <a:t>Encourages you think of </a:t>
            </a:r>
            <a:r>
              <a:rPr b="1" lang="fr">
                <a:solidFill>
                  <a:srgbClr val="000000"/>
                </a:solidFill>
              </a:rPr>
              <a:t>all the</a:t>
            </a:r>
            <a:r>
              <a:rPr lang="fr">
                <a:solidFill>
                  <a:srgbClr val="000000"/>
                </a:solidFill>
              </a:rPr>
              <a:t> possible</a:t>
            </a:r>
            <a:r>
              <a:rPr b="1" lang="fr">
                <a:solidFill>
                  <a:srgbClr val="000000"/>
                </a:solidFill>
              </a:rPr>
              <a:t> scenarios</a:t>
            </a:r>
            <a:r>
              <a:rPr lang="fr">
                <a:solidFill>
                  <a:srgbClr val="000000"/>
                </a:solidFill>
              </a:rPr>
              <a:t> that could lead to malfunctions.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fr">
                <a:solidFill>
                  <a:srgbClr val="000000"/>
                </a:solidFill>
              </a:rPr>
              <a:t>Allows a better code </a:t>
            </a:r>
            <a:r>
              <a:rPr b="1" lang="fr">
                <a:solidFill>
                  <a:srgbClr val="000000"/>
                </a:solidFill>
              </a:rPr>
              <a:t>breakdown</a:t>
            </a:r>
            <a:r>
              <a:rPr lang="fr">
                <a:solidFill>
                  <a:srgbClr val="000000"/>
                </a:solidFill>
              </a:rPr>
              <a:t> by limiting the complexity of each step (step by step realisation)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>
                <a:solidFill>
                  <a:srgbClr val="000000"/>
                </a:solidFill>
              </a:rPr>
              <a:t>In the end, </a:t>
            </a:r>
            <a:r>
              <a:rPr b="1" lang="fr">
                <a:solidFill>
                  <a:srgbClr val="000000"/>
                </a:solidFill>
              </a:rPr>
              <a:t>it's the code that adapts to the tests,</a:t>
            </a:r>
            <a:r>
              <a:rPr lang="fr">
                <a:solidFill>
                  <a:srgbClr val="000000"/>
                </a:solidFill>
              </a:rPr>
              <a:t> writing tests beforehand means writing code that is easily testable! Otherwise, there is a risk of testing portions of badly written code which is therefore difficult to write and test.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Workshop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Workshop</a:t>
            </a:r>
            <a:endParaRPr b="1"/>
          </a:p>
        </p:txBody>
      </p:sp>
      <p:sp>
        <p:nvSpPr>
          <p:cNvPr id="245" name="Google Shape;245;p42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4" type="body"/>
          </p:nvPr>
        </p:nvSpPr>
        <p:spPr>
          <a:xfrm>
            <a:off x="342900" y="1770000"/>
            <a:ext cx="76977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Follow this 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Getting Started guide</a:t>
            </a:r>
            <a:r>
              <a:rPr lang="fr" sz="1600">
                <a:solidFill>
                  <a:srgbClr val="000000"/>
                </a:solidFill>
              </a:rPr>
              <a:t> to create your first unit test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fr" sz="1600">
                <a:solidFill>
                  <a:srgbClr val="000000"/>
                </a:solidFill>
              </a:rPr>
              <a:t>Have fun!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 txBox="1"/>
          <p:nvPr/>
        </p:nvSpPr>
        <p:spPr>
          <a:xfrm>
            <a:off x="1249200" y="1119325"/>
            <a:ext cx="3671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Write a basic test using JUnit:</a:t>
            </a:r>
            <a:endParaRPr b="1" sz="1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487200" y="765864"/>
            <a:ext cx="36570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 sz="20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a unit test?</a:t>
            </a:r>
            <a:endParaRPr b="1" i="0" sz="20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Unit tests are typically automated tests written and run by software developers to ensure that a section of an application (known as the "unit") meets its design and behaves as intended.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600">
                <a:latin typeface="Raleway"/>
                <a:ea typeface="Raleway"/>
                <a:cs typeface="Raleway"/>
                <a:sym typeface="Raleway"/>
              </a:rPr>
              <a:t>(Wikipedia)</a:t>
            </a:r>
            <a:endParaRPr i="0" sz="1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487200" y="3862650"/>
            <a:ext cx="3803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In Java, it’s possible to write special classes to test if the code in your program gives the expected results.</a:t>
            </a:r>
            <a:endParaRPr sz="1600">
              <a:solidFill>
                <a:srgbClr val="F76C6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171250" y="-2650"/>
            <a:ext cx="4220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What's unit testing?</a:t>
            </a:r>
            <a:endParaRPr b="1"/>
          </a:p>
        </p:txBody>
      </p:sp>
      <p:sp>
        <p:nvSpPr>
          <p:cNvPr id="126" name="Google Shape;126;p26"/>
          <p:cNvSpPr txBox="1"/>
          <p:nvPr>
            <p:ph idx="4" type="body"/>
          </p:nvPr>
        </p:nvSpPr>
        <p:spPr>
          <a:xfrm>
            <a:off x="1279250" y="1312950"/>
            <a:ext cx="6791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/>
              <a:t>Characteristics of unit testing: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AutoNum type="arabicPeriod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Fixes bugs early in the development cycle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AutoNum type="arabicPeriod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Helps developers to understand the code base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AutoNum type="arabicPeriod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Enables them to make changes quickly (because it’s modular)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AutoNum type="arabicPeriod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Good unit tests serve as project documentation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AutoNum type="arabicPeriod"/>
            </a:pP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Unit tests promote code </a:t>
            </a:r>
            <a:r>
              <a:rPr lang="fr" sz="1800">
                <a:solidFill>
                  <a:srgbClr val="222222"/>
                </a:solidFill>
                <a:highlight>
                  <a:srgbClr val="FFFFFF"/>
                </a:highlight>
              </a:rPr>
              <a:t>reuse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1171250" y="-2650"/>
            <a:ext cx="4220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Example scenario</a:t>
            </a:r>
            <a:endParaRPr b="1"/>
          </a:p>
        </p:txBody>
      </p:sp>
      <p:sp>
        <p:nvSpPr>
          <p:cNvPr id="132" name="Google Shape;132;p27"/>
          <p:cNvSpPr txBox="1"/>
          <p:nvPr>
            <p:ph idx="4" type="body"/>
          </p:nvPr>
        </p:nvSpPr>
        <p:spPr>
          <a:xfrm>
            <a:off x="1203050" y="1365900"/>
            <a:ext cx="6791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</a:rPr>
              <a:t>If you were to implement a calculator that supports the sum operation.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</a:rPr>
              <a:t>Your </a:t>
            </a:r>
            <a:r>
              <a:rPr b="1" lang="fr" sz="1600">
                <a:solidFill>
                  <a:srgbClr val="24292E"/>
                </a:solidFill>
                <a:highlight>
                  <a:srgbClr val="FFFFFF"/>
                </a:highlight>
              </a:rPr>
              <a:t>acceptance criteria</a:t>
            </a: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</a:rPr>
              <a:t> might be: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</a:rPr>
              <a:t>if numbers are positive the result should be positive.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</a:rPr>
              <a:t>if numbers are negative the result should be negative.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Raleway"/>
              <a:buChar char="●"/>
            </a:pPr>
            <a:r>
              <a:rPr lang="fr" sz="1600">
                <a:solidFill>
                  <a:srgbClr val="24292E"/>
                </a:solidFill>
                <a:highlight>
                  <a:srgbClr val="FFFFFF"/>
                </a:highlight>
              </a:rPr>
              <a:t>if numbers are opposite the result should be zero.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1171250" y="-2650"/>
            <a:ext cx="5163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Example of a test written in Java</a:t>
            </a:r>
            <a:endParaRPr b="1"/>
          </a:p>
        </p:txBody>
      </p:sp>
      <p:sp>
        <p:nvSpPr>
          <p:cNvPr id="138" name="Google Shape;138;p28"/>
          <p:cNvSpPr txBox="1"/>
          <p:nvPr>
            <p:ph idx="4" type="body"/>
          </p:nvPr>
        </p:nvSpPr>
        <p:spPr>
          <a:xfrm>
            <a:off x="305100" y="906263"/>
            <a:ext cx="8533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24292E"/>
                </a:solidFill>
                <a:highlight>
                  <a:srgbClr val="FFFFFF"/>
                </a:highlight>
              </a:rPr>
              <a:t>Acceptance criteria:</a:t>
            </a:r>
            <a:r>
              <a:rPr lang="fr">
                <a:solidFill>
                  <a:srgbClr val="24292E"/>
                </a:solidFill>
                <a:highlight>
                  <a:srgbClr val="FFFFFF"/>
                </a:highlight>
              </a:rPr>
              <a:t> i</a:t>
            </a:r>
            <a:r>
              <a:rPr lang="fr">
                <a:solidFill>
                  <a:srgbClr val="24292E"/>
                </a:solidFill>
                <a:highlight>
                  <a:srgbClr val="FFFFFF"/>
                </a:highlight>
              </a:rPr>
              <a:t>f numbers are positive the result should be positive.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279239" y="1245775"/>
            <a:ext cx="8594700" cy="3397800"/>
          </a:xfrm>
          <a:prstGeom prst="roundRect">
            <a:avLst>
              <a:gd fmla="val 1622" name="adj"/>
            </a:avLst>
          </a:prstGeom>
          <a:solidFill>
            <a:srgbClr val="000000"/>
          </a:solidFill>
          <a:ln>
            <a:noFill/>
          </a:ln>
          <a:effectLst>
            <a:outerShdw blurRad="200025" rotWithShape="0" algn="bl" dir="5400000" dist="19050">
              <a:srgbClr val="000000">
                <a:alpha val="29800"/>
              </a:srgbClr>
            </a:outerShdw>
          </a:effectLst>
        </p:spPr>
        <p:txBody>
          <a:bodyPr anchorCtr="0" anchor="ctr" bIns="91425" lIns="234000" spcFirstLastPara="1" rIns="91425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u="sng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CalculatorTest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1" i="1">
              <a:solidFill>
                <a:srgbClr val="66D9E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testSum_BothNumbersArePositive_ShouldReturnPositiveNumber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fr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Arrange</a:t>
            </a:r>
            <a:endParaRPr b="1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Calculator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calc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Calculator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fr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Act</a:t>
            </a:r>
            <a:endParaRPr b="1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fr">
                <a:solidFill>
                  <a:srgbClr val="66D9E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calc.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(a, b);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fr">
                <a:solidFill>
                  <a:srgbClr val="88846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// Assert</a:t>
            </a:r>
            <a:endParaRPr b="1">
              <a:solidFill>
                <a:srgbClr val="88846F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Assert.</a:t>
            </a:r>
            <a:r>
              <a:rPr b="1" lang="fr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(result </a:t>
            </a:r>
            <a:r>
              <a:rPr b="1" lang="fr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>
                <a:solidFill>
                  <a:srgbClr val="AE81FF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9267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279250" y="4643575"/>
            <a:ext cx="6700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24292E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Take a look at the full </a:t>
            </a:r>
            <a:r>
              <a:rPr lang="fr" u="sng">
                <a:solidFill>
                  <a:schemeClr val="accent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171250" y="-2650"/>
            <a:ext cx="5163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Unit testing frameworks</a:t>
            </a:r>
            <a:endParaRPr b="1"/>
          </a:p>
        </p:txBody>
      </p:sp>
      <p:sp>
        <p:nvSpPr>
          <p:cNvPr id="146" name="Google Shape;146;p29"/>
          <p:cNvSpPr txBox="1"/>
          <p:nvPr>
            <p:ph idx="4" type="body"/>
          </p:nvPr>
        </p:nvSpPr>
        <p:spPr>
          <a:xfrm>
            <a:off x="744450" y="1211075"/>
            <a:ext cx="77289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04495" rtl="0" algn="l">
              <a:lnSpc>
                <a:spcPct val="10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9303E"/>
                </a:solidFill>
              </a:rPr>
              <a:t>Unit testing frameworks for various languages:</a:t>
            </a:r>
            <a:endParaRPr sz="1800">
              <a:solidFill>
                <a:srgbClr val="19303E"/>
              </a:solidFill>
            </a:endParaRPr>
          </a:p>
          <a:p>
            <a:pPr indent="0" lvl="0" marL="404495" rtl="0" algn="l">
              <a:lnSpc>
                <a:spcPct val="108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800">
              <a:solidFill>
                <a:srgbClr val="19303E"/>
              </a:solidFill>
            </a:endParaRPr>
          </a:p>
          <a:p>
            <a:pPr indent="-294640" lvl="1" marL="861693" rtl="0" algn="l">
              <a:spcBef>
                <a:spcPts val="0"/>
              </a:spcBef>
              <a:spcAft>
                <a:spcPts val="0"/>
              </a:spcAft>
              <a:buClr>
                <a:srgbClr val="19303E"/>
              </a:buClr>
              <a:buSzPts val="1800"/>
              <a:buFont typeface="Raleway"/>
              <a:buChar char="–"/>
            </a:pPr>
            <a:r>
              <a:rPr lang="fr" sz="1800">
                <a:solidFill>
                  <a:srgbClr val="19303E"/>
                </a:solidFill>
              </a:rPr>
              <a:t>JsUnit for Javascript</a:t>
            </a:r>
            <a:endParaRPr sz="1800">
              <a:solidFill>
                <a:srgbClr val="19303E"/>
              </a:solidFill>
            </a:endParaRPr>
          </a:p>
          <a:p>
            <a:pPr indent="-294640" lvl="1" marL="861693" rtl="0" algn="l">
              <a:spcBef>
                <a:spcPts val="0"/>
              </a:spcBef>
              <a:spcAft>
                <a:spcPts val="0"/>
              </a:spcAft>
              <a:buClr>
                <a:srgbClr val="19303E"/>
              </a:buClr>
              <a:buSzPts val="1800"/>
              <a:buFont typeface="Arial"/>
              <a:buChar char="–"/>
            </a:pPr>
            <a:r>
              <a:rPr lang="fr" sz="1800">
                <a:solidFill>
                  <a:srgbClr val="19303E"/>
                </a:solidFill>
              </a:rPr>
              <a:t>Mockit for Angular</a:t>
            </a:r>
            <a:endParaRPr sz="1800">
              <a:solidFill>
                <a:srgbClr val="19303E"/>
              </a:solidFill>
            </a:endParaRPr>
          </a:p>
          <a:p>
            <a:pPr indent="-294640" lvl="1" marL="861693" rtl="0" algn="l">
              <a:lnSpc>
                <a:spcPct val="119347"/>
              </a:lnSpc>
              <a:spcBef>
                <a:spcPts val="5"/>
              </a:spcBef>
              <a:spcAft>
                <a:spcPts val="0"/>
              </a:spcAft>
              <a:buClr>
                <a:srgbClr val="19303E"/>
              </a:buClr>
              <a:buSzPts val="1800"/>
              <a:buFont typeface="Raleway"/>
              <a:buChar char="–"/>
            </a:pPr>
            <a:r>
              <a:rPr lang="fr" sz="1800">
                <a:solidFill>
                  <a:srgbClr val="19303E"/>
                </a:solidFill>
              </a:rPr>
              <a:t>PyUnit for Python</a:t>
            </a:r>
            <a:endParaRPr sz="1800">
              <a:solidFill>
                <a:srgbClr val="000000"/>
              </a:solidFill>
            </a:endParaRPr>
          </a:p>
          <a:p>
            <a:pPr indent="-294640" lvl="1" marL="861693" rtl="0" algn="l">
              <a:lnSpc>
                <a:spcPct val="119347"/>
              </a:lnSpc>
              <a:spcBef>
                <a:spcPts val="0"/>
              </a:spcBef>
              <a:spcAft>
                <a:spcPts val="0"/>
              </a:spcAft>
              <a:buClr>
                <a:srgbClr val="19303E"/>
              </a:buClr>
              <a:buSzPts val="1800"/>
              <a:buFont typeface="Raleway"/>
              <a:buChar char="–"/>
            </a:pPr>
            <a:r>
              <a:rPr lang="fr" sz="1800">
                <a:solidFill>
                  <a:srgbClr val="19303E"/>
                </a:solidFill>
              </a:rPr>
              <a:t>CppUnit for C++</a:t>
            </a:r>
            <a:endParaRPr sz="1800">
              <a:solidFill>
                <a:srgbClr val="000000"/>
              </a:solidFill>
            </a:endParaRPr>
          </a:p>
          <a:p>
            <a:pPr indent="-294640" lvl="1" marL="861693" rtl="0" algn="l">
              <a:spcBef>
                <a:spcPts val="10"/>
              </a:spcBef>
              <a:spcAft>
                <a:spcPts val="0"/>
              </a:spcAft>
              <a:buClr>
                <a:srgbClr val="19303E"/>
              </a:buClr>
              <a:buSzPts val="1800"/>
              <a:buFont typeface="Raleway"/>
              <a:buChar char="–"/>
            </a:pPr>
            <a:r>
              <a:rPr lang="fr" sz="1800">
                <a:solidFill>
                  <a:srgbClr val="19303E"/>
                </a:solidFill>
              </a:rPr>
              <a:t>PhpUnit for Php</a:t>
            </a:r>
            <a:endParaRPr sz="1800">
              <a:solidFill>
                <a:srgbClr val="000000"/>
              </a:solidFill>
            </a:endParaRPr>
          </a:p>
          <a:p>
            <a:pPr indent="-294640" lvl="1" marL="861693" rtl="0" algn="l">
              <a:lnSpc>
                <a:spcPct val="119347"/>
              </a:lnSpc>
              <a:spcBef>
                <a:spcPts val="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–"/>
            </a:pPr>
            <a:r>
              <a:rPr lang="fr" sz="1800">
                <a:solidFill>
                  <a:schemeClr val="dk2"/>
                </a:solidFill>
              </a:rPr>
              <a:t>JUnit for Java</a:t>
            </a:r>
            <a:endParaRPr b="1"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JUnit</a:t>
            </a:r>
            <a:endParaRPr b="1"/>
          </a:p>
        </p:txBody>
      </p:sp>
      <p:sp>
        <p:nvSpPr>
          <p:cNvPr id="152" name="Google Shape;152;p30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3" name="Google Shape;153;p30"/>
          <p:cNvSpPr txBox="1"/>
          <p:nvPr>
            <p:ph idx="4" type="body"/>
          </p:nvPr>
        </p:nvSpPr>
        <p:spPr>
          <a:xfrm>
            <a:off x="1249200" y="976050"/>
            <a:ext cx="6669000" cy="3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12529"/>
                </a:solidFill>
              </a:rPr>
              <a:t>JUnit is a unit testing framework for the Java programming language. It is an open-source framework, and is used to write and run repeatable automated tests.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highlight>
                <a:srgbClr val="F1C232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Char char="-"/>
            </a:pPr>
            <a:r>
              <a:rPr lang="fr" sz="1600">
                <a:solidFill>
                  <a:srgbClr val="222635"/>
                </a:solidFill>
                <a:highlight>
                  <a:srgbClr val="FFFFFF"/>
                </a:highlight>
              </a:rPr>
              <a:t>Easy to setup and run.</a:t>
            </a:r>
            <a:endParaRPr sz="1600">
              <a:solidFill>
                <a:srgbClr val="22263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Char char="-"/>
            </a:pPr>
            <a:r>
              <a:rPr lang="fr" sz="1600">
                <a:solidFill>
                  <a:srgbClr val="222635"/>
                </a:solidFill>
                <a:highlight>
                  <a:srgbClr val="FFFFFF"/>
                </a:highlight>
              </a:rPr>
              <a:t>Supports annotations.</a:t>
            </a:r>
            <a:endParaRPr sz="1600">
              <a:solidFill>
                <a:srgbClr val="22263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Char char="-"/>
            </a:pPr>
            <a:r>
              <a:rPr lang="fr" sz="1600">
                <a:solidFill>
                  <a:srgbClr val="222635"/>
                </a:solidFill>
                <a:highlight>
                  <a:srgbClr val="FFFFFF"/>
                </a:highlight>
              </a:rPr>
              <a:t>Allows certain tests to be ignored or grouped and executed together.</a:t>
            </a:r>
            <a:endParaRPr sz="1600">
              <a:solidFill>
                <a:srgbClr val="22263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Char char="-"/>
            </a:pPr>
            <a:r>
              <a:rPr lang="fr" sz="1600">
                <a:solidFill>
                  <a:srgbClr val="222635"/>
                </a:solidFill>
                <a:highlight>
                  <a:srgbClr val="FFFFFF"/>
                </a:highlight>
              </a:rPr>
              <a:t>Supports parameterized testing, i.e. running a unit test by specifying different values at run time.</a:t>
            </a:r>
            <a:endParaRPr sz="1600">
              <a:solidFill>
                <a:srgbClr val="22263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635"/>
              </a:buClr>
              <a:buSzPts val="1600"/>
              <a:buChar char="-"/>
            </a:pPr>
            <a:r>
              <a:rPr lang="fr" sz="1600">
                <a:solidFill>
                  <a:srgbClr val="222635"/>
                </a:solidFill>
                <a:highlight>
                  <a:srgbClr val="FFFFFF"/>
                </a:highlight>
              </a:rPr>
              <a:t>Supports automated test execution by integrating with build tools like Ant, Maven, and Gradle.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154" name="Google Shape;154;p30"/>
          <p:cNvSpPr/>
          <p:nvPr/>
        </p:nvSpPr>
        <p:spPr>
          <a:xfrm>
            <a:off x="7833385" y="4585473"/>
            <a:ext cx="1079100" cy="36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Some Vocabulary</a:t>
            </a:r>
            <a:endParaRPr b="1"/>
          </a:p>
        </p:txBody>
      </p:sp>
      <p:sp>
        <p:nvSpPr>
          <p:cNvPr id="160" name="Google Shape;160;p31"/>
          <p:cNvSpPr txBox="1"/>
          <p:nvPr>
            <p:ph idx="4" type="body"/>
          </p:nvPr>
        </p:nvSpPr>
        <p:spPr>
          <a:xfrm>
            <a:off x="1171250" y="1415300"/>
            <a:ext cx="67470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5120" lvl="0" marL="40449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•"/>
            </a:pPr>
            <a:r>
              <a:rPr b="1" lang="fr" sz="1800">
                <a:solidFill>
                  <a:srgbClr val="F76C6C"/>
                </a:solidFill>
              </a:rPr>
              <a:t>Unit</a:t>
            </a:r>
            <a:r>
              <a:rPr lang="fr" sz="1800">
                <a:solidFill>
                  <a:schemeClr val="dk2"/>
                </a:solidFill>
              </a:rPr>
              <a:t>: block of code to be tested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"/>
              </a:spcBef>
              <a:spcAft>
                <a:spcPts val="0"/>
              </a:spcAft>
              <a:buClr>
                <a:srgbClr val="BE024F"/>
              </a:buClr>
              <a:buSzPts val="36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25120" lvl="0" marL="404495" marR="280035" rtl="0" algn="l">
              <a:lnSpc>
                <a:spcPct val="80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•"/>
            </a:pPr>
            <a:r>
              <a:rPr b="1" lang="fr" sz="1800">
                <a:solidFill>
                  <a:srgbClr val="F76C6C"/>
                </a:solidFill>
              </a:rPr>
              <a:t>Assertion</a:t>
            </a:r>
            <a:r>
              <a:rPr lang="fr" sz="1800">
                <a:solidFill>
                  <a:schemeClr val="dk2"/>
                </a:solidFill>
              </a:rPr>
              <a:t>: verification of an expected result. If the check fails, an exception is thrown and the current test stops.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7"/>
              </a:spcBef>
              <a:spcAft>
                <a:spcPts val="0"/>
              </a:spcAft>
              <a:buClr>
                <a:srgbClr val="BE024F"/>
              </a:buClr>
              <a:buSzPts val="35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25120" lvl="0" marL="404495" marR="5080" rtl="0" algn="l">
              <a:lnSpc>
                <a:spcPct val="9719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•"/>
            </a:pPr>
            <a:r>
              <a:rPr b="1" lang="fr" sz="1800">
                <a:solidFill>
                  <a:srgbClr val="F76C6C"/>
                </a:solidFill>
              </a:rPr>
              <a:t>Fixture</a:t>
            </a:r>
            <a:r>
              <a:rPr lang="fr" sz="1800">
                <a:solidFill>
                  <a:schemeClr val="dk2"/>
                </a:solidFill>
              </a:rPr>
              <a:t>: initialization / termination common to all unit tests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7"/>
              </a:spcBef>
              <a:spcAft>
                <a:spcPts val="0"/>
              </a:spcAft>
              <a:buClr>
                <a:srgbClr val="BE024F"/>
              </a:buClr>
              <a:buSzPts val="30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25120" lvl="0" marL="40449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•"/>
            </a:pPr>
            <a:r>
              <a:rPr b="1" lang="fr" sz="1800">
                <a:solidFill>
                  <a:srgbClr val="F76C6C"/>
                </a:solidFill>
              </a:rPr>
              <a:t>Suite</a:t>
            </a:r>
            <a:r>
              <a:rPr lang="fr" sz="1800">
                <a:solidFill>
                  <a:schemeClr val="dk2"/>
                </a:solidFill>
              </a:rPr>
              <a:t>: a set of executable unit tests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7833385" y="4585473"/>
            <a:ext cx="1079100" cy="36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1171250" y="-2650"/>
            <a:ext cx="3241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Common Annotations</a:t>
            </a:r>
            <a:endParaRPr b="1"/>
          </a:p>
        </p:txBody>
      </p:sp>
      <p:sp>
        <p:nvSpPr>
          <p:cNvPr id="167" name="Google Shape;167;p32"/>
          <p:cNvSpPr txBox="1"/>
          <p:nvPr>
            <p:ph idx="4" type="body"/>
          </p:nvPr>
        </p:nvSpPr>
        <p:spPr>
          <a:xfrm>
            <a:off x="102150" y="2429075"/>
            <a:ext cx="89397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7493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fr" sz="18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- Marks the method as a test method.</a:t>
            </a:r>
            <a:endParaRPr sz="18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fr" sz="18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@BeforeEach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and </a:t>
            </a:r>
            <a:r>
              <a:rPr lang="fr" sz="18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@AfterEach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sandwiches </a:t>
            </a:r>
            <a:r>
              <a:rPr b="1" lang="fr" sz="1800">
                <a:solidFill>
                  <a:srgbClr val="1F1F1F"/>
                </a:solidFill>
                <a:highlight>
                  <a:srgbClr val="FFFFFF"/>
                </a:highlight>
              </a:rPr>
              <a:t>each test method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in the class.</a:t>
            </a:r>
            <a:endParaRPr sz="18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429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fr" sz="18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@BeforeAll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and </a:t>
            </a:r>
            <a:r>
              <a:rPr lang="fr" sz="180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@AfterAll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sandwiches </a:t>
            </a:r>
            <a:r>
              <a:rPr b="1" lang="fr" sz="1800">
                <a:solidFill>
                  <a:srgbClr val="1F1F1F"/>
                </a:solidFill>
                <a:highlight>
                  <a:srgbClr val="FFFFFF"/>
                </a:highlight>
              </a:rPr>
              <a:t>all of the test </a:t>
            </a:r>
            <a:r>
              <a:rPr b="1" lang="fr" sz="1800">
                <a:solidFill>
                  <a:srgbClr val="1F1F1F"/>
                </a:solidFill>
                <a:highlight>
                  <a:srgbClr val="FFFFFF"/>
                </a:highlight>
              </a:rPr>
              <a:t>methods</a:t>
            </a:r>
            <a:r>
              <a:rPr lang="fr" sz="1800">
                <a:solidFill>
                  <a:srgbClr val="1F1F1F"/>
                </a:solidFill>
                <a:highlight>
                  <a:srgbClr val="FFFFFF"/>
                </a:highlight>
              </a:rPr>
              <a:t> in a JUnit test class.</a:t>
            </a:r>
            <a:endParaRPr sz="18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>
              <a:solidFill>
                <a:srgbClr val="F76C6C"/>
              </a:solidFill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7833385" y="4585473"/>
            <a:ext cx="1079100" cy="36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1171250" y="990600"/>
            <a:ext cx="7166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Annotations are like meta-tags that you can add to your code, and apply them to methods or in a class. Some common annotations: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25400" marR="2540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