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Raleway Thin"/>
      <p:regular r:id="rId34"/>
      <p:bold r:id="rId35"/>
      <p:italic r:id="rId36"/>
      <p:boldItalic r:id="rId37"/>
    </p:embeddedFont>
    <p:embeddedFont>
      <p:font typeface="Varela Round"/>
      <p:regular r:id="rId38"/>
    </p:embeddedFont>
    <p:embeddedFont>
      <p:font typeface="Source Sans Pr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C33D4D-0D96-47D1-BB6A-4A8CB88A7234}">
  <a:tblStyle styleId="{38C33D4D-0D96-47D1-BB6A-4A8CB88A723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.fntdata"/><Relationship Id="rId20" Type="http://schemas.openxmlformats.org/officeDocument/2006/relationships/slide" Target="slides/slide15.xml"/><Relationship Id="rId42" Type="http://schemas.openxmlformats.org/officeDocument/2006/relationships/font" Target="fonts/SourceSansPro-boldItalic.fntdata"/><Relationship Id="rId41" Type="http://schemas.openxmlformats.org/officeDocument/2006/relationships/font" Target="fonts/SourceSansPr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RalewayThin-bold.fntdata"/><Relationship Id="rId12" Type="http://schemas.openxmlformats.org/officeDocument/2006/relationships/slide" Target="slides/slide7.xml"/><Relationship Id="rId34" Type="http://schemas.openxmlformats.org/officeDocument/2006/relationships/font" Target="fonts/RalewayThin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Thin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Thin-italic.fntdata"/><Relationship Id="rId17" Type="http://schemas.openxmlformats.org/officeDocument/2006/relationships/slide" Target="slides/slide12.xml"/><Relationship Id="rId39" Type="http://schemas.openxmlformats.org/officeDocument/2006/relationships/font" Target="fonts/SourceSansPro-regular.fntdata"/><Relationship Id="rId16" Type="http://schemas.openxmlformats.org/officeDocument/2006/relationships/slide" Target="slides/slide11.xml"/><Relationship Id="rId38" Type="http://schemas.openxmlformats.org/officeDocument/2006/relationships/font" Target="fonts/VarelaRound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4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 amt="47000"/>
          </a:blip>
          <a:srcRect b="0" l="0" r="0" t="0"/>
          <a:stretch/>
        </p:blipFill>
        <p:spPr>
          <a:xfrm>
            <a:off x="-716400" y="-540000"/>
            <a:ext cx="10576800" cy="8975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 1">
  <p:cSld name="CUSTOM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1" sz="12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Char char="●"/>
              <a:defRPr b="1" i="0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6" name="Google Shape;76;p18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258" l="0" r="0" t="257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 b="0" i="0" sz="1400" u="none" cap="none" strike="noStrike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0"/>
          <p:cNvPicPr preferRelativeResize="0"/>
          <p:nvPr/>
        </p:nvPicPr>
        <p:blipFill rotWithShape="1">
          <a:blip r:embed="rId2">
            <a:alphaModFix/>
          </a:blip>
          <a:srcRect b="0" l="0" r="51270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Java: The language</a:t>
            </a:r>
            <a:endParaRPr/>
          </a:p>
        </p:txBody>
      </p:sp>
      <p:pic>
        <p:nvPicPr>
          <p:cNvPr id="89" name="Google Shape;89;p20"/>
          <p:cNvPicPr preferRelativeResize="0"/>
          <p:nvPr/>
        </p:nvPicPr>
        <p:blipFill rotWithShape="1">
          <a:blip r:embed="rId3">
            <a:alphaModFix/>
          </a:blip>
          <a:srcRect b="4938" l="23367" r="20741" t="4586"/>
          <a:stretch/>
        </p:blipFill>
        <p:spPr>
          <a:xfrm>
            <a:off x="3951688" y="2742050"/>
            <a:ext cx="1240626" cy="20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Operators</a:t>
            </a:r>
            <a:endParaRPr b="1"/>
          </a:p>
        </p:txBody>
      </p:sp>
      <p:sp>
        <p:nvSpPr>
          <p:cNvPr id="175" name="Google Shape;175;p29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138475" y="790750"/>
            <a:ext cx="8862600" cy="1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In order to modify the value of a variable, you will need to use what’s called a calculation operator: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 a = 1;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 = a + 2;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int b = a - 1;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 + 1;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What values do the variables a and b have now?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1552780" y="1053618"/>
            <a:ext cx="2123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// a == 1</a:t>
            </a:r>
            <a:endParaRPr b="0" i="1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1552780" y="1269295"/>
            <a:ext cx="21231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// a == 3</a:t>
            </a:r>
            <a:endParaRPr b="0" i="1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1552780" y="1497900"/>
            <a:ext cx="41172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// b == 2, a == 3 (not modified)</a:t>
            </a:r>
            <a:endParaRPr b="0" i="1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1552780" y="1713575"/>
            <a:ext cx="39168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// b == 2 (not modified)</a:t>
            </a:r>
            <a:endParaRPr b="0" i="1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138475" y="2447050"/>
            <a:ext cx="88626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There are </a:t>
            </a: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incrementing operators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to modify variables in a more concise way: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sz="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int var = 1;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var += 2;        </a:t>
            </a:r>
            <a:r>
              <a:rPr i="1" lang="fr">
                <a:latin typeface="Raleway"/>
                <a:ea typeface="Raleway"/>
                <a:cs typeface="Raleway"/>
                <a:sym typeface="Raleway"/>
              </a:rPr>
              <a:t>// var receives its value plus 2, same as var = var + 2;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138475" y="3363250"/>
            <a:ext cx="88626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There is also an even more concise way to change the value of a variable:</a:t>
            </a:r>
            <a:br>
              <a:rPr lang="fr">
                <a:latin typeface="Raleway"/>
                <a:ea typeface="Raleway"/>
                <a:cs typeface="Raleway"/>
                <a:sym typeface="Raleway"/>
              </a:rPr>
            </a:br>
            <a:br>
              <a:rPr lang="fr" sz="600">
                <a:latin typeface="Raleway"/>
                <a:ea typeface="Raleway"/>
                <a:cs typeface="Raleway"/>
                <a:sym typeface="Raleway"/>
              </a:rPr>
            </a:br>
            <a:r>
              <a:rPr lang="fr">
                <a:latin typeface="Raleway"/>
                <a:ea typeface="Raleway"/>
                <a:cs typeface="Raleway"/>
                <a:sym typeface="Raleway"/>
              </a:rPr>
              <a:t>	int var = 3;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var++;</a:t>
            </a:r>
            <a:r>
              <a:rPr i="1" lang="fr">
                <a:latin typeface="Raleway"/>
                <a:ea typeface="Raleway"/>
                <a:cs typeface="Raleway"/>
                <a:sym typeface="Raleway"/>
              </a:rPr>
              <a:t>            // var receives its value plus 1, same as var = var + 1;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138475" y="4314625"/>
            <a:ext cx="88626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latin typeface="Raleway"/>
                <a:ea typeface="Raleway"/>
                <a:cs typeface="Raleway"/>
                <a:sym typeface="Raleway"/>
              </a:rPr>
              <a:t>Incremental operators: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	+=, -=, *=, /=, %=, ++, ––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Operators</a:t>
            </a:r>
            <a:endParaRPr b="1"/>
          </a:p>
        </p:txBody>
      </p:sp>
      <p:sp>
        <p:nvSpPr>
          <p:cNvPr id="189" name="Google Shape;189;p30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30"/>
          <p:cNvSpPr txBox="1"/>
          <p:nvPr/>
        </p:nvSpPr>
        <p:spPr>
          <a:xfrm>
            <a:off x="176150" y="884525"/>
            <a:ext cx="8896200" cy="17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We have already looked at both test conditions and operators.</a:t>
            </a:r>
            <a:br>
              <a:rPr lang="fr">
                <a:latin typeface="Raleway"/>
                <a:ea typeface="Raleway"/>
                <a:cs typeface="Raleway"/>
                <a:sym typeface="Raleway"/>
              </a:rPr>
            </a:br>
            <a:r>
              <a:rPr lang="fr">
                <a:latin typeface="Raleway"/>
                <a:ea typeface="Raleway"/>
                <a:cs typeface="Raleway"/>
                <a:sym typeface="Raleway"/>
              </a:rPr>
              <a:t>A condition checks whether the expression is true or false, and selects the correct “fork” in the code to depending on the result of the result of the test: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sz="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if (age &gt; 17) { ... }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sz="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What is the correct type for the following expression?: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age &gt; 17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boolean test = age &gt; 17;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4505325" y="1795640"/>
            <a:ext cx="44127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boolean isAlive = true;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	int age = 16;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	boolean hasLegalAge = age &gt; 18;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176150" y="2327950"/>
            <a:ext cx="3044100" cy="5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boolean test = age &gt; 17;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274125" y="2706195"/>
            <a:ext cx="5732100" cy="9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Logical operators :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&amp;&amp; : Logical AND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// (true</a:t>
            </a:r>
            <a:r>
              <a:rPr b="0" i="1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&amp;&amp; false) == false</a:t>
            </a:r>
            <a:endParaRPr b="0" i="1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||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OR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logical</a:t>
            </a:r>
            <a:r>
              <a:rPr b="0" i="1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// (true || false) == true</a:t>
            </a:r>
            <a:endParaRPr b="0" i="1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! 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logic</a:t>
            </a:r>
            <a:r>
              <a:rPr b="0" i="1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// !true == false &amp;&amp; !true == false</a:t>
            </a:r>
            <a:endParaRPr b="0" i="1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731325" y="3688625"/>
            <a:ext cx="41823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boolean value = (2 &gt;= 1) &amp;&amp; !(('a' =='A') || (1 != 0));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5532653" y="3302975"/>
            <a:ext cx="1563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fr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true &amp;&amp; !(false || true)</a:t>
            </a:r>
            <a:endParaRPr b="0" i="1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96" name="Google Shape;196;p30"/>
          <p:cNvCxnSpPr/>
          <p:nvPr/>
        </p:nvCxnSpPr>
        <p:spPr>
          <a:xfrm flipH="1" rot="10800000">
            <a:off x="4542955" y="3723228"/>
            <a:ext cx="1011600" cy="190200"/>
          </a:xfrm>
          <a:prstGeom prst="straightConnector1">
            <a:avLst/>
          </a:prstGeom>
          <a:noFill/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7" name="Google Shape;197;p30"/>
          <p:cNvSpPr txBox="1"/>
          <p:nvPr/>
        </p:nvSpPr>
        <p:spPr>
          <a:xfrm>
            <a:off x="5532650" y="3485873"/>
            <a:ext cx="15636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fr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true &amp;&amp; !true</a:t>
            </a:r>
            <a:endParaRPr b="0" i="1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5532650" y="3663772"/>
            <a:ext cx="15636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fr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true &amp;&amp; false</a:t>
            </a:r>
            <a:endParaRPr b="0" i="1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5529970" y="3842019"/>
            <a:ext cx="15636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fr" sz="1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false</a:t>
            </a:r>
            <a:endParaRPr b="0" i="1" sz="1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274125" y="4072525"/>
            <a:ext cx="57864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	if (isAlive </a:t>
            </a:r>
            <a:r>
              <a:rPr b="1" i="0" lang="fr" sz="1400" u="none" cap="none" strike="noStrike">
                <a:solidFill>
                  <a:srgbClr val="DB4437"/>
                </a:solidFill>
                <a:latin typeface="Raleway"/>
                <a:ea typeface="Raleway"/>
                <a:cs typeface="Raleway"/>
                <a:sym typeface="Raleway"/>
              </a:rPr>
              <a:t>&amp;&amp; hasLegalAge</a:t>
            </a: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		System.out.println("I'm of age.");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Tables</a:t>
            </a:r>
            <a:endParaRPr b="1"/>
          </a:p>
        </p:txBody>
      </p:sp>
      <p:sp>
        <p:nvSpPr>
          <p:cNvPr id="206" name="Google Shape;206;p31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1"/>
          <p:cNvSpPr txBox="1"/>
          <p:nvPr/>
        </p:nvSpPr>
        <p:spPr>
          <a:xfrm>
            <a:off x="125100" y="826175"/>
            <a:ext cx="89472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Arrays represent a set of ordered values, stored in boxes.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Each cell has an index, starting from 0 and incremented by 1.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208" name="Google Shape;208;p31"/>
          <p:cNvGraphicFramePr/>
          <p:nvPr/>
        </p:nvGraphicFramePr>
        <p:xfrm>
          <a:off x="1233375" y="156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{38C33D4D-0D96-47D1-BB6A-4A8CB88A7234}</a:tableStyleId>
              </a:tblPr>
              <a:tblGrid>
                <a:gridCol w="655100"/>
                <a:gridCol w="655100"/>
                <a:gridCol w="655100"/>
                <a:gridCol w="655100"/>
                <a:gridCol w="655100"/>
                <a:gridCol w="655100"/>
              </a:tblGrid>
              <a:tr h="299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i="1" lang="fr" sz="1200" u="none" cap="none" strike="noStrike"/>
                        <a:t>0</a:t>
                      </a:r>
                      <a:endParaRPr i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i="1" lang="fr" sz="1200" u="none" cap="none" strike="noStrike"/>
                        <a:t>1</a:t>
                      </a:r>
                      <a:endParaRPr i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i="1" lang="fr" sz="1200" u="none" cap="none" strike="noStrike"/>
                        <a:t>2</a:t>
                      </a:r>
                      <a:endParaRPr i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i="1" lang="fr" sz="1200" u="none" cap="none" strike="noStrike"/>
                        <a:t>3</a:t>
                      </a:r>
                      <a:endParaRPr i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i="1" lang="fr" sz="1200" u="none" cap="none" strike="noStrike"/>
                        <a:t>4</a:t>
                      </a:r>
                      <a:endParaRPr i="1"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i="1" lang="fr" sz="1200" u="none" cap="none" strike="noStrike"/>
                        <a:t>5</a:t>
                      </a:r>
                      <a:endParaRPr i="1" sz="1200" u="none" cap="none" strike="noStrike"/>
                    </a:p>
                  </a:txBody>
                  <a:tcPr marT="91425" marB="91425" marR="91425" marL="91425"/>
                </a:tc>
              </a:tr>
              <a:tr h="253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" sz="1400" u="none" cap="none" strike="noStrike">
                          <a:solidFill>
                            <a:srgbClr val="DB4437"/>
                          </a:solidFill>
                        </a:rPr>
                        <a:t>1</a:t>
                      </a:r>
                      <a:endParaRPr b="1" sz="1400" u="none" cap="none" strike="noStrike">
                        <a:solidFill>
                          <a:srgbClr val="DB443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" sz="1400" u="none" cap="none" strike="noStrike">
                          <a:solidFill>
                            <a:srgbClr val="DB4437"/>
                          </a:solidFill>
                        </a:rPr>
                        <a:t>5</a:t>
                      </a:r>
                      <a:endParaRPr b="1" sz="1400" u="none" cap="none" strike="noStrike">
                        <a:solidFill>
                          <a:srgbClr val="DB443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" sz="1400" u="none" cap="none" strike="noStrike">
                          <a:solidFill>
                            <a:srgbClr val="DB4437"/>
                          </a:solidFill>
                        </a:rPr>
                        <a:t>2</a:t>
                      </a:r>
                      <a:endParaRPr b="1" sz="1400" u="none" cap="none" strike="noStrike">
                        <a:solidFill>
                          <a:srgbClr val="DB443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" sz="1400" u="none" cap="none" strike="noStrike">
                          <a:solidFill>
                            <a:srgbClr val="DB4437"/>
                          </a:solidFill>
                        </a:rPr>
                        <a:t>-3</a:t>
                      </a:r>
                      <a:endParaRPr b="1" sz="1400" u="none" cap="none" strike="noStrike">
                        <a:solidFill>
                          <a:srgbClr val="DB443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" sz="1400" u="none" cap="none" strike="noStrike">
                          <a:solidFill>
                            <a:srgbClr val="DB4437"/>
                          </a:solidFill>
                        </a:rPr>
                        <a:t>7</a:t>
                      </a:r>
                      <a:endParaRPr b="1" sz="1400" u="none" cap="none" strike="noStrike">
                        <a:solidFill>
                          <a:srgbClr val="DB443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fr" sz="1400" u="none" cap="none" strike="noStrike">
                          <a:solidFill>
                            <a:srgbClr val="DB4437"/>
                          </a:solidFill>
                        </a:rPr>
                        <a:t>42</a:t>
                      </a:r>
                      <a:endParaRPr b="1" sz="1400" u="none" cap="none" strike="noStrike">
                        <a:solidFill>
                          <a:srgbClr val="DB4437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9" name="Google Shape;209;p31"/>
          <p:cNvSpPr txBox="1"/>
          <p:nvPr/>
        </p:nvSpPr>
        <p:spPr>
          <a:xfrm>
            <a:off x="125100" y="2501225"/>
            <a:ext cx="89472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The array is represented by its </a:t>
            </a: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type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, followed by </a:t>
            </a: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square brackets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:</a:t>
            </a:r>
            <a:endParaRPr sz="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String[]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names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boolean[]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areAlive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sz="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In java, an array must have a fixed length, which means that there are ways to initialize an array: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125100" y="3535950"/>
            <a:ext cx="79482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double</a:t>
            </a: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[]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times = </a:t>
            </a: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new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double</a:t>
            </a: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[4]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; </a:t>
            </a:r>
            <a:r>
              <a:rPr i="1" lang="fr">
                <a:latin typeface="Raleway"/>
                <a:ea typeface="Raleway"/>
                <a:cs typeface="Raleway"/>
                <a:sym typeface="Raleway"/>
              </a:rPr>
              <a:t>// empty array of real values, containing 4 cells</a:t>
            </a:r>
            <a:endParaRPr i="1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char</a:t>
            </a: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[]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letters = </a:t>
            </a: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{'a', 'b', 'c'};</a:t>
            </a:r>
            <a:r>
              <a:rPr i="1" lang="fr">
                <a:latin typeface="Raleway"/>
                <a:ea typeface="Raleway"/>
                <a:cs typeface="Raleway"/>
                <a:sym typeface="Raleway"/>
              </a:rPr>
              <a:t> // character array with 3 values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18675" y="1574675"/>
            <a:ext cx="1214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indicators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18675" y="1945127"/>
            <a:ext cx="1214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f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160950" y="4157150"/>
            <a:ext cx="77454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The value of a given cell in an array is retrieved using its index (which starts at 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0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!):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int[] ages = {12, 16, </a:t>
            </a: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18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, 8, 24};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int third = ages[</a:t>
            </a: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]; </a:t>
            </a:r>
            <a:r>
              <a:rPr i="1" lang="fr">
                <a:latin typeface="Raleway"/>
                <a:ea typeface="Raleway"/>
                <a:cs typeface="Raleway"/>
                <a:sym typeface="Raleway"/>
              </a:rPr>
              <a:t>// the third value is at index 2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5438850" y="1431425"/>
            <a:ext cx="35457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In Java, it is possible to make arrays, sometimes called tables, containing all existing types, however, any single array can only contain one type of elements!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Iteration</a:t>
            </a:r>
            <a:endParaRPr b="1"/>
          </a:p>
        </p:txBody>
      </p:sp>
      <p:sp>
        <p:nvSpPr>
          <p:cNvPr id="220" name="Google Shape;220;p32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204450" y="982175"/>
            <a:ext cx="8735100" cy="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You can return the length of an array by using the keyword </a:t>
            </a:r>
            <a:r>
              <a:rPr b="1" lang="f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length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:</a:t>
            </a:r>
            <a:br>
              <a:rPr lang="fr">
                <a:latin typeface="Raleway"/>
                <a:ea typeface="Raleway"/>
                <a:cs typeface="Raleway"/>
                <a:sym typeface="Raleway"/>
              </a:rPr>
            </a:br>
            <a:r>
              <a:rPr lang="fr">
                <a:latin typeface="Raleway"/>
                <a:ea typeface="Raleway"/>
                <a:cs typeface="Raleway"/>
                <a:sym typeface="Raleway"/>
              </a:rPr>
              <a:t>	double[] values = {37.2, 36.8, 38.5};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int length = values.</a:t>
            </a:r>
            <a:r>
              <a:rPr b="1" lang="f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length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;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204450" y="1884500"/>
            <a:ext cx="87351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We have already covered the loop that uses 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AS LONG AS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logic, we can use this same logic to iterate through an array:</a:t>
            </a:r>
            <a:br>
              <a:rPr lang="fr">
                <a:latin typeface="Raleway"/>
                <a:ea typeface="Raleway"/>
                <a:cs typeface="Raleway"/>
                <a:sym typeface="Raleway"/>
              </a:rPr>
            </a:br>
            <a:br>
              <a:rPr lang="fr" sz="600">
                <a:latin typeface="Raleway"/>
                <a:ea typeface="Raleway"/>
                <a:cs typeface="Raleway"/>
                <a:sym typeface="Raleway"/>
              </a:rPr>
            </a:b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	int i = 0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;</a:t>
            </a:r>
            <a:r>
              <a:rPr i="1" lang="fr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// initialization of the index to 0</a:t>
            </a:r>
            <a:br>
              <a:rPr i="1" lang="fr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fr">
                <a:latin typeface="Raleway"/>
                <a:ea typeface="Raleway"/>
                <a:cs typeface="Raleway"/>
                <a:sym typeface="Raleway"/>
              </a:rPr>
              <a:t>	while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(</a:t>
            </a: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i &lt; values.length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)</a:t>
            </a: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{ //</a:t>
            </a:r>
            <a:r>
              <a:rPr i="1" lang="fr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continuation condition</a:t>
            </a:r>
            <a:endParaRPr i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	double current = values[i]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;</a:t>
            </a:r>
            <a:r>
              <a:rPr i="1" lang="fr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// current element</a:t>
            </a:r>
            <a:br>
              <a:rPr lang="fr">
                <a:latin typeface="Raleway"/>
                <a:ea typeface="Raleway"/>
                <a:cs typeface="Raleway"/>
                <a:sym typeface="Raleway"/>
              </a:rPr>
            </a:br>
            <a:r>
              <a:rPr lang="fr">
                <a:latin typeface="Raleway"/>
                <a:ea typeface="Raleway"/>
                <a:cs typeface="Raleway"/>
                <a:sym typeface="Raleway"/>
              </a:rPr>
              <a:t>		System.out.println(current);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rgbClr val="F9A02E"/>
                </a:solidFill>
                <a:latin typeface="Raleway"/>
                <a:ea typeface="Raleway"/>
                <a:cs typeface="Raleway"/>
                <a:sym typeface="Raleway"/>
              </a:rPr>
              <a:t>		i++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;</a:t>
            </a:r>
            <a:r>
              <a:rPr i="1" lang="fr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// index incrementation</a:t>
            </a:r>
            <a:endParaRPr i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1" lang="fr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fr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}</a:t>
            </a:r>
            <a:endParaRPr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204450" y="3767350"/>
            <a:ext cx="87351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However, there is also the classic 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FOR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loop that allows you to do the same thing in a more concise way:</a:t>
            </a:r>
            <a:br>
              <a:rPr lang="fr">
                <a:latin typeface="Raleway"/>
                <a:ea typeface="Raleway"/>
                <a:cs typeface="Raleway"/>
                <a:sym typeface="Raleway"/>
              </a:rPr>
            </a:br>
            <a:br>
              <a:rPr lang="fr" sz="600">
                <a:latin typeface="Raleway"/>
                <a:ea typeface="Raleway"/>
                <a:cs typeface="Raleway"/>
                <a:sym typeface="Raleway"/>
              </a:rPr>
            </a:br>
            <a:r>
              <a:rPr b="1" lang="fr">
                <a:latin typeface="Raleway"/>
                <a:ea typeface="Raleway"/>
                <a:cs typeface="Raleway"/>
                <a:sym typeface="Raleway"/>
              </a:rPr>
              <a:t>	for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(</a:t>
            </a: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int i = 0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; </a:t>
            </a: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i &lt; values.length; </a:t>
            </a:r>
            <a:r>
              <a:rPr b="1" lang="fr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i++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) {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		</a:t>
            </a:r>
            <a:r>
              <a:rPr b="1" lang="f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double current = values[i]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; </a:t>
            </a:r>
            <a:br>
              <a:rPr lang="fr">
                <a:latin typeface="Raleway"/>
                <a:ea typeface="Raleway"/>
                <a:cs typeface="Raleway"/>
                <a:sym typeface="Raleway"/>
              </a:rPr>
            </a:br>
            <a:r>
              <a:rPr lang="fr">
                <a:latin typeface="Raleway"/>
                <a:ea typeface="Raleway"/>
                <a:cs typeface="Raleway"/>
                <a:sym typeface="Raleway"/>
              </a:rPr>
              <a:t>		System.out.println(current);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	}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String of characters</a:t>
            </a:r>
            <a:endParaRPr b="1"/>
          </a:p>
        </p:txBody>
      </p:sp>
      <p:sp>
        <p:nvSpPr>
          <p:cNvPr id="229" name="Google Shape;229;p33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117300" y="739925"/>
            <a:ext cx="8955000" cy="1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We previously learned that in order to store a </a:t>
            </a: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character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as a variable you need to use the </a:t>
            </a: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char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type and put the value </a:t>
            </a: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in quotes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sz="6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char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letter = </a:t>
            </a: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'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'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;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117300" y="3028425"/>
            <a:ext cx="8955000" cy="14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String is not considered to be a primitive type. As you may have noticed,</a:t>
            </a:r>
            <a:br>
              <a:rPr lang="fr">
                <a:latin typeface="Raleway"/>
                <a:ea typeface="Raleway"/>
                <a:cs typeface="Raleway"/>
                <a:sym typeface="Raleway"/>
              </a:rPr>
            </a:br>
            <a:r>
              <a:rPr lang="fr">
                <a:latin typeface="Raleway"/>
                <a:ea typeface="Raleway"/>
                <a:cs typeface="Raleway"/>
                <a:sym typeface="Raleway"/>
              </a:rPr>
              <a:t>the type name starts with a capital letter. 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Because the String type is also an object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, it is possible to make use of its 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methods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: capitalise text, transform a number into text, etc.. We will come back to this!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sz="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Lower-case </a:t>
            </a: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string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= </a:t>
            </a: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"Shift"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.toLowerCase</a:t>
            </a:r>
            <a:r>
              <a:rPr b="1" lang="f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()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;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117300" y="1678675"/>
            <a:ext cx="8955000" cy="14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We have already seen sentences, which we call </a:t>
            </a: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strings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in Java.</a:t>
            </a:r>
            <a:br>
              <a:rPr lang="fr">
                <a:latin typeface="Raleway"/>
                <a:ea typeface="Raleway"/>
                <a:cs typeface="Raleway"/>
                <a:sym typeface="Raleway"/>
              </a:rPr>
            </a:br>
            <a:r>
              <a:rPr lang="fr">
                <a:latin typeface="Raleway"/>
                <a:ea typeface="Raleway"/>
                <a:cs typeface="Raleway"/>
                <a:sym typeface="Raleway"/>
              </a:rPr>
              <a:t>They were written </a:t>
            </a: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in quotation marks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"I am a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minor."</a:t>
            </a:r>
            <a:endParaRPr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sz="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The type associated with a string is called: </a:t>
            </a: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String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lang="fr">
                <a:latin typeface="Raleway"/>
                <a:ea typeface="Raleway"/>
                <a:cs typeface="Raleway"/>
                <a:sym typeface="Raleway"/>
              </a:rPr>
            </a:br>
            <a:br>
              <a:rPr lang="fr" sz="600">
                <a:latin typeface="Raleway"/>
                <a:ea typeface="Raleway"/>
                <a:cs typeface="Raleway"/>
                <a:sym typeface="Raleway"/>
              </a:rPr>
            </a:b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	String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sentence = </a:t>
            </a: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"I am of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age."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;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117300" y="4270675"/>
            <a:ext cx="8955000" cy="9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Do not use the operator 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==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to compare two strings, but use the </a:t>
            </a:r>
            <a:r>
              <a:rPr b="1" lang="f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equals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method:</a:t>
            </a:r>
            <a:br>
              <a:rPr lang="fr">
                <a:latin typeface="Raleway"/>
                <a:ea typeface="Raleway"/>
                <a:cs typeface="Raleway"/>
                <a:sym typeface="Raleway"/>
              </a:rPr>
            </a:br>
            <a:endParaRPr sz="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identical </a:t>
            </a: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boolean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= </a:t>
            </a: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"CASTOR"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.equals</a:t>
            </a:r>
            <a:r>
              <a:rPr b="1" lang="f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"TACOS"</a:t>
            </a:r>
            <a:r>
              <a:rPr b="1" lang="f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;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Classes</a:t>
            </a:r>
            <a:endParaRPr b="1"/>
          </a:p>
        </p:txBody>
      </p:sp>
      <p:sp>
        <p:nvSpPr>
          <p:cNvPr id="239" name="Google Shape;239;p34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4"/>
          <p:cNvSpPr txBox="1"/>
          <p:nvPr/>
        </p:nvSpPr>
        <p:spPr>
          <a:xfrm>
            <a:off x="2042100" y="1314700"/>
            <a:ext cx="5059800" cy="3730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CC783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 </a:t>
            </a:r>
            <a:r>
              <a:rPr b="0" i="0" lang="fr" sz="1400" u="none" cap="none" strike="noStrike">
                <a:solidFill>
                  <a:srgbClr val="A9B7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Password {</a:t>
            </a:r>
            <a:endParaRPr b="0" i="0" sz="1400" u="none" cap="none" strike="noStrike">
              <a:solidFill>
                <a:srgbClr val="A9B7C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A9B7C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A9B7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0" i="0" lang="fr" sz="1400" u="none" cap="none" strike="noStrike">
                <a:solidFill>
                  <a:srgbClr val="CC783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public static void </a:t>
            </a:r>
            <a:r>
              <a:rPr b="0" i="0" lang="fr" sz="1400" u="none" cap="none" strike="noStrike">
                <a:solidFill>
                  <a:srgbClr val="A9B7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main(String[] args) {</a:t>
            </a:r>
            <a:endParaRPr b="0" i="0" sz="1400" u="none" cap="none" strike="noStrike">
              <a:solidFill>
                <a:srgbClr val="A9B7C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CC783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if </a:t>
            </a:r>
            <a:r>
              <a:rPr b="0" i="0" lang="fr" sz="1400" u="none" cap="none" strike="noStrike">
                <a:solidFill>
                  <a:srgbClr val="A9B7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(args.length &gt; 0) {</a:t>
            </a:r>
            <a:endParaRPr b="0" i="0" sz="1400" u="none" cap="none" strike="noStrike">
              <a:solidFill>
                <a:srgbClr val="A9B7C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A9B7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String password = args[</a:t>
            </a:r>
            <a:r>
              <a:rPr b="0" i="0" lang="fr" sz="1400" u="none" cap="none" strike="noStrike">
                <a:solidFill>
                  <a:srgbClr val="6897B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r>
              <a:rPr b="0" i="0" lang="fr" sz="1400" u="none" cap="none" strike="noStrike">
                <a:solidFill>
                  <a:srgbClr val="A9B7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]</a:t>
            </a:r>
            <a:r>
              <a:rPr b="0" i="0" lang="fr" sz="1400" u="none" cap="none" strike="noStrike">
                <a:solidFill>
                  <a:srgbClr val="CC783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;</a:t>
            </a:r>
            <a:endParaRPr b="0" i="0" sz="1400" u="none" cap="none" strike="noStrike">
              <a:solidFill>
                <a:srgbClr val="CC783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CC783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if </a:t>
            </a:r>
            <a:r>
              <a:rPr b="0" i="0" lang="fr" sz="1400" u="none" cap="none" strike="noStrike">
                <a:solidFill>
                  <a:srgbClr val="A9B7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b="0" i="0" lang="fr" sz="1400" u="none" cap="none" strike="noStrike">
                <a:solidFill>
                  <a:srgbClr val="6A87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"TACOS"</a:t>
            </a:r>
            <a:r>
              <a:rPr b="0" i="0" lang="fr" sz="1400" u="none" cap="none" strike="noStrike">
                <a:solidFill>
                  <a:srgbClr val="A9B7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.equals(password)) {</a:t>
            </a:r>
            <a:endParaRPr b="0" i="0" sz="1400" u="none" cap="none" strike="noStrike">
              <a:solidFill>
                <a:srgbClr val="A9B7C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A9B7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lang="fr">
                <a:solidFill>
                  <a:srgbClr val="A9B7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0" i="0" lang="fr" sz="1400" u="none" cap="none" strike="noStrike">
                <a:solidFill>
                  <a:srgbClr val="A9B7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System.out.println (</a:t>
            </a:r>
            <a:r>
              <a:rPr b="0" i="0" lang="fr" sz="1400" u="none" cap="none" strike="noStrike">
                <a:solidFill>
                  <a:srgbClr val="6A87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"It's won!"</a:t>
            </a:r>
            <a:r>
              <a:rPr b="0" i="0" lang="fr" sz="1400" u="none" cap="none" strike="noStrike">
                <a:solidFill>
                  <a:srgbClr val="A9B7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);</a:t>
            </a:r>
            <a:endParaRPr b="0" i="0" sz="1400" u="none" cap="none" strike="noStrike">
              <a:solidFill>
                <a:srgbClr val="A9B7C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A9B7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} </a:t>
            </a:r>
            <a:r>
              <a:rPr b="0" i="0" lang="fr" sz="1400" u="none" cap="none" strike="noStrike">
                <a:solidFill>
                  <a:srgbClr val="CC783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else </a:t>
            </a:r>
            <a:r>
              <a:rPr b="0" i="0" lang="fr" sz="1400" u="none" cap="none" strike="noStrike">
                <a:solidFill>
                  <a:srgbClr val="A9B7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b="0" i="0" sz="1400" u="none" cap="none" strike="noStrike">
              <a:solidFill>
                <a:srgbClr val="A9B7C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A9B7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lang="fr">
                <a:solidFill>
                  <a:srgbClr val="A9B7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0" i="0" lang="fr" sz="1400" u="none" cap="none" strike="noStrike">
                <a:solidFill>
                  <a:srgbClr val="A9B7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System.out.println(</a:t>
            </a:r>
            <a:r>
              <a:rPr b="0" i="0" lang="fr" sz="1400" u="none" cap="none" strike="noStrike">
                <a:solidFill>
                  <a:srgbClr val="6A87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"Try again."</a:t>
            </a:r>
            <a:r>
              <a:rPr b="0" i="0" lang="fr" sz="1400" u="none" cap="none" strike="noStrike">
                <a:solidFill>
                  <a:srgbClr val="A9B7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);</a:t>
            </a:r>
            <a:endParaRPr b="0" i="0" sz="1400" u="none" cap="none" strike="noStrike">
              <a:solidFill>
                <a:srgbClr val="A9B7C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A9B7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}</a:t>
            </a:r>
            <a:endParaRPr b="0" i="0" sz="1400" u="none" cap="none" strike="noStrike">
              <a:solidFill>
                <a:srgbClr val="A9B7C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A9B7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</a:t>
            </a:r>
            <a:r>
              <a:rPr b="0" i="0" lang="fr" sz="1400" u="none" cap="none" strike="noStrike">
                <a:solidFill>
                  <a:srgbClr val="CC783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else </a:t>
            </a:r>
            <a:r>
              <a:rPr b="0" i="0" lang="fr" sz="1400" u="none" cap="none" strike="noStrike">
                <a:solidFill>
                  <a:srgbClr val="A9B7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{</a:t>
            </a:r>
            <a:endParaRPr b="0" i="0" sz="1400" u="none" cap="none" strike="noStrike">
              <a:solidFill>
                <a:srgbClr val="A9B7C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A9B7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System.out.println(</a:t>
            </a:r>
            <a:r>
              <a:rPr b="0" i="0" lang="fr" sz="1400" u="none" cap="none" strike="noStrike">
                <a:solidFill>
                  <a:srgbClr val="6A87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"Missing password."</a:t>
            </a:r>
            <a:r>
              <a:rPr b="0" i="0" lang="fr" sz="1400" u="none" cap="none" strike="noStrike">
                <a:solidFill>
                  <a:srgbClr val="A9B7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);</a:t>
            </a:r>
            <a:endParaRPr b="0" i="0" sz="1400" u="none" cap="none" strike="noStrike">
              <a:solidFill>
                <a:srgbClr val="A9B7C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A9B7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}</a:t>
            </a:r>
            <a:endParaRPr b="0" i="0" sz="1400" u="none" cap="none" strike="noStrike">
              <a:solidFill>
                <a:srgbClr val="A9B7C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A9B7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}</a:t>
            </a:r>
            <a:endParaRPr b="0" i="0" sz="1400" u="none" cap="none" strike="noStrike">
              <a:solidFill>
                <a:srgbClr val="A9B7C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A9B7C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1400" u="none" cap="none" strike="noStrike">
              <a:solidFill>
                <a:srgbClr val="CC783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147425" y="763275"/>
            <a:ext cx="89247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The file in which the code is stored is often called 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a class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.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Classes</a:t>
            </a:r>
            <a:endParaRPr b="1"/>
          </a:p>
        </p:txBody>
      </p:sp>
      <p:sp>
        <p:nvSpPr>
          <p:cNvPr id="247" name="Google Shape;247;p35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5"/>
          <p:cNvSpPr txBox="1"/>
          <p:nvPr/>
        </p:nvSpPr>
        <p:spPr>
          <a:xfrm>
            <a:off x="343500" y="1812000"/>
            <a:ext cx="8384400" cy="22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We will go into more detail about what a class is later, here is what we need to remember for now:</a:t>
            </a:r>
            <a:br>
              <a:rPr lang="fr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sz="6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The class name is written in 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uppercase camelCase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; a capital letter for each word, with no white spaces or special characters.</a:t>
            </a:r>
            <a:br>
              <a:rPr lang="fr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the name of the class must be written in English, and give a general idea about what it does.</a:t>
            </a:r>
            <a:br>
              <a:rPr lang="fr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the file that contains the class must have the same name as the class, and end with the 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.java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extension (example: Password.java)</a:t>
            </a:r>
            <a:br>
              <a:rPr lang="fr">
                <a:latin typeface="Raleway"/>
                <a:ea typeface="Raleway"/>
                <a:cs typeface="Raleway"/>
                <a:sym typeface="Raleway"/>
              </a:rPr>
            </a:b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Methodology</a:t>
            </a:r>
            <a:endParaRPr b="1"/>
          </a:p>
        </p:txBody>
      </p:sp>
      <p:sp>
        <p:nvSpPr>
          <p:cNvPr id="254" name="Google Shape;254;p36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36"/>
          <p:cNvSpPr txBox="1"/>
          <p:nvPr/>
        </p:nvSpPr>
        <p:spPr>
          <a:xfrm>
            <a:off x="2096350" y="3309200"/>
            <a:ext cx="5059800" cy="912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9A02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public String</a:t>
            </a:r>
            <a:r>
              <a:rPr b="0" i="0" lang="fr" sz="1400" u="none" cap="none" strike="noStrike">
                <a:solidFill>
                  <a:srgbClr val="CC783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0" i="0" lang="fr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mix(String liquid, String fruit) {</a:t>
            </a:r>
            <a:endParaRPr b="0" i="0" sz="1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return </a:t>
            </a:r>
            <a:r>
              <a:rPr b="0" i="0" lang="fr" sz="1400" u="none" cap="none" strike="noStrike">
                <a:solidFill>
                  <a:srgbClr val="6A87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"Milkshake with " </a:t>
            </a:r>
            <a:r>
              <a:rPr b="0" i="0" lang="fr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+ liquid + </a:t>
            </a:r>
            <a:r>
              <a:rPr b="0" i="0" lang="fr" sz="1400" u="none" cap="none" strike="noStrike">
                <a:solidFill>
                  <a:srgbClr val="6A87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" and " </a:t>
            </a:r>
            <a:r>
              <a:rPr b="0" i="0" lang="fr" sz="1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+ fruit;</a:t>
            </a:r>
            <a:endParaRPr b="0" i="0" sz="1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}</a:t>
            </a:r>
            <a:endParaRPr b="0" i="0" sz="1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6" name="Google Shape;256;p36"/>
          <p:cNvSpPr txBox="1"/>
          <p:nvPr/>
        </p:nvSpPr>
        <p:spPr>
          <a:xfrm>
            <a:off x="352300" y="880775"/>
            <a:ext cx="85167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A method is essentially one 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operation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: it can take input values, and return a result after processing.</a:t>
            </a:r>
            <a:br>
              <a:rPr lang="fr" sz="600">
                <a:latin typeface="Raleway"/>
                <a:ea typeface="Raleway"/>
                <a:cs typeface="Raleway"/>
                <a:sym typeface="Raleway"/>
              </a:rPr>
            </a:br>
            <a:r>
              <a:rPr lang="fr">
                <a:latin typeface="Raleway"/>
                <a:ea typeface="Raleway"/>
                <a:cs typeface="Raleway"/>
                <a:sym typeface="Raleway"/>
              </a:rPr>
              <a:t>The inputs are called method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 arguments.</a:t>
            </a:r>
            <a:br>
              <a:rPr lang="fr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Imagine the below blender method, which takes a liquid and a fruit as arguments, and returns a milkshake: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7" name="Google Shape;257;p36"/>
          <p:cNvSpPr/>
          <p:nvPr/>
        </p:nvSpPr>
        <p:spPr>
          <a:xfrm>
            <a:off x="2231275" y="3382525"/>
            <a:ext cx="3230400" cy="286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36"/>
          <p:cNvCxnSpPr/>
          <p:nvPr/>
        </p:nvCxnSpPr>
        <p:spPr>
          <a:xfrm>
            <a:off x="2406950" y="2884825"/>
            <a:ext cx="527100" cy="497700"/>
          </a:xfrm>
          <a:prstGeom prst="straightConnector1">
            <a:avLst/>
          </a:prstGeom>
          <a:noFill/>
          <a:ln cap="flat" cmpd="sng" w="28575">
            <a:solidFill>
              <a:srgbClr val="DB443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9" name="Google Shape;259;p36"/>
          <p:cNvSpPr txBox="1"/>
          <p:nvPr/>
        </p:nvSpPr>
        <p:spPr>
          <a:xfrm>
            <a:off x="1563860" y="2529000"/>
            <a:ext cx="16824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DB4437"/>
                </a:solidFill>
                <a:latin typeface="Raleway"/>
                <a:ea typeface="Raleway"/>
                <a:cs typeface="Raleway"/>
                <a:sym typeface="Raleway"/>
              </a:rPr>
              <a:t>Type of return</a:t>
            </a:r>
            <a:endParaRPr b="1" i="0" sz="1400" u="none" cap="none" strike="noStrike">
              <a:solidFill>
                <a:srgbClr val="DB44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36"/>
          <p:cNvCxnSpPr/>
          <p:nvPr/>
        </p:nvCxnSpPr>
        <p:spPr>
          <a:xfrm flipH="1">
            <a:off x="4481200" y="2894600"/>
            <a:ext cx="1351500" cy="504000"/>
          </a:xfrm>
          <a:prstGeom prst="straightConnector1">
            <a:avLst/>
          </a:prstGeom>
          <a:noFill/>
          <a:ln cap="flat" cmpd="sng" w="28575">
            <a:solidFill>
              <a:srgbClr val="DB443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1" name="Google Shape;261;p36"/>
          <p:cNvSpPr txBox="1"/>
          <p:nvPr/>
        </p:nvSpPr>
        <p:spPr>
          <a:xfrm>
            <a:off x="5556770" y="2532768"/>
            <a:ext cx="16824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DB4437"/>
                </a:solidFill>
                <a:latin typeface="Raleway"/>
                <a:ea typeface="Raleway"/>
                <a:cs typeface="Raleway"/>
                <a:sym typeface="Raleway"/>
              </a:rPr>
              <a:t>Arguments</a:t>
            </a:r>
            <a:endParaRPr b="1" i="0" sz="1400" u="none" cap="none" strike="noStrike">
              <a:solidFill>
                <a:srgbClr val="DB44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36"/>
          <p:cNvCxnSpPr/>
          <p:nvPr/>
        </p:nvCxnSpPr>
        <p:spPr>
          <a:xfrm flipH="1">
            <a:off x="5296000" y="2881813"/>
            <a:ext cx="916200" cy="530100"/>
          </a:xfrm>
          <a:prstGeom prst="straightConnector1">
            <a:avLst/>
          </a:prstGeom>
          <a:noFill/>
          <a:ln cap="flat" cmpd="sng" w="28575">
            <a:solidFill>
              <a:srgbClr val="DB4437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3" name="Google Shape;263;p36"/>
          <p:cNvCxnSpPr/>
          <p:nvPr/>
        </p:nvCxnSpPr>
        <p:spPr>
          <a:xfrm flipH="1">
            <a:off x="3439200" y="2865300"/>
            <a:ext cx="380700" cy="527100"/>
          </a:xfrm>
          <a:prstGeom prst="straightConnector1">
            <a:avLst/>
          </a:prstGeom>
          <a:noFill/>
          <a:ln cap="flat" cmpd="sng" w="28575">
            <a:solidFill>
              <a:srgbClr val="DB443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4" name="Google Shape;264;p36"/>
          <p:cNvSpPr txBox="1"/>
          <p:nvPr/>
        </p:nvSpPr>
        <p:spPr>
          <a:xfrm>
            <a:off x="3240250" y="2529000"/>
            <a:ext cx="20832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DB4437"/>
                </a:solidFill>
                <a:latin typeface="Raleway"/>
                <a:ea typeface="Raleway"/>
                <a:cs typeface="Raleway"/>
                <a:sym typeface="Raleway"/>
              </a:rPr>
              <a:t>Name of the method</a:t>
            </a:r>
            <a:endParaRPr b="1" i="0" sz="1400" u="none" cap="none" strike="noStrike">
              <a:solidFill>
                <a:srgbClr val="DB44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36"/>
          <p:cNvCxnSpPr/>
          <p:nvPr/>
        </p:nvCxnSpPr>
        <p:spPr>
          <a:xfrm flipH="1" rot="10800000">
            <a:off x="1792075" y="3611000"/>
            <a:ext cx="456300" cy="767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6" name="Google Shape;266;p36"/>
          <p:cNvSpPr txBox="1"/>
          <p:nvPr/>
        </p:nvSpPr>
        <p:spPr>
          <a:xfrm>
            <a:off x="603600" y="4309780"/>
            <a:ext cx="25452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Signing of the method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36"/>
          <p:cNvCxnSpPr/>
          <p:nvPr/>
        </p:nvCxnSpPr>
        <p:spPr>
          <a:xfrm rot="10800000">
            <a:off x="4856600" y="3890175"/>
            <a:ext cx="1220100" cy="790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8" name="Google Shape;268;p36"/>
          <p:cNvSpPr txBox="1"/>
          <p:nvPr/>
        </p:nvSpPr>
        <p:spPr>
          <a:xfrm>
            <a:off x="6077775" y="4500530"/>
            <a:ext cx="25452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F9D58"/>
                </a:solidFill>
                <a:latin typeface="Raleway"/>
                <a:ea typeface="Raleway"/>
                <a:cs typeface="Raleway"/>
                <a:sym typeface="Raleway"/>
              </a:rPr>
              <a:t>Body of the method</a:t>
            </a:r>
            <a:endParaRPr b="1" i="0" sz="1400" u="none" cap="none" strike="noStrike">
              <a:solidFill>
                <a:srgbClr val="0F9D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36"/>
          <p:cNvCxnSpPr/>
          <p:nvPr/>
        </p:nvCxnSpPr>
        <p:spPr>
          <a:xfrm>
            <a:off x="2690000" y="3860825"/>
            <a:ext cx="34941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Entry point</a:t>
            </a:r>
            <a:endParaRPr b="1"/>
          </a:p>
        </p:txBody>
      </p:sp>
      <p:sp>
        <p:nvSpPr>
          <p:cNvPr id="275" name="Google Shape;275;p37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37"/>
          <p:cNvSpPr txBox="1"/>
          <p:nvPr/>
        </p:nvSpPr>
        <p:spPr>
          <a:xfrm>
            <a:off x="2042100" y="1890488"/>
            <a:ext cx="5059800" cy="912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9A02E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public static void</a:t>
            </a:r>
            <a:r>
              <a:rPr b="0" i="0" lang="fr" sz="1400" u="none" cap="none" strike="noStrike">
                <a:solidFill>
                  <a:srgbClr val="CC783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b="0" i="0" lang="fr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main(String[] args) {</a:t>
            </a:r>
            <a:endParaRPr b="0" i="0" sz="1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...</a:t>
            </a:r>
            <a:endParaRPr b="0" i="0" sz="1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}</a:t>
            </a:r>
            <a:endParaRPr b="0" i="0" sz="1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352300" y="873375"/>
            <a:ext cx="85167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main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method takes an array of strings as an 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input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that correspond to the arguments that are passed during execution.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8" name="Google Shape;278;p37"/>
          <p:cNvSpPr txBox="1"/>
          <p:nvPr/>
        </p:nvSpPr>
        <p:spPr>
          <a:xfrm>
            <a:off x="694900" y="3828252"/>
            <a:ext cx="1990500" cy="91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 javac Password.java</a:t>
            </a:r>
            <a:br>
              <a:rPr b="0" i="0" lang="fr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b="0" i="0" lang="fr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 java Password</a:t>
            </a:r>
            <a:endParaRPr b="0" i="0" sz="1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 java Password TACOS</a:t>
            </a:r>
            <a:endParaRPr b="0" i="0" sz="14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" name="Google Shape;279;p37"/>
          <p:cNvSpPr txBox="1"/>
          <p:nvPr/>
        </p:nvSpPr>
        <p:spPr>
          <a:xfrm>
            <a:off x="2700700" y="3828252"/>
            <a:ext cx="29367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← compilation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← execution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← execution with an argument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0" name="Google Shape;280;p37"/>
          <p:cNvSpPr txBox="1"/>
          <p:nvPr/>
        </p:nvSpPr>
        <p:spPr>
          <a:xfrm>
            <a:off x="352300" y="3397750"/>
            <a:ext cx="581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Example of compiling and executing a Java program: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/>
              <a:t>Workshop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Java: what is it?</a:t>
            </a:r>
            <a:endParaRPr b="1"/>
          </a:p>
        </p:txBody>
      </p:sp>
      <p:sp>
        <p:nvSpPr>
          <p:cNvPr id="95" name="Google Shape;95;p21"/>
          <p:cNvSpPr txBox="1"/>
          <p:nvPr/>
        </p:nvSpPr>
        <p:spPr>
          <a:xfrm>
            <a:off x="290150" y="690850"/>
            <a:ext cx="8444700" cy="3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Created in 1995 by Sun Microsystems, acquired by </a:t>
            </a: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Oracle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in 2009.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The current version of Java is </a:t>
            </a: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17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.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JLS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: Java Language Specification - all specifications describing the Java language.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Java is an </a:t>
            </a: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Object Oriented Programming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language.</a:t>
            </a:r>
            <a:b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0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Why Java?</a:t>
            </a:r>
            <a:endParaRPr b="1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"Write once, run anywhere"</a:t>
            </a:r>
            <a:endParaRPr b="0" i="0" sz="18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James Gosling 2008.jpg" id="96" name="Google Shape;9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4801" y="3157525"/>
            <a:ext cx="1740050" cy="17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 txBox="1"/>
          <p:nvPr/>
        </p:nvSpPr>
        <p:spPr>
          <a:xfrm>
            <a:off x="3537900" y="3896275"/>
            <a:ext cx="3380700" cy="10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main creator of the Java language is James Gosling.</a:t>
            </a:r>
            <a:endParaRPr b="0" i="0" sz="1400" u="none" cap="none" strike="noStrike">
              <a:solidFill>
                <a:srgbClr val="F4B4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98;p21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/>
          <p:nvPr>
            <p:ph type="title"/>
          </p:nvPr>
        </p:nvSpPr>
        <p:spPr>
          <a:xfrm>
            <a:off x="1171250" y="-2650"/>
            <a:ext cx="3642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fr"/>
              <a:t>On the command line</a:t>
            </a:r>
            <a:endParaRPr/>
          </a:p>
        </p:txBody>
      </p:sp>
      <p:sp>
        <p:nvSpPr>
          <p:cNvPr id="291" name="Google Shape;291;p39"/>
          <p:cNvSpPr txBox="1"/>
          <p:nvPr>
            <p:ph idx="4" type="body"/>
          </p:nvPr>
        </p:nvSpPr>
        <p:spPr>
          <a:xfrm>
            <a:off x="504800" y="1128625"/>
            <a:ext cx="8130600" cy="3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1800">
                <a:solidFill>
                  <a:srgbClr val="000000"/>
                </a:solidFill>
              </a:rPr>
              <a:t>Create a </a:t>
            </a:r>
            <a:r>
              <a:rPr b="1" lang="fr" sz="1800">
                <a:solidFill>
                  <a:srgbClr val="000000"/>
                </a:solidFill>
              </a:rPr>
              <a:t>HelloWorld</a:t>
            </a:r>
            <a:r>
              <a:rPr lang="fr" sz="1800">
                <a:solidFill>
                  <a:srgbClr val="000000"/>
                </a:solidFill>
              </a:rPr>
              <a:t> class that displays the text: "Hello World".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fr" sz="1800">
                <a:solidFill>
                  <a:srgbClr val="000000"/>
                </a:solidFill>
              </a:rPr>
            </a:br>
            <a:r>
              <a:rPr lang="fr" sz="1800">
                <a:solidFill>
                  <a:srgbClr val="000000"/>
                </a:solidFill>
              </a:rPr>
              <a:t>Compile and execute your program to check that it works properly.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1800">
                <a:solidFill>
                  <a:srgbClr val="000000"/>
                </a:solidFill>
              </a:rPr>
              <a:t>Initialize an integer variable named </a:t>
            </a:r>
            <a:r>
              <a:rPr b="1" lang="fr" sz="1800">
                <a:solidFill>
                  <a:srgbClr val="000000"/>
                </a:solidFill>
              </a:rPr>
              <a:t>hours</a:t>
            </a:r>
            <a:r>
              <a:rPr lang="fr" sz="1800">
                <a:solidFill>
                  <a:srgbClr val="000000"/>
                </a:solidFill>
              </a:rPr>
              <a:t> as 0.</a:t>
            </a:r>
            <a:br>
              <a:rPr lang="fr" sz="1800">
                <a:solidFill>
                  <a:srgbClr val="000000"/>
                </a:solidFill>
              </a:rPr>
            </a:br>
            <a:r>
              <a:rPr lang="fr" sz="1800">
                <a:solidFill>
                  <a:srgbClr val="000000"/>
                </a:solidFill>
              </a:rPr>
              <a:t>Add the following conditional: if </a:t>
            </a:r>
            <a:r>
              <a:rPr b="1" lang="fr" sz="1800">
                <a:solidFill>
                  <a:srgbClr val="000000"/>
                </a:solidFill>
              </a:rPr>
              <a:t>hours</a:t>
            </a:r>
            <a:r>
              <a:rPr lang="fr" sz="1800">
                <a:solidFill>
                  <a:srgbClr val="000000"/>
                </a:solidFill>
              </a:rPr>
              <a:t> is between 6 and 20, continue to say </a:t>
            </a:r>
            <a:br>
              <a:rPr lang="fr" sz="1800">
                <a:solidFill>
                  <a:srgbClr val="000000"/>
                </a:solidFill>
              </a:rPr>
            </a:br>
            <a:r>
              <a:rPr lang="fr" sz="1800">
                <a:solidFill>
                  <a:srgbClr val="000000"/>
                </a:solidFill>
              </a:rPr>
              <a:t>"Hello World", if it is not instead say "Goodnight World".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1800">
                <a:solidFill>
                  <a:srgbClr val="000000"/>
                </a:solidFill>
              </a:rPr>
              <a:t>Compile and execute the program to check that it works properly.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" sz="1800">
                <a:solidFill>
                  <a:srgbClr val="000000"/>
                </a:solidFill>
              </a:rPr>
              <a:t>Change the value of </a:t>
            </a:r>
            <a:r>
              <a:rPr b="1" lang="fr" sz="1800">
                <a:solidFill>
                  <a:srgbClr val="000000"/>
                </a:solidFill>
              </a:rPr>
              <a:t>hours</a:t>
            </a:r>
            <a:r>
              <a:rPr lang="fr" sz="1800">
                <a:solidFill>
                  <a:srgbClr val="000000"/>
                </a:solidFill>
              </a:rPr>
              <a:t> and see if the text changes accordingly when you compile and execute.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Condition</a:t>
            </a:r>
            <a:endParaRPr b="1"/>
          </a:p>
        </p:txBody>
      </p:sp>
      <p:sp>
        <p:nvSpPr>
          <p:cNvPr id="104" name="Google Shape;104;p22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22"/>
          <p:cNvSpPr txBox="1"/>
          <p:nvPr/>
        </p:nvSpPr>
        <p:spPr>
          <a:xfrm>
            <a:off x="282100" y="1228400"/>
            <a:ext cx="36717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A condition is like a “fork in the road” that allows different instructions to be executed in the code, depending on the situation.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sz="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Let's look at the following algorithm:</a:t>
            </a:r>
            <a:br>
              <a:rPr lang="fr">
                <a:latin typeface="Raleway"/>
                <a:ea typeface="Raleway"/>
                <a:cs typeface="Raleway"/>
                <a:sym typeface="Raleway"/>
              </a:rPr>
            </a:br>
            <a:endParaRPr sz="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IF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age &gt; 17 </a:t>
            </a: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THEN</a:t>
            </a:r>
            <a:endParaRPr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	SHOW "I'm of age."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OTHERWISE</a:t>
            </a:r>
            <a:endParaRPr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	SHOW "I am a minor."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END IF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22"/>
          <p:cNvSpPr txBox="1"/>
          <p:nvPr/>
        </p:nvSpPr>
        <p:spPr>
          <a:xfrm>
            <a:off x="3953800" y="1231463"/>
            <a:ext cx="4825500" cy="11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In Java, we write a condition (IF) with the </a:t>
            </a: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if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keyword: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sz="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if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(age &gt; 17) {</a:t>
            </a:r>
            <a:endParaRPr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	...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}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" name="Google Shape;107;p22"/>
          <p:cNvSpPr txBox="1"/>
          <p:nvPr/>
        </p:nvSpPr>
        <p:spPr>
          <a:xfrm>
            <a:off x="3953800" y="2359838"/>
            <a:ext cx="48255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and the inverse condition (OTHERWISE) uses the keyword </a:t>
            </a: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else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sz="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if (age &gt; 17) {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	...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} </a:t>
            </a: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else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{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	...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}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0000FF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" name="Google Shape;108;p22"/>
          <p:cNvSpPr txBox="1"/>
          <p:nvPr/>
        </p:nvSpPr>
        <p:spPr>
          <a:xfrm>
            <a:off x="3895875" y="4259438"/>
            <a:ext cx="4825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Conditions are not necessarily opposites.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Loops</a:t>
            </a:r>
            <a:endParaRPr b="1"/>
          </a:p>
        </p:txBody>
      </p:sp>
      <p:sp>
        <p:nvSpPr>
          <p:cNvPr id="114" name="Google Shape;114;p23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3"/>
          <p:cNvSpPr txBox="1"/>
          <p:nvPr/>
        </p:nvSpPr>
        <p:spPr>
          <a:xfrm>
            <a:off x="1043450" y="1086750"/>
            <a:ext cx="5745000" cy="22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A loop is repeating an instruction, according to a stop condition.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Take for example the following algorithm:</a:t>
            </a:r>
            <a:br>
              <a:rPr lang="fr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AS LONG AS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age &lt; 18 REHEARSE</a:t>
            </a:r>
            <a:endParaRPr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	SHOW "I am a minor."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	age ←age + 1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END AS LONG AS</a:t>
            </a:r>
            <a:endParaRPr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SHOW "I'm of age."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1043450" y="3548550"/>
            <a:ext cx="57450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In Java, we write a loop using this logic (AS LONG AS) with the keyword</a:t>
            </a: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while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while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(age &lt; 18) {</a:t>
            </a:r>
            <a:endParaRPr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	...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}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Variable</a:t>
            </a:r>
            <a:endParaRPr b="1"/>
          </a:p>
        </p:txBody>
      </p:sp>
      <p:sp>
        <p:nvSpPr>
          <p:cNvPr id="122" name="Google Shape;122;p24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4"/>
          <p:cNvSpPr txBox="1"/>
          <p:nvPr/>
        </p:nvSpPr>
        <p:spPr>
          <a:xfrm>
            <a:off x="278050" y="2649548"/>
            <a:ext cx="5745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In Java, a variable of the integer type is declared as follows: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sz="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int age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;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278050" y="3350150"/>
            <a:ext cx="5745000" cy="6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But now, at runtime there is a new error:</a:t>
            </a:r>
            <a:br>
              <a:rPr lang="fr">
                <a:latin typeface="Raleway"/>
                <a:ea typeface="Raleway"/>
                <a:cs typeface="Raleway"/>
                <a:sym typeface="Raleway"/>
              </a:rPr>
            </a:br>
            <a:endParaRPr sz="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error: variable age might not have been initialized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278050" y="1064900"/>
            <a:ext cx="75588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In the previous code, </a:t>
            </a: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age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represents a variable of the integer type.</a:t>
            </a:r>
            <a:br>
              <a:rPr lang="fr">
                <a:latin typeface="Raleway"/>
                <a:ea typeface="Raleway"/>
                <a:cs typeface="Raleway"/>
                <a:sym typeface="Raleway"/>
              </a:rPr>
            </a:br>
            <a:r>
              <a:rPr lang="fr">
                <a:latin typeface="Raleway"/>
                <a:ea typeface="Raleway"/>
                <a:cs typeface="Raleway"/>
                <a:sym typeface="Raleway"/>
              </a:rPr>
              <a:t>If we don't specify the type in Java, there will be an error at runtime: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sz="6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error: cannot find symbol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while (age &lt; 18) {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               ^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symbol:    variable age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278050" y="4096650"/>
            <a:ext cx="4599000" cy="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This means we need to assign</a:t>
            </a: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 age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a value</a:t>
            </a:r>
            <a:br>
              <a:rPr lang="fr">
                <a:latin typeface="Raleway"/>
                <a:ea typeface="Raleway"/>
                <a:cs typeface="Raleway"/>
                <a:sym typeface="Raleway"/>
              </a:rPr>
            </a:br>
            <a:r>
              <a:rPr lang="fr">
                <a:latin typeface="Raleway"/>
                <a:ea typeface="Raleway"/>
                <a:cs typeface="Raleway"/>
                <a:sym typeface="Raleway"/>
              </a:rPr>
              <a:t>using the 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operator: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sz="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age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f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16;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4950175" y="4096650"/>
            <a:ext cx="3801000" cy="885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7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solidFill>
                  <a:srgbClr val="434343"/>
                </a:solidFill>
              </a:rPr>
              <a:t>It is possible to initialize a variable and assign it a value in the same line of code:</a:t>
            </a:r>
            <a:br>
              <a:rPr lang="fr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600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int </a:t>
            </a:r>
            <a:r>
              <a:rPr b="1" lang="fr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age</a:t>
            </a:r>
            <a:r>
              <a:rPr lang="fr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= 16;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Display</a:t>
            </a:r>
            <a:endParaRPr b="1"/>
          </a:p>
        </p:txBody>
      </p:sp>
      <p:sp>
        <p:nvSpPr>
          <p:cNvPr id="133" name="Google Shape;133;p25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788675" y="906900"/>
            <a:ext cx="5745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Let's revisit the loop algorithm:</a:t>
            </a:r>
            <a:br>
              <a:rPr lang="fr">
                <a:latin typeface="Raleway"/>
                <a:ea typeface="Raleway"/>
                <a:cs typeface="Raleway"/>
                <a:sym typeface="Raleway"/>
              </a:rPr>
            </a:br>
            <a:endParaRPr sz="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	full age</a:t>
            </a:r>
            <a:endParaRPr sz="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	age ← 16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AS LONG AS an age &lt; 18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	SHOW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"I am a minor."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	age ← age + 1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END AS LONG AS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SHOW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"I'm of age."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788675" y="3026650"/>
            <a:ext cx="5745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In Java, you can show text in the 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console 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as follows: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sz="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	int age;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age = 16;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while (age &lt; 18) {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	System.out.println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("I am a minor.");</a:t>
            </a:r>
            <a:endParaRPr b="1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	age = age + 1;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}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System.out.println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("I am of age.");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The primitive types</a:t>
            </a:r>
            <a:endParaRPr b="1"/>
          </a:p>
        </p:txBody>
      </p:sp>
      <p:sp>
        <p:nvSpPr>
          <p:cNvPr id="141" name="Google Shape;141;p26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638650" y="794000"/>
            <a:ext cx="5791500" cy="3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latin typeface="Raleway"/>
                <a:ea typeface="Raleway"/>
                <a:cs typeface="Raleway"/>
                <a:sym typeface="Raleway"/>
              </a:rPr>
              <a:t>Whole types:</a:t>
            </a:r>
            <a:br>
              <a:rPr b="1" lang="fr">
                <a:latin typeface="Raleway"/>
                <a:ea typeface="Raleway"/>
                <a:cs typeface="Raleway"/>
                <a:sym typeface="Raleway"/>
              </a:rPr>
            </a:br>
            <a:endParaRPr sz="6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int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: from </a:t>
            </a:r>
            <a:r>
              <a:rPr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-2 147 483 648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to </a:t>
            </a:r>
            <a:r>
              <a:rPr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2 147 483 647</a:t>
            </a:r>
            <a:endParaRPr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long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: from </a:t>
            </a:r>
            <a:r>
              <a:rPr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negative “a lot”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to </a:t>
            </a:r>
            <a:r>
              <a:rPr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positive “a lot”</a:t>
            </a:r>
            <a:endParaRPr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br>
              <a:rPr lang="fr" sz="600">
                <a:latin typeface="Raleway"/>
                <a:ea typeface="Raleway"/>
                <a:cs typeface="Raleway"/>
                <a:sym typeface="Raleway"/>
              </a:rPr>
            </a:br>
            <a:r>
              <a:rPr b="1" lang="fr">
                <a:latin typeface="Raleway"/>
                <a:ea typeface="Raleway"/>
                <a:cs typeface="Raleway"/>
                <a:sym typeface="Raleway"/>
              </a:rPr>
              <a:t>The real types (comma numbers):</a:t>
            </a:r>
            <a:br>
              <a:rPr b="1" lang="fr">
                <a:latin typeface="Raleway"/>
                <a:ea typeface="Raleway"/>
                <a:cs typeface="Raleway"/>
                <a:sym typeface="Raleway"/>
              </a:rPr>
            </a:br>
            <a:endParaRPr b="1" sz="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float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: from </a:t>
            </a:r>
            <a:r>
              <a:rPr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-1.40239846e-45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to </a:t>
            </a:r>
            <a:r>
              <a:rPr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3.40282347e38</a:t>
            </a:r>
            <a:endParaRPr baseline="30000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double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: from </a:t>
            </a:r>
            <a:r>
              <a:rPr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negative “a lot”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to </a:t>
            </a:r>
            <a:r>
              <a:rPr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positive “a lot”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latin typeface="Raleway"/>
                <a:ea typeface="Raleway"/>
                <a:cs typeface="Raleway"/>
                <a:sym typeface="Raleway"/>
              </a:rPr>
              <a:t>The others: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1" sz="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char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: contains a single character between quotes, e.g.: </a:t>
            </a:r>
            <a:r>
              <a:rPr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'a'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boolean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: contains </a:t>
            </a:r>
            <a:r>
              <a:rPr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true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or </a:t>
            </a:r>
            <a:r>
              <a:rPr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false</a:t>
            </a:r>
            <a:endParaRPr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void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: contains nothing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1529550" y="4455500"/>
            <a:ext cx="6084900" cy="515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76C6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All these types are called "primitive" and start with a lowercase letter.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8547041" y="460167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312450" y="918375"/>
            <a:ext cx="8234700" cy="19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If there are several different types for integers and for real variables, how can we tell them apart?</a:t>
            </a:r>
            <a:br>
              <a:rPr lang="fr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An integer variable is automatically considered to belong to type </a:t>
            </a: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int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lang="fr">
                <a:latin typeface="Raleway"/>
                <a:ea typeface="Raleway"/>
                <a:cs typeface="Raleway"/>
                <a:sym typeface="Raleway"/>
              </a:rPr>
            </a:br>
            <a:r>
              <a:rPr lang="fr">
                <a:latin typeface="Raleway"/>
                <a:ea typeface="Raleway"/>
                <a:cs typeface="Raleway"/>
                <a:sym typeface="Raleway"/>
              </a:rPr>
              <a:t>The suffix </a:t>
            </a: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l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(lower-case L) must be added to the value in order to make it a </a:t>
            </a: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long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type.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sz="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int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age = 16;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long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seconds = 22099876876876876l;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312450" y="3067750"/>
            <a:ext cx="8234700" cy="16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A real variable is considered by default to have the </a:t>
            </a: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double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type.</a:t>
            </a:r>
            <a:br>
              <a:rPr lang="fr">
                <a:latin typeface="Raleway"/>
                <a:ea typeface="Raleway"/>
                <a:cs typeface="Raleway"/>
                <a:sym typeface="Raleway"/>
              </a:rPr>
            </a:br>
            <a:r>
              <a:rPr lang="fr">
                <a:latin typeface="Raleway"/>
                <a:ea typeface="Raleway"/>
                <a:cs typeface="Raleway"/>
                <a:sym typeface="Raleway"/>
              </a:rPr>
              <a:t>If you add on the suffix </a:t>
            </a: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f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you assign it the </a:t>
            </a: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float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type.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sz="6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double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weight = 57,455;</a:t>
            </a:r>
            <a:endParaRPr i="1">
              <a:solidFill>
                <a:srgbClr val="99999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average</a:t>
            </a:r>
            <a:r>
              <a:rPr b="1" lang="fr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float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= 16.3f;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Google Shape;151;p27"/>
          <p:cNvSpPr txBox="1"/>
          <p:nvPr>
            <p:ph type="title"/>
          </p:nvPr>
        </p:nvSpPr>
        <p:spPr>
          <a:xfrm>
            <a:off x="1169892" y="-8283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The primitive types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1171250" y="-2650"/>
            <a:ext cx="3964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fr"/>
              <a:t>Operators</a:t>
            </a:r>
            <a:endParaRPr b="1"/>
          </a:p>
        </p:txBody>
      </p:sp>
      <p:sp>
        <p:nvSpPr>
          <p:cNvPr id="157" name="Google Shape;157;p28"/>
          <p:cNvSpPr txBox="1"/>
          <p:nvPr/>
        </p:nvSpPr>
        <p:spPr>
          <a:xfrm>
            <a:off x="190925" y="848375"/>
            <a:ext cx="8807700" cy="17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Previously we looked at an </a:t>
            </a: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assignment operator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, which allows us to assign a value to a variable like so: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sz="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int age </a:t>
            </a:r>
            <a:r>
              <a:rPr b="1" lang="fr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=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16;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190925" y="1738450"/>
            <a:ext cx="8807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And we also took a look at a </a:t>
            </a:r>
            <a:r>
              <a:rPr b="1" lang="fr">
                <a:solidFill>
                  <a:schemeClr val="accent3"/>
                </a:solidFill>
                <a:latin typeface="Raleway"/>
                <a:ea typeface="Raleway"/>
                <a:cs typeface="Raleway"/>
                <a:sym typeface="Raleway"/>
              </a:rPr>
              <a:t>test operator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, which allows us to compare two variables: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sz="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age </a:t>
            </a:r>
            <a:r>
              <a:rPr b="1" lang="fr">
                <a:latin typeface="Raleway"/>
                <a:ea typeface="Raleway"/>
                <a:cs typeface="Raleway"/>
                <a:sym typeface="Raleway"/>
              </a:rPr>
              <a:t>&lt;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 18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190925" y="2768300"/>
            <a:ext cx="2964900" cy="24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Test operators: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== : is equal to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!= : is different from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&gt; : is greater than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&lt; : is less than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= : is greater than or equal to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&lt;= : is less than or equal to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60" name="Google Shape;160;p28"/>
          <p:cNvCxnSpPr/>
          <p:nvPr/>
        </p:nvCxnSpPr>
        <p:spPr>
          <a:xfrm>
            <a:off x="7916893" y="3369350"/>
            <a:ext cx="0" cy="1269000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28"/>
          <p:cNvCxnSpPr/>
          <p:nvPr/>
        </p:nvCxnSpPr>
        <p:spPr>
          <a:xfrm>
            <a:off x="7916893" y="3956950"/>
            <a:ext cx="672900" cy="0"/>
          </a:xfrm>
          <a:prstGeom prst="straightConnector1">
            <a:avLst/>
          </a:prstGeom>
          <a:noFill/>
          <a:ln cap="flat" cmpd="sng" w="2857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28"/>
          <p:cNvSpPr txBox="1"/>
          <p:nvPr/>
        </p:nvSpPr>
        <p:spPr>
          <a:xfrm>
            <a:off x="7440019" y="3436500"/>
            <a:ext cx="63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13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8038973" y="3436500"/>
            <a:ext cx="63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8038973" y="4046100"/>
            <a:ext cx="63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7557369" y="4046100"/>
            <a:ext cx="637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DB443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</a:t>
            </a:r>
            <a:endParaRPr b="1" i="0" sz="1400" u="none" cap="none" strike="noStrike">
              <a:solidFill>
                <a:srgbClr val="DB443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66" name="Google Shape;166;p28"/>
          <p:cNvCxnSpPr/>
          <p:nvPr/>
        </p:nvCxnSpPr>
        <p:spPr>
          <a:xfrm flipH="1" rot="10800000">
            <a:off x="7489437" y="4376498"/>
            <a:ext cx="155100" cy="198600"/>
          </a:xfrm>
          <a:prstGeom prst="straightConnector1">
            <a:avLst/>
          </a:prstGeom>
          <a:noFill/>
          <a:ln cap="flat" cmpd="sng" w="19050">
            <a:solidFill>
              <a:srgbClr val="DB4437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7" name="Google Shape;167;p28"/>
          <p:cNvSpPr txBox="1"/>
          <p:nvPr/>
        </p:nvSpPr>
        <p:spPr>
          <a:xfrm>
            <a:off x="5519923" y="4495300"/>
            <a:ext cx="2032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" sz="1200" u="none" cap="none" strike="noStrike">
                <a:solidFill>
                  <a:srgbClr val="DB4437"/>
                </a:solidFill>
                <a:latin typeface="Arial"/>
                <a:ea typeface="Arial"/>
                <a:cs typeface="Arial"/>
                <a:sym typeface="Arial"/>
              </a:rPr>
              <a:t>rest of the entire division</a:t>
            </a:r>
            <a:endParaRPr b="0" i="0" sz="1200" u="none" cap="none" strike="noStrike">
              <a:solidFill>
                <a:srgbClr val="DB44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3112975" y="2768300"/>
            <a:ext cx="4288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Calculation operators:</a:t>
            </a:r>
            <a:endParaRPr b="1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+, -, *, *, / : classical arithmetic signs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% : modulo, rest of the entire division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br>
              <a:rPr b="0" i="0" lang="fr" sz="6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If an a is a multiple of b, then:</a:t>
            </a:r>
            <a:b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0" i="0" lang="fr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	a % b == 0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fr" sz="1000" u="none" cap="none" strike="noStrik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