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aleway Thin"/>
      <p:regular r:id="rId21"/>
      <p:bold r:id="rId22"/>
      <p:italic r:id="rId23"/>
      <p:boldItalic r:id="rId24"/>
    </p:embeddedFont>
    <p:embeddedFont>
      <p:font typeface="Varela Roun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alewayThin-bold.fntdata"/><Relationship Id="rId21" Type="http://schemas.openxmlformats.org/officeDocument/2006/relationships/font" Target="fonts/RalewayThin-regular.fntdata"/><Relationship Id="rId24" Type="http://schemas.openxmlformats.org/officeDocument/2006/relationships/font" Target="fonts/RalewayThin-boldItalic.fntdata"/><Relationship Id="rId23" Type="http://schemas.openxmlformats.org/officeDocument/2006/relationships/font" Target="fonts/RalewayTh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835550" y="18270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Java: Standard libraries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Java != Java SE</a:t>
            </a:r>
            <a:endParaRPr b="1"/>
          </a:p>
        </p:txBody>
      </p:sp>
      <p:sp>
        <p:nvSpPr>
          <p:cNvPr id="94" name="Google Shape;94;p2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118800" y="765750"/>
            <a:ext cx="89064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word Java is used for many things. Here is a small glossary to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prevent confusion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JRE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Java Runtime Environment.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the environment that allows you to execute a Java program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through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JVM. Intended for users, it is for example the Windows software that needs to be constantly updated!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JDK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Java Development Kit.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set of tools that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aid development in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Java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including,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example,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javac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program, which takes care of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bytecode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compilatio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JVM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Java Virtual machine.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This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virtual machine that executes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bytecode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Compiled code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bytecode?</a:t>
            </a:r>
            <a:br>
              <a:rPr b="1" lang="fr"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Yes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the Java language is written by humans, but to be understood by 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JVM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must first be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compiled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translat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e it in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bytecode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SE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Java Platform, Standard Edition.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This is a platform that c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ontains all the above elements, but also the standard language libraries, which we will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look at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later.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Why use JVM?</a:t>
            </a:r>
            <a:endParaRPr b="1"/>
          </a:p>
        </p:txBody>
      </p:sp>
      <p:sp>
        <p:nvSpPr>
          <p:cNvPr id="101" name="Google Shape;101;p22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105075" y="608650"/>
            <a:ext cx="8890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Most other languages are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naturally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compiled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and are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directly understood by the machines.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So why are we using the Java JVM as an intermediary?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108375" y="2078950"/>
            <a:ext cx="36687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JVM is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adapts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fit each machine, so that the Java code itself can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stays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identical.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This means that the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developers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don’t have to think about adapting the code for each machine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105075" y="1404825"/>
            <a:ext cx="88902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Java's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motto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"Write once, run anywhere"</a:t>
            </a:r>
            <a:r>
              <a:rPr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different machines that can run Java will undoubt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ed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ly have different processors and specific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ations.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7290" y="3614599"/>
            <a:ext cx="4344750" cy="1391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3717290" y="3679177"/>
            <a:ext cx="126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/>
              <a:t>JVM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5287887" y="3711169"/>
            <a:ext cx="126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/>
              <a:t>JVM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6838590" y="3731063"/>
            <a:ext cx="126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/>
              <a:t>JVM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727050" y="4561514"/>
            <a:ext cx="126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5297647" y="4493228"/>
            <a:ext cx="126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6868244" y="4561514"/>
            <a:ext cx="1261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5164487" y="2192000"/>
            <a:ext cx="1623600" cy="50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HelloWorld.java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5135662" y="2929150"/>
            <a:ext cx="1652700" cy="503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HelloWorld.class.class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2"/>
          <p:cNvCxnSpPr/>
          <p:nvPr/>
        </p:nvCxnSpPr>
        <p:spPr>
          <a:xfrm>
            <a:off x="5949264" y="2711325"/>
            <a:ext cx="0" cy="2586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22"/>
          <p:cNvCxnSpPr/>
          <p:nvPr/>
        </p:nvCxnSpPr>
        <p:spPr>
          <a:xfrm flipH="1">
            <a:off x="4774415" y="3257200"/>
            <a:ext cx="487800" cy="60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6662822" y="3307553"/>
            <a:ext cx="439200" cy="56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2"/>
          <p:cNvCxnSpPr/>
          <p:nvPr/>
        </p:nvCxnSpPr>
        <p:spPr>
          <a:xfrm>
            <a:off x="5918490" y="3373253"/>
            <a:ext cx="0" cy="47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5998402" y="2627150"/>
            <a:ext cx="2268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Compilation into bytecode</a:t>
            </a:r>
            <a:endParaRPr b="0" i="1" sz="1200" u="none" cap="none" strike="noStrik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875700" y="3224675"/>
            <a:ext cx="226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Interpretation of the bytecode</a:t>
            </a:r>
            <a:endParaRPr b="0" i="1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Libraries</a:t>
            </a:r>
            <a:endParaRPr b="1"/>
          </a:p>
        </p:txBody>
      </p:sp>
      <p:sp>
        <p:nvSpPr>
          <p:cNvPr id="125" name="Google Shape;125;p2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3050" y="933352"/>
            <a:ext cx="89979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programming, a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library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set of files containing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pre-written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for you to use. This makes it possible to have easy access to default functions that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are tried and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tested,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meaning you don’t have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reinvent the wheel all the time!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73050" y="1826450"/>
            <a:ext cx="89979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example: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Determine the larger of two values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Retrieve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current date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 and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write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a file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73050" y="2903750"/>
            <a:ext cx="8997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Java, libraries are grouped into packages (feature groups) and subdivided into classes: 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436125" y="3674222"/>
            <a:ext cx="11244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java.lang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5824250" y="3672112"/>
            <a:ext cx="11244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093625" y="4266022"/>
            <a:ext cx="8442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105674" y="4266022"/>
            <a:ext cx="8442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5351675" y="4266025"/>
            <a:ext cx="9765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6592325" y="4266025"/>
            <a:ext cx="7101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597075" y="3642201"/>
            <a:ext cx="1389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0" i="1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1536775" y="4230025"/>
            <a:ext cx="1449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3"/>
          <p:cNvCxnSpPr>
            <a:endCxn id="131" idx="0"/>
          </p:cNvCxnSpPr>
          <p:nvPr/>
        </p:nvCxnSpPr>
        <p:spPr>
          <a:xfrm flipH="1">
            <a:off x="3515725" y="4020622"/>
            <a:ext cx="218700" cy="245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23"/>
          <p:cNvCxnSpPr>
            <a:endCxn id="132" idx="0"/>
          </p:cNvCxnSpPr>
          <p:nvPr/>
        </p:nvCxnSpPr>
        <p:spPr>
          <a:xfrm>
            <a:off x="4264074" y="4007422"/>
            <a:ext cx="263700" cy="258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23"/>
          <p:cNvCxnSpPr>
            <a:endCxn id="133" idx="0"/>
          </p:cNvCxnSpPr>
          <p:nvPr/>
        </p:nvCxnSpPr>
        <p:spPr>
          <a:xfrm flipH="1">
            <a:off x="5839925" y="4026925"/>
            <a:ext cx="275400" cy="2391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23"/>
          <p:cNvCxnSpPr>
            <a:endCxn id="134" idx="0"/>
          </p:cNvCxnSpPr>
          <p:nvPr/>
        </p:nvCxnSpPr>
        <p:spPr>
          <a:xfrm>
            <a:off x="6637175" y="4026925"/>
            <a:ext cx="310200" cy="2391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java.lang</a:t>
            </a:r>
            <a:endParaRPr b="1"/>
          </a:p>
        </p:txBody>
      </p:sp>
      <p:sp>
        <p:nvSpPr>
          <p:cNvPr id="146" name="Google Shape;146;p2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93650" y="1024325"/>
            <a:ext cx="8931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first and most important package we will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look at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java.lang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This package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contains all the fundamental classes of the Java programming language!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41250" y="1767125"/>
            <a:ext cx="89310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Object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all other classes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within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java.lang package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inherit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this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which allows us, among other things, to use System.out.println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G-string: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the GString class is a graphical object whose appearance consists of a text string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Wrapper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classes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primitive type has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object equivalent, which begins with a capital letter, for example: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Integer, Long, Double, Float, Boolean, Character, Void.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41250" y="3382500"/>
            <a:ext cx="89310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will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learn more about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these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wrapper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classes later, the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aim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being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use methods on them like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we have here with String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int number = Integer.valueOf("1"); 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Double real = 2.4;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System.out.println(String.valueOf(real.intValue() + number));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G-string</a:t>
            </a:r>
            <a:endParaRPr b="1"/>
          </a:p>
        </p:txBody>
      </p:sp>
      <p:sp>
        <p:nvSpPr>
          <p:cNvPr id="155" name="Google Shape;155;p25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7225" y="913400"/>
            <a:ext cx="47529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have already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discussed the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String class </a:t>
            </a:r>
            <a:r>
              <a:rPr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the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previous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lesson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but here is some additional information!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know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that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compare two strings, you should not use 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==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but the word </a:t>
            </a:r>
            <a:r>
              <a:rPr b="1" i="0" lang="f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equals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However, th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ere is more than one way to do everything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5016000" y="826875"/>
            <a:ext cx="38364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Comparison:</a:t>
            </a:r>
            <a:endParaRPr b="1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boolean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equals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(Object anObject)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boolean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equalsIgnoreCase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anotherString)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compareTo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anotherString)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compareToIgnoreCase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str)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boolean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startsWith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prefix)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boolean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endsWith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suffix)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boolean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matches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regex)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Transformation:</a:t>
            </a:r>
            <a:endParaRPr b="1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toLowerCase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toUpperCase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trim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replace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(char old, char new)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char[]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toCharArray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()</a:t>
            </a:r>
            <a:b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Extraction:</a:t>
            </a:r>
            <a:endParaRPr b="1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char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char charAt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(int index)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indexOf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str [, int fromIndex])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String[]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split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(String regex) Cutting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String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substring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(int beginIndex [, int endIndex])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boolean </a:t>
            </a:r>
            <a:r>
              <a:rPr b="1" i="0" lang="fr" sz="12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contains</a:t>
            </a:r>
            <a:r>
              <a:rPr b="0" i="0" lang="fr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(CharSequence s)</a:t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58116" y="2878834"/>
            <a:ext cx="3309300" cy="181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 is possible to 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join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two chains together 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by using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+ 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operator: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String hello = "Hello";</a:t>
            </a:r>
            <a:b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	String word = "World";</a:t>
            </a:r>
            <a:b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	String concat = hello 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" " 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world;</a:t>
            </a:r>
            <a:b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This is called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concat</a:t>
            </a:r>
            <a:r>
              <a:rPr b="1" lang="fr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nation</a:t>
            </a:r>
            <a:r>
              <a:rPr b="0" i="0" lang="f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java.util</a:t>
            </a:r>
            <a:endParaRPr b="1"/>
          </a:p>
        </p:txBody>
      </p:sp>
      <p:sp>
        <p:nvSpPr>
          <p:cNvPr id="164" name="Google Shape;164;p26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65450" y="831225"/>
            <a:ext cx="823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java.util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package, which as its name suggests, contains utility classes, which are designed to mak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life easier.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 of the features it contains is called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which is a series of classes that make it easier to manage lists of elements within an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array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 of the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drawbacks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a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n array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is that it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has a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fixed size.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double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[]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times = 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double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[4]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 </a:t>
            </a: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// empty real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array</a:t>
            </a: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with 4 cells</a:t>
            </a:r>
            <a:endParaRPr b="0" i="1" sz="1400" u="none" cap="none" strike="noStrike">
              <a:solidFill>
                <a:srgbClr val="80808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65450" y="2644525"/>
            <a:ext cx="57447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List&lt;T&gt;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eliminates this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drawback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List&lt;String&gt; myList = new ArrayList&lt;&gt;&gt;();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myList.add(</a:t>
            </a:r>
            <a:r>
              <a:rPr b="1" i="0" lang="fr" sz="14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"Hello"</a:t>
            </a:r>
            <a:r>
              <a:rPr i="0" lang="fr" sz="1400" u="none" cap="none" strike="noStrike"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myList.add(</a:t>
            </a:r>
            <a:r>
              <a:rPr b="1" i="0" lang="fr" sz="14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"My"</a:t>
            </a:r>
            <a:r>
              <a:rPr i="0" lang="fr" sz="1400" u="none" cap="none" strike="noStrike"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myList.add(</a:t>
            </a:r>
            <a:r>
              <a:rPr b="1" i="0" lang="fr" sz="1400" u="none" cap="none" strike="noStrike">
                <a:solidFill>
                  <a:srgbClr val="008000"/>
                </a:solidFill>
                <a:latin typeface="Raleway"/>
                <a:ea typeface="Raleway"/>
                <a:cs typeface="Raleway"/>
                <a:sym typeface="Raleway"/>
              </a:rPr>
              <a:t>"World"</a:t>
            </a:r>
            <a:r>
              <a:rPr i="0" lang="fr" sz="1400" u="none" cap="none" strike="noStrike"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400" u="none" cap="none" strike="noStrike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myList.remove(</a:t>
            </a:r>
            <a:r>
              <a:rPr b="0" i="0" lang="fr" sz="1400" u="none" cap="none" strike="noStrike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myList.size(); </a:t>
            </a:r>
            <a:r>
              <a:rPr b="0" i="1" lang="fr" sz="1400" u="none" cap="none" strike="noStrike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rPr>
              <a:t>// 2</a:t>
            </a:r>
            <a:endParaRPr b="0" i="1" sz="1400" u="none" cap="none" strike="noStrike">
              <a:solidFill>
                <a:srgbClr val="80808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myList.isEmpty(); </a:t>
            </a:r>
            <a:r>
              <a:rPr b="0" i="1" lang="fr" sz="1400" u="none" cap="none" strike="noStrike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rPr>
              <a:t>// false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931243" y="3316953"/>
            <a:ext cx="2914500" cy="116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Iterating through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list: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for (</a:t>
            </a:r>
            <a: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  <a:t>String word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: myList) {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	...</a:t>
            </a:r>
            <a:br>
              <a:rPr b="1" i="0" lang="fr" sz="1400" u="none" cap="none" strike="noStrike">
                <a:solidFill>
                  <a:srgbClr val="4285F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java.math</a:t>
            </a:r>
            <a:endParaRPr b="1"/>
          </a:p>
        </p:txBody>
      </p:sp>
      <p:sp>
        <p:nvSpPr>
          <p:cNvPr id="173" name="Google Shape;173;p27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660493" y="945950"/>
            <a:ext cx="79344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java.math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package contains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many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useful mathematical methods: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450000" y="1548350"/>
            <a:ext cx="8244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abs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(x) : returns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absolute value of x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floor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(x),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round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(x),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ceil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(x) : round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 down or up to return the nearest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whole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number.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sqrt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(x) :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returns the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square root of x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pow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(x, y) : returns x to the power of y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min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(x, y) : returns the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smallest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value between x and y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max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(x, y) : retur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ns the largest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value between x and y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random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() : returns random value between 0.0 (included) and 1.0 (not included)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660493" y="3995475"/>
            <a:ext cx="79344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 absValue = Math.abs(-2);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double roundFloor = Math.ceil(3.14);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double minValue = Math.min(roundFloor, Double.valueOf(absValue));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