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aleway Thin"/>
      <p:regular r:id="rId27"/>
      <p:bold r:id="rId28"/>
      <p:italic r:id="rId29"/>
      <p:boldItalic r:id="rId30"/>
    </p:embeddedFont>
    <p:embeddedFont>
      <p:font typeface="Varela Round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alewayThin-bold.fntdata"/><Relationship Id="rId27" Type="http://schemas.openxmlformats.org/officeDocument/2006/relationships/font" Target="fonts/RalewayTh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Th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VarelaRound-regular.fntdata"/><Relationship Id="rId30" Type="http://schemas.openxmlformats.org/officeDocument/2006/relationships/font" Target="fonts/RalewayThin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 amt="47000"/>
          </a:blip>
          <a:srcRect b="0" l="0" r="0" t="0"/>
          <a:stretch/>
        </p:blipFill>
        <p:spPr>
          <a:xfrm>
            <a:off x="-716400" y="-540000"/>
            <a:ext cx="10576800" cy="8975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1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258" l="0" r="0" t="257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087650" y="1780125"/>
            <a:ext cx="69687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Getters</a:t>
            </a:r>
            <a:r>
              <a:rPr b="1" lang="fr"/>
              <a:t> and setters</a:t>
            </a:r>
            <a:endParaRPr b="1"/>
          </a:p>
        </p:txBody>
      </p:sp>
      <p:sp>
        <p:nvSpPr>
          <p:cNvPr id="177" name="Google Shape;177;p29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67425" y="717350"/>
            <a:ext cx="8809200" cy="44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Since the states of an object are private, the only way to access it is by using methods called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getters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</a:t>
            </a:r>
            <a:r>
              <a:rPr b="1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this.name;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modification is done through</a:t>
            </a:r>
            <a:r>
              <a:rPr b="0" i="1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setters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</a:t>
            </a:r>
            <a:r>
              <a:rPr b="1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(String name) {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this.name = name;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ese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types of methods must be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used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on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all attributes that are made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available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 reading and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writing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se methods are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called on the instance of the class: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Human batman = new Human ("Batman");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batman.getName();</a:t>
            </a:r>
            <a:b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batman.setAge(49);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5136050" y="1492175"/>
            <a:ext cx="2670600" cy="875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Note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 the </a:t>
            </a:r>
            <a:r>
              <a:rPr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getter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of a Boolean is special</a:t>
            </a:r>
            <a:r>
              <a:rPr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and 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written like this:</a:t>
            </a:r>
            <a:b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6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public boolean </a:t>
            </a:r>
            <a:r>
              <a:rPr b="1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isSwimming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()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Instantiated methods</a:t>
            </a:r>
            <a:endParaRPr b="1"/>
          </a:p>
        </p:txBody>
      </p:sp>
      <p:sp>
        <p:nvSpPr>
          <p:cNvPr id="185" name="Google Shape;185;p30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167425" y="717350"/>
            <a:ext cx="8809200" cy="44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behaviours of a given class are represented by methods.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There are two types of methods: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Instantia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te</a:t>
            </a: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methods: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these are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linked to the instance of the object and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its attributes are accessibl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whoAmI() {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"My name is " + </a:t>
            </a:r>
            <a:r>
              <a:rPr b="1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.name + " and I have " 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String.valueOf(</a:t>
            </a:r>
            <a:r>
              <a:rPr b="1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.age);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These methods are always called on an instance: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Human bruceWayne = new Human("Bruce Wayne", 49);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bruceWayne.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whoAmI();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Static methods</a:t>
            </a:r>
            <a:endParaRPr b="1"/>
          </a:p>
        </p:txBody>
      </p:sp>
      <p:sp>
        <p:nvSpPr>
          <p:cNvPr id="192" name="Google Shape;192;p31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167425" y="717350"/>
            <a:ext cx="8809200" cy="44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Static methods: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these methods are not able to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access the attributes of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an object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b="1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whatsUp() {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return "Wassup!";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Static methods are alwa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ys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called on the class: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Human.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whatsUp();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1087650" y="1856325"/>
            <a:ext cx="69687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Workshop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Static methods</a:t>
            </a:r>
            <a:endParaRPr b="1"/>
          </a:p>
        </p:txBody>
      </p:sp>
      <p:sp>
        <p:nvSpPr>
          <p:cNvPr id="204" name="Google Shape;204;p33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167425" y="717350"/>
            <a:ext cx="8809200" cy="44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a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Monster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class with the following attributes: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name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(String)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damage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(int)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life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(int)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a constructor to initiali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 its attributes.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Now a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dd an instantiated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takeHit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method, which takes an instance of an enemy monster as an argument: the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damage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attribute of the enemy monster must be subtracted from the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life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attribute of the current instance.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addition, the method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should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display: "{name} has {life} points remaining" if the number of life points is greater than zero,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otherwise it should display: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{name} is KO!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an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Arena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class with a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main()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method.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Instantiate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two objects of the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Monster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class with values of your choice, then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let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them fight until one of them is knocked out.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Compile and test the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Arena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class.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21"/>
          <p:cNvSpPr txBox="1"/>
          <p:nvPr/>
        </p:nvSpPr>
        <p:spPr>
          <a:xfrm>
            <a:off x="4022588" y="4749900"/>
            <a:ext cx="257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" sz="14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Figure 1: An object</a:t>
            </a:r>
            <a:endParaRPr b="0" i="1" sz="1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2385" y="745025"/>
            <a:ext cx="4059225" cy="396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Definition</a:t>
            </a:r>
            <a:endParaRPr b="1"/>
          </a:p>
        </p:txBody>
      </p:sp>
      <p:sp>
        <p:nvSpPr>
          <p:cNvPr id="101" name="Google Shape;101;p22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262950" y="997400"/>
            <a:ext cx="86181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Object-oriented programming is based on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objects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. An object: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may be a representation of a real-life object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or refer to a more abstract concept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An object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has states and behaviours.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Example: </a:t>
            </a: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human being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States: 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name, age, height,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gender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eye colour....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Behaviours: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eating, walking, sleeping in class...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Class</a:t>
            </a:r>
            <a:endParaRPr b="1"/>
          </a:p>
        </p:txBody>
      </p:sp>
      <p:sp>
        <p:nvSpPr>
          <p:cNvPr id="108" name="Google Shape;108;p23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262950" y="997400"/>
            <a:ext cx="86181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 is an object-oriented programming language. Any object is represented by a class.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Human {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name of a class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should be written 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English and upper-case CamelCase.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class must have the same name as the file that contains it.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class should only have one responsibility: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should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only deal with one specific area.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Encapsulation</a:t>
            </a:r>
            <a:endParaRPr b="1"/>
          </a:p>
        </p:txBody>
      </p:sp>
      <p:sp>
        <p:nvSpPr>
          <p:cNvPr id="115" name="Google Shape;115;p24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167413" y="704975"/>
            <a:ext cx="88092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Classes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the elements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they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contain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vary when it comes to their degree of accessibility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the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y lay out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the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circumstances under which it is possible to access it.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is called </a:t>
            </a: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encapsulation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public: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everyone has access to it.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private: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only accessibl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e within 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current class.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protected: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only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classes in the same 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folder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inherited classes have access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it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nothing (default):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accessible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the </a:t>
            </a:r>
            <a:r>
              <a:rPr b="0" i="1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package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all classes in the same folder have access to it.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6890404" y="46668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817" y="3208988"/>
            <a:ext cx="5768375" cy="17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Attributes</a:t>
            </a:r>
            <a:endParaRPr b="1"/>
          </a:p>
        </p:txBody>
      </p:sp>
      <p:sp>
        <p:nvSpPr>
          <p:cNvPr id="124" name="Google Shape;124;p25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167425" y="704975"/>
            <a:ext cx="88092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states of an object are represented by its attributes: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 String name;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age;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 boolean sleeping;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 attribute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should be written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 English and in lowercase camelCase.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By convention, access to an attribute set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as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private: and an object must provide access to its states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through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methods.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 object works like a human: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know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your name, I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need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ask you.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I'm not going to search through your brain for information!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Constructor</a:t>
            </a:r>
            <a:endParaRPr b="1"/>
          </a:p>
        </p:txBody>
      </p:sp>
      <p:sp>
        <p:nvSpPr>
          <p:cNvPr id="131" name="Google Shape;131;p26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167425" y="704975"/>
            <a:ext cx="88092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</a:t>
            </a:r>
            <a:r>
              <a:rPr b="1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instantiate </a:t>
            </a: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 object, you need a constructor.</a:t>
            </a:r>
            <a:b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constructor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should have</a:t>
            </a: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same name as the class, it can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take</a:t>
            </a: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several arguments, which will generally be used to initiali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 the attributes.</a:t>
            </a:r>
            <a:b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possible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for </a:t>
            </a: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class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to have</a:t>
            </a: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several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constructors</a:t>
            </a: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Human() { }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Human(String name) {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this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.name = name;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this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.age = 0;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Human(String name, int age) {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this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.name = name;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this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.age = age;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By default, if no constructor is specified, the class has an empty constructor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which takes </a:t>
            </a: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 argument,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does not initiali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b="0" i="0" lang="fr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 any attributes.</a:t>
            </a:r>
            <a:endParaRPr b="0"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4601900" y="2338225"/>
            <a:ext cx="2444100" cy="160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he </a:t>
            </a:r>
            <a:r>
              <a:rPr b="1" i="1"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this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keyword allow</a:t>
            </a:r>
            <a:r>
              <a:rPr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 a class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instance </a:t>
            </a:r>
            <a:r>
              <a:rPr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 refer to itself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this.</a:t>
            </a:r>
            <a:r>
              <a:rPr b="1" i="1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attribute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will therefore target an attribute of the instance.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Reference</a:t>
            </a:r>
            <a:endParaRPr b="1"/>
          </a:p>
        </p:txBody>
      </p:sp>
      <p:sp>
        <p:nvSpPr>
          <p:cNvPr id="139" name="Google Shape;139;p27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67425" y="829975"/>
            <a:ext cx="8809200" cy="12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access an object, you must assign it a </a:t>
            </a: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reference: 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variable that links to the object.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type of the variable is determined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by 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class of the instantiated object.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Human </a:t>
            </a:r>
            <a:r>
              <a:rPr i="0" lang="fr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batman = </a:t>
            </a:r>
            <a:r>
              <a:rPr b="1" i="0" lang="fr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i="0" lang="fr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Human("Batman");</a:t>
            </a:r>
            <a:endParaRPr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4390225" y="1927175"/>
            <a:ext cx="2409300" cy="1987500"/>
          </a:xfrm>
          <a:prstGeom prst="rect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4465075" y="2023175"/>
            <a:ext cx="194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(class Human)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65075" y="2416775"/>
            <a:ext cx="655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5345550" y="2452200"/>
            <a:ext cx="1337100" cy="34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Batman</a:t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4465075" y="2873975"/>
            <a:ext cx="655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5345550" y="2909400"/>
            <a:ext cx="1337100" cy="34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65075" y="3331175"/>
            <a:ext cx="880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345575" y="3366600"/>
            <a:ext cx="1337100" cy="34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2735400" y="2765750"/>
            <a:ext cx="880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27"/>
          <p:cNvCxnSpPr/>
          <p:nvPr/>
        </p:nvCxnSpPr>
        <p:spPr>
          <a:xfrm flipH="1" rot="10800000">
            <a:off x="3480450" y="2625350"/>
            <a:ext cx="857700" cy="2928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p27"/>
          <p:cNvSpPr txBox="1"/>
          <p:nvPr/>
        </p:nvSpPr>
        <p:spPr>
          <a:xfrm rot="-1227030">
            <a:off x="3404313" y="2465653"/>
            <a:ext cx="857761" cy="345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b="0" i="0" sz="12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2347805" y="3399875"/>
            <a:ext cx="13371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bruceWayne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7"/>
          <p:cNvCxnSpPr/>
          <p:nvPr/>
        </p:nvCxnSpPr>
        <p:spPr>
          <a:xfrm flipH="1" rot="10800000">
            <a:off x="3480450" y="3272110"/>
            <a:ext cx="857700" cy="2928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p27"/>
          <p:cNvSpPr txBox="1"/>
          <p:nvPr/>
        </p:nvSpPr>
        <p:spPr>
          <a:xfrm rot="-1227030">
            <a:off x="3404313" y="3112413"/>
            <a:ext cx="857761" cy="345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b="0" i="0" sz="12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7111800" y="2449800"/>
            <a:ext cx="1665600" cy="1112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If the instance is modified, both references will be </a:t>
            </a:r>
            <a:r>
              <a:rPr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affected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167425" y="3993215"/>
            <a:ext cx="8809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reference points to a space in memory: it is therefore possible to have several references to the same instance: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Human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bruceWayne = batman;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Instantiation</a:t>
            </a:r>
            <a:endParaRPr b="1"/>
          </a:p>
        </p:txBody>
      </p:sp>
      <p:sp>
        <p:nvSpPr>
          <p:cNvPr id="162" name="Google Shape;162;p28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167425" y="753775"/>
            <a:ext cx="8809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reat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ing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new object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is referred to as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insta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ntiating an object (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making a new instance of your class).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To do this, you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use the </a:t>
            </a:r>
            <a:r>
              <a:rPr b="1" i="1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new 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keyword and call a constructor.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b="1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Human("John Doe", 21);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will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save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attributes you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’ve 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initiali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ed in the constructor to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 specific spot in the memory and assign them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specified value.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3367375" y="3017640"/>
            <a:ext cx="2409300" cy="1987500"/>
          </a:xfrm>
          <a:prstGeom prst="rect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442225" y="3113640"/>
            <a:ext cx="194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(class Human)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442225" y="3507240"/>
            <a:ext cx="655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4322700" y="3542665"/>
            <a:ext cx="1337100" cy="34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John </a:t>
            </a:r>
            <a:r>
              <a:rPr lang="fr">
                <a:solidFill>
                  <a:srgbClr val="4285F4"/>
                </a:solidFill>
              </a:rPr>
              <a:t>D</a:t>
            </a:r>
            <a:r>
              <a:rPr b="0" i="0" lang="fr" sz="1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oe</a:t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442225" y="3964440"/>
            <a:ext cx="655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4322700" y="3999865"/>
            <a:ext cx="1337100" cy="34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442225" y="4421640"/>
            <a:ext cx="880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4322725" y="4457065"/>
            <a:ext cx="1337100" cy="34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