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aleway Thin"/>
      <p:regular r:id="rId27"/>
      <p:bold r:id="rId28"/>
      <p:italic r:id="rId29"/>
      <p:boldItalic r:id="rId30"/>
    </p:embeddedFont>
    <p:embeddedFont>
      <p:font typeface="Varela Round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53A73B-4BBF-45E5-A1DB-8E88428CAD3B}">
  <a:tblStyle styleId="{8953A73B-4BBF-45E5-A1DB-8E88428CAD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alewayThin-bold.fntdata"/><Relationship Id="rId27" Type="http://schemas.openxmlformats.org/officeDocument/2006/relationships/font" Target="fonts/RalewayTh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Th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VarelaRound-regular.fntdata"/><Relationship Id="rId30" Type="http://schemas.openxmlformats.org/officeDocument/2006/relationships/font" Target="fonts/RalewayTh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 amt="47000"/>
          </a:blip>
          <a:srcRect b="0" l="0" r="0" t="0"/>
          <a:stretch/>
        </p:blipFill>
        <p:spPr>
          <a:xfrm>
            <a:off x="-716400" y="-540000"/>
            <a:ext cx="10576800" cy="8975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1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258" l="0" r="0" t="257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hyperlink" Target="https://dzone.com/articles/arraylist-vs-linkedlist-v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087650" y="1856325"/>
            <a:ext cx="69687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 Oriented Programming :</a:t>
            </a:r>
            <a:endParaRPr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Inheritance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Implementation</a:t>
            </a:r>
            <a:endParaRPr b="1"/>
          </a:p>
        </p:txBody>
      </p:sp>
      <p:sp>
        <p:nvSpPr>
          <p:cNvPr id="173" name="Google Shape;173;p29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82350" y="851000"/>
            <a:ext cx="89793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 interface is a contract:</a:t>
            </a:r>
            <a:b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defines mandatory behaviours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for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class that implements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that interface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By definition, an interface can only contains abstract methods.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Java :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use the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implements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keyword to implement an interface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possible to implement several interfaces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for one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class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 interface can inherit one or more other interfaces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Although an interface contains only abstract methods,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abstract keyword should n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ever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actually be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used in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interface or the methods.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possible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for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methods of an interface to have a body.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wi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ll determine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its default behaviour.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Concrete example</a:t>
            </a:r>
            <a:endParaRPr b="1"/>
          </a:p>
        </p:txBody>
      </p:sp>
      <p:sp>
        <p:nvSpPr>
          <p:cNvPr id="180" name="Google Shape;180;p30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1" name="Google Shape;181;p30"/>
          <p:cNvGraphicFramePr/>
          <p:nvPr/>
        </p:nvGraphicFramePr>
        <p:xfrm>
          <a:off x="5739500" y="82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389375"/>
              </a:tblGrid>
              <a:tr h="33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/>
                        <a:t>&lt;&lt;&lt;Interface&gt;&gt;&gt;</a:t>
                      </a:r>
                      <a:br>
                        <a:rPr b="1" lang="fr" sz="1400" u="none" cap="none" strike="noStrike"/>
                      </a:br>
                      <a:r>
                        <a:rPr b="1" lang="fr" sz="1400" u="none" cap="none" strike="noStrike"/>
                        <a:t>Collection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30"/>
          <p:cNvGraphicFramePr/>
          <p:nvPr/>
        </p:nvGraphicFramePr>
        <p:xfrm>
          <a:off x="5739500" y="23925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389375"/>
              </a:tblGrid>
              <a:tr h="33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/>
                        <a:t>&lt;&lt;&lt;Interface&gt;&gt;&gt;</a:t>
                      </a:r>
                      <a:br>
                        <a:rPr b="1" lang="fr" sz="1400" u="none" cap="none" strike="noStrike"/>
                      </a:br>
                      <a:r>
                        <a:rPr b="1" lang="fr" sz="1400" u="none" cap="none" strike="noStrike"/>
                        <a:t>List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30"/>
          <p:cNvGraphicFramePr/>
          <p:nvPr/>
        </p:nvGraphicFramePr>
        <p:xfrm>
          <a:off x="5739500" y="4108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389375"/>
              </a:tblGrid>
              <a:tr h="33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/>
                        <a:t>ArrayList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4" name="Google Shape;184;p30"/>
          <p:cNvCxnSpPr/>
          <p:nvPr/>
        </p:nvCxnSpPr>
        <p:spPr>
          <a:xfrm>
            <a:off x="6934200" y="3572150"/>
            <a:ext cx="0" cy="49590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185" name="Google Shape;185;p30"/>
          <p:cNvCxnSpPr/>
          <p:nvPr/>
        </p:nvCxnSpPr>
        <p:spPr>
          <a:xfrm>
            <a:off x="6934200" y="1981275"/>
            <a:ext cx="0" cy="39630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86" name="Google Shape;186;p30"/>
          <p:cNvSpPr txBox="1"/>
          <p:nvPr/>
        </p:nvSpPr>
        <p:spPr>
          <a:xfrm>
            <a:off x="5131188" y="1994088"/>
            <a:ext cx="17268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extends</a:t>
            </a:r>
            <a:endParaRPr b="1" i="0" sz="1400" u="none" cap="none" strike="noStrik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5131188" y="3670488"/>
            <a:ext cx="17268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implements</a:t>
            </a:r>
            <a:endParaRPr b="1" i="0" sz="1400" u="none" cap="none" strike="noStrik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244000" y="942975"/>
            <a:ext cx="50265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List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interface inherits from the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Collection interface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Because of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its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polymorphism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List extends the Collection interface and adds in its own methods, for example: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get(int position)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indexOf(Object o)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However,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is still only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 interface (a contract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) and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it is not possible to instantiate it.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ArrayList </a:t>
            </a:r>
            <a:r>
              <a:rPr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implements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List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has the role of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determining how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 the methods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in: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 and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Collection, (because List inherits from it)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should work.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Concrete example</a:t>
            </a:r>
            <a:endParaRPr b="1"/>
          </a:p>
        </p:txBody>
      </p:sp>
      <p:sp>
        <p:nvSpPr>
          <p:cNvPr id="194" name="Google Shape;194;p31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675" y="717350"/>
            <a:ext cx="6958660" cy="41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3861225" y="4695625"/>
            <a:ext cx="419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sng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DZone: ArrayList vs. LinkedList vs. Vector</a:t>
            </a:r>
            <a:endParaRPr b="1" i="0" sz="1400" u="none" cap="none" strike="noStrike">
              <a:solidFill>
                <a:srgbClr val="F76C6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UML</a:t>
            </a:r>
            <a:endParaRPr b="1"/>
          </a:p>
        </p:txBody>
      </p:sp>
      <p:sp>
        <p:nvSpPr>
          <p:cNvPr id="202" name="Google Shape;202;p32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463850" y="856725"/>
            <a:ext cx="32199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UML diagram :</a:t>
            </a:r>
            <a:b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Graphical representation of the 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object-oriented programming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+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Public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Private: Private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#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Protected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~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Package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fr" sz="1400" u="sng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underline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static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1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italic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abstract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ALL-CAPS: constant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inheritance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represented by :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implementation is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represented by 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04" name="Google Shape;204;p32"/>
          <p:cNvGraphicFramePr/>
          <p:nvPr/>
        </p:nvGraphicFramePr>
        <p:xfrm>
          <a:off x="4701096" y="2983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30345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fr" sz="1400" u="none" cap="none" strike="noStrike"/>
                        <a:t>Vehicle</a:t>
                      </a:r>
                      <a:endParaRPr b="1" i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-speed: int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sng" cap="none" strike="noStrike"/>
                        <a:t>#VEHICLE_TYPE : String</a:t>
                      </a:r>
                      <a:endParaRPr sz="1400" u="sng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+start()</a:t>
                      </a:r>
                      <a:br>
                        <a:rPr lang="fr" sz="1400" u="none" cap="none" strike="noStrike"/>
                      </a:br>
                      <a:r>
                        <a:rPr i="1" lang="fr" sz="1400" u="none" cap="none" strike="noStrike"/>
                        <a:t>+accelerate() : void</a:t>
                      </a:r>
                      <a:endParaRPr i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fr" sz="1400" u="none" cap="none" strike="noStrike"/>
                        <a:t>+brake() : void</a:t>
                      </a:r>
                      <a:br>
                        <a:rPr lang="fr" sz="1400" u="none" cap="none" strike="noStrike"/>
                      </a:br>
                      <a:r>
                        <a:rPr lang="fr" sz="1400" u="sng" cap="none" strike="noStrike"/>
                        <a:t>+getType() : String</a:t>
                      </a:r>
                      <a:endParaRPr sz="1400" u="sng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5" name="Google Shape;205;p32"/>
          <p:cNvCxnSpPr/>
          <p:nvPr/>
        </p:nvCxnSpPr>
        <p:spPr>
          <a:xfrm rot="10800000">
            <a:off x="600975" y="4038364"/>
            <a:ext cx="1468800" cy="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06" name="Google Shape;206;p32"/>
          <p:cNvCxnSpPr/>
          <p:nvPr/>
        </p:nvCxnSpPr>
        <p:spPr>
          <a:xfrm rot="10800000">
            <a:off x="601225" y="4790605"/>
            <a:ext cx="1411800" cy="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dash"/>
            <a:round/>
            <a:headEnd len="med" w="med" type="triangle"/>
            <a:tailEnd len="sm" w="sm" type="none"/>
          </a:ln>
        </p:spPr>
      </p:cxnSp>
      <p:graphicFrame>
        <p:nvGraphicFramePr>
          <p:cNvPr id="207" name="Google Shape;207;p32"/>
          <p:cNvGraphicFramePr/>
          <p:nvPr/>
        </p:nvGraphicFramePr>
        <p:xfrm>
          <a:off x="4577591" y="829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336150"/>
              </a:tblGrid>
              <a:tr h="33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/>
                        <a:t>Car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-licensePlate : String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-fountain: double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+start()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+fillUp(fuel: double) : void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8" name="Google Shape;208;p32"/>
          <p:cNvCxnSpPr/>
          <p:nvPr/>
        </p:nvCxnSpPr>
        <p:spPr>
          <a:xfrm rot="10800000">
            <a:off x="5588625" y="2450025"/>
            <a:ext cx="631500" cy="48960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09" name="Google Shape;209;p32"/>
          <p:cNvCxnSpPr/>
          <p:nvPr/>
        </p:nvCxnSpPr>
        <p:spPr>
          <a:xfrm rot="10800000">
            <a:off x="5730425" y="2442900"/>
            <a:ext cx="1599300" cy="27600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dash"/>
            <a:round/>
            <a:headEnd len="med" w="med" type="triangle"/>
            <a:tailEnd len="sm" w="sm" type="none"/>
          </a:ln>
        </p:spPr>
      </p:cxnSp>
      <p:graphicFrame>
        <p:nvGraphicFramePr>
          <p:cNvPr id="210" name="Google Shape;210;p32"/>
          <p:cNvGraphicFramePr/>
          <p:nvPr/>
        </p:nvGraphicFramePr>
        <p:xfrm>
          <a:off x="7388366" y="1309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1243925"/>
              </a:tblGrid>
              <a:tr h="55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/>
                        <a:t>&lt;&lt;&lt;Interface&gt;&gt;&gt;</a:t>
                      </a:r>
                      <a:br>
                        <a:rPr b="1" lang="fr" sz="1400" u="none" cap="none" strike="noStrike"/>
                      </a:br>
                      <a:r>
                        <a:rPr b="1" lang="fr" sz="1400" u="none" cap="none" strike="noStrike"/>
                        <a:t>MusicPlayer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+play()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+stop()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637" y="1066378"/>
            <a:ext cx="6268725" cy="3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>
            <a:off x="4416200" y="2851546"/>
            <a:ext cx="0" cy="33990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med" w="med" type="triangle"/>
            <a:tailEnd len="sm" w="sm" type="none"/>
          </a:ln>
        </p:spPr>
      </p:cxnSp>
      <p:graphicFrame>
        <p:nvGraphicFramePr>
          <p:cNvPr id="101" name="Google Shape;101;p22"/>
          <p:cNvGraphicFramePr/>
          <p:nvPr/>
        </p:nvGraphicFramePr>
        <p:xfrm>
          <a:off x="1900463" y="33948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389375"/>
              </a:tblGrid>
              <a:tr h="33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/>
                        <a:t>Car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-licensePlate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-f</a:t>
                      </a:r>
                      <a:r>
                        <a:rPr lang="fr"/>
                        <a:t>uel</a:t>
                      </a:r>
                      <a:r>
                        <a:rPr lang="fr" sz="1400" u="none" cap="none" strike="noStrike"/>
                        <a:t>: double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+start()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+fillUp(fuel: double) : void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22"/>
          <p:cNvGraphicFramePr/>
          <p:nvPr/>
        </p:nvGraphicFramePr>
        <p:xfrm>
          <a:off x="4666750" y="34882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576775"/>
              </a:tblGrid>
              <a:tr h="28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/>
                        <a:t>Bicycle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-gears : int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+changeGear(gear: int) : void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3" name="Google Shape;103;p22"/>
          <p:cNvCxnSpPr/>
          <p:nvPr/>
        </p:nvCxnSpPr>
        <p:spPr>
          <a:xfrm>
            <a:off x="2924425" y="3191296"/>
            <a:ext cx="3029400" cy="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22"/>
          <p:cNvCxnSpPr/>
          <p:nvPr/>
        </p:nvCxnSpPr>
        <p:spPr>
          <a:xfrm>
            <a:off x="2933862" y="3200746"/>
            <a:ext cx="0" cy="15090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22"/>
          <p:cNvCxnSpPr/>
          <p:nvPr/>
        </p:nvCxnSpPr>
        <p:spPr>
          <a:xfrm>
            <a:off x="5943413" y="3182788"/>
            <a:ext cx="0" cy="27360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2"/>
          <p:cNvSpPr/>
          <p:nvPr/>
        </p:nvSpPr>
        <p:spPr>
          <a:xfrm>
            <a:off x="3090325" y="364625"/>
            <a:ext cx="2697600" cy="241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" name="Google Shape;107;p22"/>
          <p:cNvGraphicFramePr/>
          <p:nvPr/>
        </p:nvGraphicFramePr>
        <p:xfrm>
          <a:off x="3095670" y="3749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697525"/>
              </a:tblGrid>
              <a:tr h="34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fr" sz="1400" u="none" cap="none" strike="noStrike"/>
                        <a:t>Vehicle</a:t>
                      </a:r>
                      <a:endParaRPr b="1" i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-speed: int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-direction: double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-latitude: double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-length: double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+start()</a:t>
                      </a:r>
                      <a:br>
                        <a:rPr lang="fr" sz="1400" u="none" cap="none" strike="noStrike"/>
                      </a:br>
                      <a:r>
                        <a:rPr i="1" lang="fr" sz="1400" u="none" cap="none" strike="noStrike"/>
                        <a:t>+accelerate() : void</a:t>
                      </a:r>
                      <a:endParaRPr i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fr" sz="1400" u="none" cap="none" strike="noStrike"/>
                        <a:t>+brake() : void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+SetDirection(direction: double)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Object</a:t>
            </a:r>
            <a:endParaRPr b="1"/>
          </a:p>
        </p:txBody>
      </p:sp>
      <p:sp>
        <p:nvSpPr>
          <p:cNvPr id="113" name="Google Shape;113;p23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262950" y="997400"/>
            <a:ext cx="86181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Java :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use the </a:t>
            </a: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extends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keyword to inherit from a class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class can only inherit from</a:t>
            </a: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one parent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 classes inherit: </a:t>
            </a: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Object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possible to inherit any type of class (even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interfaces, regardless if they are abstract or not)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Polymorphism</a:t>
            </a:r>
            <a:endParaRPr b="1"/>
          </a:p>
        </p:txBody>
      </p:sp>
      <p:sp>
        <p:nvSpPr>
          <p:cNvPr id="120" name="Google Shape;120;p24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1709713" y="77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693975"/>
              </a:tblGrid>
              <a:tr h="34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fr" sz="1400" u="none" cap="none" strike="noStrike"/>
                        <a:t>Vehicle</a:t>
                      </a:r>
                      <a:endParaRPr b="1" i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-speed: int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-direction: double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-latitude: double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-length: double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+start() : void</a:t>
                      </a:r>
                      <a:br>
                        <a:rPr lang="fr" sz="1400" u="none" cap="none" strike="noStrike"/>
                      </a:br>
                      <a:r>
                        <a:rPr i="1" lang="fr" sz="1400" u="none" cap="none" strike="noStrike"/>
                        <a:t>+accelerate() : void</a:t>
                      </a:r>
                      <a:endParaRPr i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fr" sz="1400" u="none" cap="none" strike="noStrike"/>
                        <a:t>+brake() : void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+SetDirection(direction: double)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24"/>
          <p:cNvGraphicFramePr/>
          <p:nvPr/>
        </p:nvGraphicFramePr>
        <p:xfrm>
          <a:off x="5044900" y="925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389375"/>
              </a:tblGrid>
              <a:tr h="33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/>
                        <a:t>Car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-licensePlate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-f</a:t>
                      </a:r>
                      <a:r>
                        <a:rPr lang="fr"/>
                        <a:t>uel</a:t>
                      </a:r>
                      <a:r>
                        <a:rPr lang="fr" sz="1400" u="none" cap="none" strike="noStrike"/>
                        <a:t>: double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+start() : void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+fillUp(fuel: double) : void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3" name="Google Shape;123;p24"/>
          <p:cNvCxnSpPr/>
          <p:nvPr/>
        </p:nvCxnSpPr>
        <p:spPr>
          <a:xfrm flipH="1" rot="10800000">
            <a:off x="4434938" y="1766000"/>
            <a:ext cx="587700" cy="23460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4" name="Google Shape;124;p24"/>
          <p:cNvSpPr txBox="1"/>
          <p:nvPr/>
        </p:nvSpPr>
        <p:spPr>
          <a:xfrm>
            <a:off x="126875" y="3212375"/>
            <a:ext cx="8945400" cy="18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an inherited class, it is possible to redefine a method of the parent: this is called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polymorphism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example, we can imagine that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start()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Car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will check that fuel is greater than 0 to start the vehicle.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In Java,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conventionally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@Override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annotation is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written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before the redefined method.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Super</a:t>
            </a:r>
            <a:endParaRPr b="1"/>
          </a:p>
        </p:txBody>
      </p:sp>
      <p:sp>
        <p:nvSpPr>
          <p:cNvPr id="130" name="Google Shape;130;p25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80600" y="755725"/>
            <a:ext cx="8782800" cy="4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In p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olymorphi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 classes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it is still possible to call the version of the method defined by the parent: to do this, the </a:t>
            </a: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super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keyword must be used.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Example 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super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(args...): will call a constructor of the parent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super.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methodName(args...) : will call a parent method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171250" y="-2650"/>
            <a:ext cx="7352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Overloading (not related to inheritance)</a:t>
            </a:r>
            <a:endParaRPr b="1"/>
          </a:p>
        </p:txBody>
      </p:sp>
      <p:sp>
        <p:nvSpPr>
          <p:cNvPr id="137" name="Google Shape;137;p26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180600" y="755725"/>
            <a:ext cx="8782800" cy="4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Each method has a unique signature.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Overloading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allows you to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assign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several methods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to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same name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provided that the signatures are different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 namely that they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eturn differen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t types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and/or have different types of arguments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Example: java.lang.Math.max()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max(</a:t>
            </a: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b) {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return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 &gt;= b) ? a : b;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max(</a:t>
            </a: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b) {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return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 &gt;= b) ? a : b;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max(</a:t>
            </a: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b) {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max(</a:t>
            </a: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b="1" i="0" lang="fr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b) {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Abstract</a:t>
            </a:r>
            <a:endParaRPr b="1"/>
          </a:p>
        </p:txBody>
      </p:sp>
      <p:sp>
        <p:nvSpPr>
          <p:cNvPr id="144" name="Google Shape;144;p27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97600" y="3280850"/>
            <a:ext cx="9046500" cy="17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 abstract class represents an intangible concept, which must be inherited by a concrete implementation.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not possible to instantiate an abstract class!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 abstract method has no body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just a signature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 is up to the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inheriting class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determine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how it works.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fr"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he inheriting class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must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define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all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abstract methods!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Please note: a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 abstract class may or may not have abstract methods.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46" name="Google Shape;146;p27"/>
          <p:cNvGraphicFramePr/>
          <p:nvPr/>
        </p:nvGraphicFramePr>
        <p:xfrm>
          <a:off x="4420238" y="83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672700"/>
              </a:tblGrid>
              <a:tr h="34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fr" sz="1400" u="none" cap="none" strike="noStrike"/>
                        <a:t>Vehicle</a:t>
                      </a:r>
                      <a:endParaRPr b="1" i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-speed: int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-direction: double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-latitude: double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-length: double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fr" sz="1400" u="none" cap="none" strike="noStrike"/>
                        <a:t>+accelerate() : void</a:t>
                      </a:r>
                      <a:endParaRPr i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fr" sz="1400" u="none" cap="none" strike="noStrike"/>
                        <a:t>+brake() : void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+SetDirection(direction: double)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" name="Google Shape;147;p27"/>
          <p:cNvSpPr txBox="1"/>
          <p:nvPr/>
        </p:nvSpPr>
        <p:spPr>
          <a:xfrm>
            <a:off x="2473288" y="875200"/>
            <a:ext cx="17268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Abstract class</a:t>
            </a:r>
            <a:endParaRPr b="1" i="0" sz="1400" u="none" cap="none" strike="noStrik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2051063" y="2338047"/>
            <a:ext cx="200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abstract methods</a:t>
            </a:r>
            <a:endParaRPr b="1" i="0" sz="1400" u="none" cap="none" strike="noStrik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9" name="Google Shape;149;p27"/>
          <p:cNvCxnSpPr>
            <a:stCxn id="147" idx="3"/>
          </p:cNvCxnSpPr>
          <p:nvPr/>
        </p:nvCxnSpPr>
        <p:spPr>
          <a:xfrm>
            <a:off x="4200088" y="1049950"/>
            <a:ext cx="1133700" cy="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27"/>
          <p:cNvCxnSpPr/>
          <p:nvPr/>
        </p:nvCxnSpPr>
        <p:spPr>
          <a:xfrm>
            <a:off x="4000713" y="2433050"/>
            <a:ext cx="467400" cy="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27"/>
          <p:cNvCxnSpPr/>
          <p:nvPr/>
        </p:nvCxnSpPr>
        <p:spPr>
          <a:xfrm>
            <a:off x="4010420" y="2632529"/>
            <a:ext cx="467400" cy="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Interface</a:t>
            </a:r>
            <a:endParaRPr b="1"/>
          </a:p>
        </p:txBody>
      </p:sp>
      <p:sp>
        <p:nvSpPr>
          <p:cNvPr id="157" name="Google Shape;157;p28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14750" y="1057825"/>
            <a:ext cx="34392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class can only inherit one other class.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But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then, h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ow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can we use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identical behaviours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in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different classes?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An example solution would be to use a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Pet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interface for both the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Cat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Dog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classes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.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3708038" y="3259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389375"/>
              </a:tblGrid>
              <a:tr h="22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/>
                        <a:t>Cat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-life : int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+beAnnoying() : void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+beCute() : void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p28"/>
          <p:cNvGraphicFramePr/>
          <p:nvPr/>
        </p:nvGraphicFramePr>
        <p:xfrm>
          <a:off x="6336413" y="3259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389375"/>
              </a:tblGrid>
              <a:tr h="22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/>
                        <a:t>Dog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-happiness: int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+goodDog() : void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+badDog() : void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Google Shape;161;p28"/>
          <p:cNvGraphicFramePr/>
          <p:nvPr/>
        </p:nvGraphicFramePr>
        <p:xfrm>
          <a:off x="3706213" y="117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389375"/>
              </a:tblGrid>
              <a:tr h="22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/>
                        <a:t>Animal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-age : String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+eat() : void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+sleep() : void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2" name="Google Shape;162;p28"/>
          <p:cNvGraphicFramePr/>
          <p:nvPr/>
        </p:nvGraphicFramePr>
        <p:xfrm>
          <a:off x="6601813" y="117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{8953A73B-4BBF-45E5-A1DB-8E88428CAD3B}</a:tableStyleId>
              </a:tblPr>
              <a:tblGrid>
                <a:gridCol w="2389375"/>
              </a:tblGrid>
              <a:tr h="40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/>
                        <a:t>&lt;&lt;&lt;Interface&gt;&gt;&gt;</a:t>
                      </a:r>
                      <a:br>
                        <a:rPr b="1" lang="fr" sz="1400" u="none" cap="none" strike="noStrike"/>
                      </a:br>
                      <a:r>
                        <a:rPr b="1" lang="fr" sz="1400" u="none" cap="none" strike="noStrike"/>
                        <a:t>Pet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+play()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+pet()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+feed()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3" name="Google Shape;163;p28"/>
          <p:cNvCxnSpPr/>
          <p:nvPr/>
        </p:nvCxnSpPr>
        <p:spPr>
          <a:xfrm>
            <a:off x="4735425" y="2618125"/>
            <a:ext cx="702300" cy="43260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64" name="Google Shape;164;p28"/>
          <p:cNvCxnSpPr/>
          <p:nvPr/>
        </p:nvCxnSpPr>
        <p:spPr>
          <a:xfrm>
            <a:off x="3977075" y="3069390"/>
            <a:ext cx="3029400" cy="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8"/>
          <p:cNvCxnSpPr/>
          <p:nvPr/>
        </p:nvCxnSpPr>
        <p:spPr>
          <a:xfrm>
            <a:off x="3986512" y="3078840"/>
            <a:ext cx="0" cy="15090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8"/>
          <p:cNvCxnSpPr/>
          <p:nvPr/>
        </p:nvCxnSpPr>
        <p:spPr>
          <a:xfrm>
            <a:off x="6996063" y="3060882"/>
            <a:ext cx="0" cy="15330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8"/>
          <p:cNvCxnSpPr/>
          <p:nvPr/>
        </p:nvCxnSpPr>
        <p:spPr>
          <a:xfrm flipH="1">
            <a:off x="5442050" y="2611025"/>
            <a:ext cx="1081200" cy="45390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dash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