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Varela Round"/>
      <p:regular r:id="rId18"/>
    </p:embeddedFont>
    <p:embeddedFont>
      <p:font typeface="Raleway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Light-bold.fntdata"/><Relationship Id="rId11" Type="http://schemas.openxmlformats.org/officeDocument/2006/relationships/font" Target="fonts/Raleway-bold.fntdata"/><Relationship Id="rId22" Type="http://schemas.openxmlformats.org/officeDocument/2006/relationships/font" Target="fonts/RalewayLight-boldItalic.fntdata"/><Relationship Id="rId10" Type="http://schemas.openxmlformats.org/officeDocument/2006/relationships/font" Target="fonts/Raleway-regular.fntdata"/><Relationship Id="rId21" Type="http://schemas.openxmlformats.org/officeDocument/2006/relationships/font" Target="fonts/RalewayLight-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RalewayLight-regular.fntdata"/><Relationship Id="rId6" Type="http://schemas.openxmlformats.org/officeDocument/2006/relationships/slide" Target="slides/slide2.xml"/><Relationship Id="rId18" Type="http://schemas.openxmlformats.org/officeDocument/2006/relationships/font" Target="fonts/VarelaRou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f1e1b1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f4f1e1b1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4f1e1b1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4f1e1b1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 amt="47000"/>
          </a:blip>
          <a:srcRect b="0" l="0" r="0" t="0"/>
          <a:stretch/>
        </p:blipFill>
        <p:spPr>
          <a:xfrm>
            <a:off x="-716400" y="-540000"/>
            <a:ext cx="10576800" cy="8975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1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258" l="0" r="0" t="257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087650" y="1856325"/>
            <a:ext cx="69687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SDK</a:t>
            </a:r>
            <a:r>
              <a:rPr b="0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Collections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210725"/>
            <a:ext cx="66103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/>
        </p:nvSpPr>
        <p:spPr>
          <a:xfrm>
            <a:off x="4677275" y="4730875"/>
            <a:ext cx="414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2"/>
                </a:solidFill>
              </a:rPr>
              <a:t>from: https://www.vik-20.com/java/3-14-the-java-collections-framework/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1148425" y="3650525"/>
            <a:ext cx="643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Map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are interfaces which extend interface Collection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Most used implementations are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HashSet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The implementations differ in time complexity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Collections Object </a:t>
            </a:r>
            <a:r>
              <a:rPr b="1" lang="fr"/>
              <a:t>Hierarchy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8595291" y="474989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2"/>
          <p:cNvSpPr txBox="1"/>
          <p:nvPr>
            <p:ph type="title"/>
          </p:nvPr>
        </p:nvSpPr>
        <p:spPr>
          <a:xfrm>
            <a:off x="1171250" y="-2650"/>
            <a:ext cx="6325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Differences between Collections in Java</a:t>
            </a:r>
            <a:endParaRPr b="1"/>
          </a:p>
        </p:txBody>
      </p:sp>
      <p:sp>
        <p:nvSpPr>
          <p:cNvPr id="104" name="Google Shape;104;p22"/>
          <p:cNvSpPr txBox="1"/>
          <p:nvPr/>
        </p:nvSpPr>
        <p:spPr>
          <a:xfrm>
            <a:off x="540250" y="954700"/>
            <a:ext cx="5032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latin typeface="Raleway"/>
                <a:ea typeface="Raleway"/>
                <a:cs typeface="Raleway"/>
                <a:sym typeface="Raleway"/>
              </a:rPr>
              <a:t>Collections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Collections allow for storing objects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Arrays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Very efficient, primitive datatypes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Fixed size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List is an 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ordered, not sorted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Collection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Allows duplicates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Common Implementations: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Set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Set is 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not ordered and not sorted,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but sorted implementation exists like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Contains only unique elements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Common Implementation: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2"/>
          <p:cNvSpPr txBox="1"/>
          <p:nvPr/>
        </p:nvSpPr>
        <p:spPr>
          <a:xfrm>
            <a:off x="4866675" y="954700"/>
            <a:ext cx="415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Map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Stores Key,Value Pairs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Common Implementation: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3"/>
          <p:cNvSpPr txBox="1"/>
          <p:nvPr>
            <p:ph type="title"/>
          </p:nvPr>
        </p:nvSpPr>
        <p:spPr>
          <a:xfrm>
            <a:off x="1171250" y="-2650"/>
            <a:ext cx="6325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Time Complexity of Collection implementations</a:t>
            </a:r>
            <a:endParaRPr b="1"/>
          </a:p>
        </p:txBody>
      </p:sp>
      <p:sp>
        <p:nvSpPr>
          <p:cNvPr id="112" name="Google Shape;112;p23"/>
          <p:cNvSpPr txBox="1"/>
          <p:nvPr/>
        </p:nvSpPr>
        <p:spPr>
          <a:xfrm>
            <a:off x="1810500" y="939900"/>
            <a:ext cx="57234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latin typeface="Raleway"/>
                <a:ea typeface="Raleway"/>
                <a:cs typeface="Raleway"/>
                <a:sym typeface="Raleway"/>
              </a:rPr>
              <a:t>Why are there so many different implementations of List?</a:t>
            </a:r>
            <a:endParaRPr i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The implementations of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differ in time complexity.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As a rule of thumb: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Many reads, few writes: 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Few reads, many writes: 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Only unique elements?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Only unique elements, 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but sorted?		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Ordered elements?	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Same is true for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, it also has several implementations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As a rule of thumb: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Unsorted Map: 			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Sorted Map (more expensive!):  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4"/>
          <p:cNvSpPr txBox="1"/>
          <p:nvPr>
            <p:ph type="title"/>
          </p:nvPr>
        </p:nvSpPr>
        <p:spPr>
          <a:xfrm>
            <a:off x="1171250" y="-2650"/>
            <a:ext cx="6325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Basic Operations</a:t>
            </a:r>
            <a:endParaRPr b="1"/>
          </a:p>
        </p:txBody>
      </p:sp>
      <p:sp>
        <p:nvSpPr>
          <p:cNvPr id="119" name="Google Shape;119;p24"/>
          <p:cNvSpPr txBox="1"/>
          <p:nvPr/>
        </p:nvSpPr>
        <p:spPr>
          <a:xfrm>
            <a:off x="491800" y="1050925"/>
            <a:ext cx="7926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5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list = </a:t>
            </a:r>
            <a:r>
              <a:rPr b="1" lang="fr" sz="1450">
                <a:solidFill>
                  <a:srgbClr val="63B17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fr" sz="145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ArrayList&lt;&gt;();</a:t>
            </a:r>
            <a:endParaRPr b="1" sz="1450"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Add an element to the list: 		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list.add(“Noch ein String”);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Remove an element from the list: 	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list.remove(“Noch ein String”);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Is an element contained in the list? 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list.contains(“Noch ein String”)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Iterate over elements in the list: 	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for (String string: list) { … }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491800" y="2871025"/>
            <a:ext cx="7926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5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fr" sz="145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&lt;String, String&gt; map = </a:t>
            </a:r>
            <a:r>
              <a:rPr b="1" lang="fr" sz="1450">
                <a:solidFill>
                  <a:srgbClr val="63B17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fr" sz="145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HashMap&lt;&gt;();</a:t>
            </a:r>
            <a:endParaRPr b="1" sz="1450"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Put an entry with key and value into map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	map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.put(“key”, “value”);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Remove an element from the list: 	    	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map.remove(“key”);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Is an element contained in the list?	    	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.containsKey(“key”)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Iterate over elements in the list: 	    	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for (String key: map.keySet()) 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{ String value = map.get(key); …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