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Varela Round"/>
      <p:regular r:id="rId22"/>
    </p:embeddedFont>
    <p:embeddedFont>
      <p:font typeface="Raleway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VarelaRound-regular.fntdata"/><Relationship Id="rId21" Type="http://schemas.openxmlformats.org/officeDocument/2006/relationships/font" Target="fonts/Roboto-boldItalic.fntdata"/><Relationship Id="rId24" Type="http://schemas.openxmlformats.org/officeDocument/2006/relationships/font" Target="fonts/RalewayLight-bold.fntdata"/><Relationship Id="rId23" Type="http://schemas.openxmlformats.org/officeDocument/2006/relationships/font" Target="fonts/Raleway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Light-boldItalic.fntdata"/><Relationship Id="rId25" Type="http://schemas.openxmlformats.org/officeDocument/2006/relationships/font" Target="fonts/Raleway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4f1e1b11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f4f1e1b11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6d8b90c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f6d8b90cc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6d8b90cc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6d8b90cc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6d8b90cc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f6d8b90cc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6d8b90cc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f6d8b90cc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6d8b90c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f6d8b90cc1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6d8b90c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f6d8b90cc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6" name="Shape 6"/>
        <p:cNvGrpSpPr/>
        <p:nvPr/>
      </p:nvGrpSpPr>
      <p:grpSpPr>
        <a:xfrm>
          <a:off x="0" y="0"/>
          <a:ext cx="0" cy="0"/>
          <a:chOff x="0" y="0"/>
          <a:chExt cx="0" cy="0"/>
        </a:xfrm>
      </p:grpSpPr>
      <p:pic>
        <p:nvPicPr>
          <p:cNvPr id="7" name="Google Shape;7;p2"/>
          <p:cNvPicPr preferRelativeResize="0"/>
          <p:nvPr/>
        </p:nvPicPr>
        <p:blipFill rotWithShape="1">
          <a:blip r:embed="rId2">
            <a:alphaModFix/>
          </a:blip>
          <a:srcRect b="0" l="0" r="0" t="0"/>
          <a:stretch/>
        </p:blipFill>
        <p:spPr>
          <a:xfrm>
            <a:off x="3350900" y="769825"/>
            <a:ext cx="2442474" cy="3603850"/>
          </a:xfrm>
          <a:prstGeom prst="rect">
            <a:avLst/>
          </a:prstGeom>
          <a:noFill/>
          <a:ln>
            <a:noFill/>
          </a:ln>
        </p:spPr>
      </p:pic>
      <p:sp>
        <p:nvSpPr>
          <p:cNvPr id="8" name="Google Shape;8;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1" i="0" sz="3600" u="none" cap="none" strike="noStrike">
                <a:solidFill>
                  <a:srgbClr val="FFFFFF"/>
                </a:solidFill>
                <a:latin typeface="Varela Round"/>
                <a:ea typeface="Varela Round"/>
                <a:cs typeface="Varela Round"/>
                <a:sym typeface="Varela Round"/>
              </a:defRPr>
            </a:lvl1pPr>
            <a:lvl2pPr lvl="1"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9pPr>
          </a:lstStyle>
          <a:p/>
        </p:txBody>
      </p:sp>
      <p:sp>
        <p:nvSpPr>
          <p:cNvPr id="9" name="Google Shape;9;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Raleway"/>
                <a:ea typeface="Raleway"/>
                <a:cs typeface="Raleway"/>
                <a:sym typeface="Raleway"/>
              </a:defRPr>
            </a:lvl1pPr>
            <a:lvl2pPr lvl="1"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2pPr>
            <a:lvl3pPr lvl="2"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3pPr>
            <a:lvl4pPr lvl="3"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4pPr>
            <a:lvl5pPr lvl="4"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5pPr>
            <a:lvl6pPr lvl="5"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6pPr>
            <a:lvl7pPr lvl="6"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7pPr>
            <a:lvl8pPr lvl="7"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8pPr>
            <a:lvl9pPr lvl="8"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9pPr>
          </a:lstStyle>
          <a:p/>
        </p:txBody>
      </p:sp>
      <p:pic>
        <p:nvPicPr>
          <p:cNvPr id="10" name="Google Shape;10;p2"/>
          <p:cNvPicPr preferRelativeResize="0"/>
          <p:nvPr/>
        </p:nvPicPr>
        <p:blipFill rotWithShape="1">
          <a:blip r:embed="rId3">
            <a:alphaModFix/>
          </a:blip>
          <a:srcRect b="0" l="0" r="0" t="0"/>
          <a:stretch/>
        </p:blipFill>
        <p:spPr>
          <a:xfrm>
            <a:off x="180000" y="180000"/>
            <a:ext cx="1718375" cy="59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48" name="Shape 48"/>
        <p:cNvGrpSpPr/>
        <p:nvPr/>
      </p:nvGrpSpPr>
      <p:grpSpPr>
        <a:xfrm>
          <a:off x="0" y="0"/>
          <a:ext cx="0" cy="0"/>
          <a:chOff x="0" y="0"/>
          <a:chExt cx="0" cy="0"/>
        </a:xfrm>
      </p:grpSpPr>
      <p:pic>
        <p:nvPicPr>
          <p:cNvPr id="49" name="Google Shape;4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50" name="Google Shape;50;p11"/>
          <p:cNvPicPr preferRelativeResize="0"/>
          <p:nvPr/>
        </p:nvPicPr>
        <p:blipFill rotWithShape="1">
          <a:blip r:embed="rId3">
            <a:alphaModFix/>
          </a:blip>
          <a:srcRect b="0" l="0" r="0" t="0"/>
          <a:stretch/>
        </p:blipFill>
        <p:spPr>
          <a:xfrm>
            <a:off x="2772000" y="0"/>
            <a:ext cx="6371999" cy="5169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51" name="Shape 51"/>
        <p:cNvGrpSpPr/>
        <p:nvPr/>
      </p:nvGrpSpPr>
      <p:grpSpPr>
        <a:xfrm>
          <a:off x="0" y="0"/>
          <a:ext cx="0" cy="0"/>
          <a:chOff x="0" y="0"/>
          <a:chExt cx="0" cy="0"/>
        </a:xfrm>
      </p:grpSpPr>
      <p:pic>
        <p:nvPicPr>
          <p:cNvPr id="52" name="Google Shape;52;p12"/>
          <p:cNvPicPr preferRelativeResize="0"/>
          <p:nvPr/>
        </p:nvPicPr>
        <p:blipFill rotWithShape="1">
          <a:blip r:embed="rId2">
            <a:alphaModFix amt="47000"/>
          </a:blip>
          <a:srcRect b="0" l="0" r="0" t="0"/>
          <a:stretch/>
        </p:blipFill>
        <p:spPr>
          <a:xfrm>
            <a:off x="-716400" y="-540000"/>
            <a:ext cx="10576800" cy="897520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CUSTOM_1">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5" name="Shape 55"/>
        <p:cNvGrpSpPr/>
        <p:nvPr/>
      </p:nvGrpSpPr>
      <p:grpSpPr>
        <a:xfrm>
          <a:off x="0" y="0"/>
          <a:ext cx="0" cy="0"/>
          <a:chOff x="0" y="0"/>
          <a:chExt cx="0" cy="0"/>
        </a:xfrm>
      </p:grpSpPr>
      <p:sp>
        <p:nvSpPr>
          <p:cNvPr id="56" name="Google Shape;56;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57" name="Shape 57"/>
        <p:cNvGrpSpPr/>
        <p:nvPr/>
      </p:nvGrpSpPr>
      <p:grpSpPr>
        <a:xfrm>
          <a:off x="0" y="0"/>
          <a:ext cx="0" cy="0"/>
          <a:chOff x="0" y="0"/>
          <a:chExt cx="0" cy="0"/>
        </a:xfrm>
      </p:grpSpPr>
      <p:sp>
        <p:nvSpPr>
          <p:cNvPr id="58" name="Google Shape;58;p15"/>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15"/>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5"/>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5"/>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62" name="Google Shape;62;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3" name="Shape 63"/>
        <p:cNvGrpSpPr/>
        <p:nvPr/>
      </p:nvGrpSpPr>
      <p:grpSpPr>
        <a:xfrm>
          <a:off x="0" y="0"/>
          <a:ext cx="0" cy="0"/>
          <a:chOff x="0" y="0"/>
          <a:chExt cx="0" cy="0"/>
        </a:xfrm>
      </p:grpSpPr>
      <p:sp>
        <p:nvSpPr>
          <p:cNvPr id="64" name="Google Shape;64;p16"/>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1400"/>
              <a:buFont typeface="Roboto"/>
              <a:buNone/>
              <a:defRPr b="0" i="0" sz="14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9pPr>
          </a:lstStyle>
          <a:p/>
        </p:txBody>
      </p:sp>
      <p:sp>
        <p:nvSpPr>
          <p:cNvPr id="65" name="Google Shape;65;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a:p>
        </p:txBody>
      </p:sp>
      <p:sp>
        <p:nvSpPr>
          <p:cNvPr id="66" name="Google Shape;66;p16"/>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1" i="0" sz="3600" u="none" cap="none" strike="noStrike">
                <a:solidFill>
                  <a:srgbClr val="FFFFFF"/>
                </a:solidFill>
                <a:latin typeface="Roboto"/>
                <a:ea typeface="Roboto"/>
                <a:cs typeface="Roboto"/>
                <a:sym typeface="Roboto"/>
              </a:defRPr>
            </a:lvl1pPr>
            <a:lvl2pPr lvl="1"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9pPr>
          </a:lstStyle>
          <a:p/>
        </p:txBody>
      </p:sp>
      <p:sp>
        <p:nvSpPr>
          <p:cNvPr id="67" name="Google Shape;67;p16"/>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1" i="0" sz="1200" u="none" cap="none" strike="noStrike">
                <a:solidFill>
                  <a:srgbClr val="F3F3F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p16"/>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1" sz="1200" u="none" cap="none" strike="noStrike">
                <a:solidFill>
                  <a:srgbClr val="F3F3F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17"/>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FFFFFF"/>
              </a:buClr>
              <a:buSzPts val="4800"/>
              <a:buFont typeface="Arial"/>
              <a:buChar char="●"/>
              <a:defRPr b="1" i="0" sz="48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6000"/>
              <a:buFont typeface="Arial"/>
              <a:buChar char="○"/>
              <a:defRPr b="0" i="0" sz="6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0"/>
              <a:buFont typeface="Arial"/>
              <a:buChar char="■"/>
              <a:defRPr b="0" i="0" sz="6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0"/>
              <a:buFont typeface="Arial"/>
              <a:buChar char="●"/>
              <a:defRPr b="0" i="0" sz="6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0"/>
              <a:buFont typeface="Arial"/>
              <a:buChar char="○"/>
              <a:defRPr b="0" i="0" sz="6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0"/>
              <a:buFont typeface="Arial"/>
              <a:buChar char="■"/>
              <a:defRPr b="0" i="0" sz="6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0"/>
              <a:buFont typeface="Arial"/>
              <a:buChar char="●"/>
              <a:defRPr b="0" i="0" sz="6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0"/>
              <a:buFont typeface="Arial"/>
              <a:buChar char="○"/>
              <a:defRPr b="0" i="0" sz="6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0"/>
              <a:buFont typeface="Arial"/>
              <a:buChar char="■"/>
              <a:defRPr b="0" i="0" sz="6000" u="none" cap="none" strike="noStrike">
                <a:solidFill>
                  <a:srgbClr val="000000"/>
                </a:solidFill>
                <a:latin typeface="Arial"/>
                <a:ea typeface="Arial"/>
                <a:cs typeface="Arial"/>
                <a:sym typeface="Arial"/>
              </a:defRPr>
            </a:lvl9pPr>
          </a:lstStyle>
          <a:p/>
        </p:txBody>
      </p:sp>
      <p:sp>
        <p:nvSpPr>
          <p:cNvPr id="71" name="Google Shape;7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2" name="Shape 72"/>
        <p:cNvGrpSpPr/>
        <p:nvPr/>
      </p:nvGrpSpPr>
      <p:grpSpPr>
        <a:xfrm>
          <a:off x="0" y="0"/>
          <a:ext cx="0" cy="0"/>
          <a:chOff x="0" y="0"/>
          <a:chExt cx="0" cy="0"/>
        </a:xfrm>
      </p:grpSpPr>
      <p:sp>
        <p:nvSpPr>
          <p:cNvPr id="73" name="Google Shape;73;p1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Arial"/>
              <a:buChar char="●"/>
              <a:defRPr b="0" i="0" sz="2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75" name="Google Shape;75;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a:p>
        </p:txBody>
      </p:sp>
      <p:sp>
        <p:nvSpPr>
          <p:cNvPr id="76" name="Google Shape;76;p18"/>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 name="Google Shape;77;p18"/>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9pPr>
          </a:lstStyle>
          <a:p/>
        </p:txBody>
      </p:sp>
      <p:sp>
        <p:nvSpPr>
          <p:cNvPr id="82" name="Google Shape;82;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Roboto"/>
              <a:buNone/>
              <a:defRPr b="0" i="0" sz="18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83" name="Google Shape;83;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11" name="Shape 11"/>
        <p:cNvGrpSpPr/>
        <p:nvPr/>
      </p:nvGrpSpPr>
      <p:grpSpPr>
        <a:xfrm>
          <a:off x="0" y="0"/>
          <a:ext cx="0" cy="0"/>
          <a:chOff x="0" y="0"/>
          <a:chExt cx="0" cy="0"/>
        </a:xfrm>
      </p:grpSpPr>
      <p:sp>
        <p:nvSpPr>
          <p:cNvPr id="12" name="Google Shape;12;p3"/>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2200"/>
              <a:buFont typeface="Arial"/>
              <a:buNone/>
              <a:defRPr b="0" i="0" sz="2200" u="none" cap="none" strike="noStrike">
                <a:solidFill>
                  <a:srgbClr val="FFFFFF"/>
                </a:solidFill>
                <a:latin typeface="Varela Round"/>
                <a:ea typeface="Varela Round"/>
                <a:cs typeface="Varela Round"/>
                <a:sym typeface="Varela Roun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14" name="Google Shape;14;p3"/>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Light"/>
                <a:ea typeface="Raleway Light"/>
                <a:cs typeface="Raleway Light"/>
                <a:sym typeface="Raleway Ligh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9pPr>
          </a:lstStyle>
          <a:p/>
        </p:txBody>
      </p:sp>
      <p:pic>
        <p:nvPicPr>
          <p:cNvPr id="15" name="Google Shape;15;p3"/>
          <p:cNvPicPr preferRelativeResize="0"/>
          <p:nvPr/>
        </p:nvPicPr>
        <p:blipFill rotWithShape="1">
          <a:blip r:embed="rId2">
            <a:alphaModFix/>
          </a:blip>
          <a:srcRect b="0" l="0" r="51270" t="0"/>
          <a:stretch/>
        </p:blipFill>
        <p:spPr>
          <a:xfrm>
            <a:off x="126000" y="127800"/>
            <a:ext cx="686432" cy="486000"/>
          </a:xfrm>
          <a:prstGeom prst="rect">
            <a:avLst/>
          </a:prstGeom>
          <a:noFill/>
          <a:ln>
            <a:noFill/>
          </a:ln>
        </p:spPr>
      </p:pic>
      <p:sp>
        <p:nvSpPr>
          <p:cNvPr id="16" name="Google Shape;16;p3"/>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3600"/>
              <a:buFont typeface="Arial"/>
              <a:buNone/>
              <a:defRPr b="0" i="0" sz="3600" u="none" cap="none" strike="noStrike">
                <a:solidFill>
                  <a:srgbClr val="F76C6C"/>
                </a:solidFill>
                <a:latin typeface="Varela Round"/>
                <a:ea typeface="Varela Round"/>
                <a:cs typeface="Varela Round"/>
                <a:sym typeface="Varela Roun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9pPr>
          </a:lstStyle>
          <a:p/>
        </p:txBody>
      </p:sp>
      <p:sp>
        <p:nvSpPr>
          <p:cNvPr id="17" name="Google Shape;17;p3"/>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F76C6C"/>
                </a:solidFill>
                <a:latin typeface="Raleway"/>
                <a:ea typeface="Raleway"/>
                <a:cs typeface="Raleway"/>
                <a:sym typeface="Raleway"/>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3"/>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1pPr>
            <a:lvl2pPr indent="-317500" lvl="1" marL="9144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2pPr>
            <a:lvl3pPr indent="-317500" lvl="2" marL="13716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3pPr>
            <a:lvl4pPr indent="-317500" lvl="3" marL="18288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4pPr>
            <a:lvl5pPr indent="-317500" lvl="4" marL="22860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5pPr>
            <a:lvl6pPr indent="-317500" lvl="5" marL="27432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6pPr>
            <a:lvl7pPr indent="-317500" lvl="6" marL="32004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7pPr>
            <a:lvl8pPr indent="-317500" lvl="7" marL="36576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8pPr>
            <a:lvl9pPr indent="-317500" lvl="8" marL="41148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0" r="0" t="0"/>
          <a:stretch/>
        </p:blipFill>
        <p:spPr>
          <a:xfrm flipH="1">
            <a:off x="3170290" y="771750"/>
            <a:ext cx="2803416" cy="3600000"/>
          </a:xfrm>
          <a:prstGeom prst="rect">
            <a:avLst/>
          </a:prstGeom>
          <a:noFill/>
          <a:ln>
            <a:noFill/>
          </a:ln>
        </p:spPr>
      </p:pic>
      <p:sp>
        <p:nvSpPr>
          <p:cNvPr id="21" name="Google Shape;21;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1" i="0" sz="3600" u="none" cap="none" strike="noStrike">
                <a:solidFill>
                  <a:srgbClr val="FFFFFF"/>
                </a:solidFill>
                <a:latin typeface="Varela Round"/>
                <a:ea typeface="Varela Round"/>
                <a:cs typeface="Varela Round"/>
                <a:sym typeface="Varela Round"/>
              </a:defRPr>
            </a:lvl1pPr>
            <a:lvl2pPr lvl="1"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9pPr>
          </a:lstStyle>
          <a:p/>
        </p:txBody>
      </p:sp>
      <p:pic>
        <p:nvPicPr>
          <p:cNvPr id="22" name="Google Shape;22;p4"/>
          <p:cNvPicPr preferRelativeResize="0"/>
          <p:nvPr/>
        </p:nvPicPr>
        <p:blipFill rotWithShape="1">
          <a:blip r:embed="rId3">
            <a:alphaModFix/>
          </a:blip>
          <a:srcRect b="0" l="0" r="0" t="0"/>
          <a:stretch/>
        </p:blipFill>
        <p:spPr>
          <a:xfrm>
            <a:off x="180000" y="180000"/>
            <a:ext cx="1718375" cy="592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258" l="0" r="0" t="257"/>
          <a:stretch/>
        </p:blipFill>
        <p:spPr>
          <a:xfrm rot="10800000">
            <a:off x="3170289" y="771750"/>
            <a:ext cx="2803417" cy="3599999"/>
          </a:xfrm>
          <a:prstGeom prst="rect">
            <a:avLst/>
          </a:prstGeom>
          <a:noFill/>
          <a:ln>
            <a:noFill/>
          </a:ln>
        </p:spPr>
      </p:pic>
      <p:sp>
        <p:nvSpPr>
          <p:cNvPr id="25" name="Google Shape;25;p5"/>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None/>
              <a:defRPr b="1" i="0" sz="3600" u="none" cap="none" strike="noStrike">
                <a:solidFill>
                  <a:srgbClr val="FFFFFF"/>
                </a:solidFill>
                <a:latin typeface="Varela Round"/>
                <a:ea typeface="Varela Round"/>
                <a:cs typeface="Varela Round"/>
                <a:sym typeface="Varela Round"/>
              </a:defRPr>
            </a:lvl1pPr>
            <a:lvl2pPr lvl="1"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3600"/>
              <a:buFont typeface="Arial"/>
              <a:buNone/>
              <a:defRPr b="0" i="0" sz="3600" u="none" cap="none" strike="noStrike">
                <a:solidFill>
                  <a:srgbClr val="000000"/>
                </a:solidFill>
                <a:latin typeface="Roboto"/>
                <a:ea typeface="Roboto"/>
                <a:cs typeface="Roboto"/>
                <a:sym typeface="Roboto"/>
              </a:defRPr>
            </a:lvl9pPr>
          </a:lstStyle>
          <a:p/>
        </p:txBody>
      </p:sp>
      <p:pic>
        <p:nvPicPr>
          <p:cNvPr id="26" name="Google Shape;26;p5"/>
          <p:cNvPicPr preferRelativeResize="0"/>
          <p:nvPr/>
        </p:nvPicPr>
        <p:blipFill rotWithShape="1">
          <a:blip r:embed="rId3">
            <a:alphaModFix/>
          </a:blip>
          <a:srcRect b="0" l="0" r="0" t="0"/>
          <a:stretch/>
        </p:blipFill>
        <p:spPr>
          <a:xfrm>
            <a:off x="180000" y="180000"/>
            <a:ext cx="1718375" cy="5928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7"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b="0" l="0" r="0" t="0"/>
          <a:stretch/>
        </p:blipFill>
        <p:spPr>
          <a:xfrm>
            <a:off x="2799150" y="1973574"/>
            <a:ext cx="3545702" cy="11963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9" name="Shape 29"/>
        <p:cNvGrpSpPr/>
        <p:nvPr/>
      </p:nvGrpSpPr>
      <p:grpSpPr>
        <a:xfrm>
          <a:off x="0" y="0"/>
          <a:ext cx="0" cy="0"/>
          <a:chOff x="0" y="0"/>
          <a:chExt cx="0" cy="0"/>
        </a:xfrm>
      </p:grpSpPr>
      <p:sp>
        <p:nvSpPr>
          <p:cNvPr id="30" name="Google Shape;30;p7"/>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6000"/>
              <a:buFont typeface="Arial"/>
              <a:buNone/>
              <a:defRPr b="0" i="0" sz="6000" u="none" cap="none" strike="noStrike">
                <a:solidFill>
                  <a:srgbClr val="FFFFFF"/>
                </a:solidFill>
                <a:latin typeface="Varela Round"/>
                <a:ea typeface="Varela Round"/>
                <a:cs typeface="Varela Round"/>
                <a:sym typeface="Varela Round"/>
              </a:defRPr>
            </a:lvl1pPr>
            <a:lvl2pPr lvl="1"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7"/>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Arial"/>
              <a:buNone/>
              <a:defRPr b="0" i="0" sz="3600" u="none" cap="none" strike="noStrike">
                <a:solidFill>
                  <a:srgbClr val="FFFFFF"/>
                </a:solidFill>
                <a:latin typeface="Varela Round"/>
                <a:ea typeface="Varela Round"/>
                <a:cs typeface="Varela Round"/>
                <a:sym typeface="Varela Round"/>
              </a:defRPr>
            </a:lvl1pPr>
            <a:lvl2pPr lvl="1" marR="0" rtl="0" algn="r">
              <a:lnSpc>
                <a:spcPct val="100000"/>
              </a:lnSpc>
              <a:spcBef>
                <a:spcPts val="0"/>
              </a:spcBef>
              <a:spcAft>
                <a:spcPts val="0"/>
              </a:spcAft>
              <a:buClr>
                <a:srgbClr val="000000"/>
              </a:buClr>
              <a:buSzPts val="3600"/>
              <a:buFont typeface="Arial"/>
              <a:buNone/>
              <a:defRPr b="0" i="0" sz="3600" u="none" cap="none" strike="noStrike">
                <a:solidFill>
                  <a:srgbClr val="000000"/>
                </a:solidFill>
                <a:latin typeface="Varela Round"/>
                <a:ea typeface="Varela Round"/>
                <a:cs typeface="Varela Round"/>
                <a:sym typeface="Varela Round"/>
              </a:defRPr>
            </a:lvl2pPr>
            <a:lvl3pPr lvl="2" marR="0" rtl="0" algn="r">
              <a:lnSpc>
                <a:spcPct val="100000"/>
              </a:lnSpc>
              <a:spcBef>
                <a:spcPts val="0"/>
              </a:spcBef>
              <a:spcAft>
                <a:spcPts val="0"/>
              </a:spcAft>
              <a:buClr>
                <a:srgbClr val="000000"/>
              </a:buClr>
              <a:buSzPts val="3600"/>
              <a:buFont typeface="Arial"/>
              <a:buNone/>
              <a:defRPr b="0" i="0" sz="3600" u="none" cap="none" strike="noStrike">
                <a:solidFill>
                  <a:srgbClr val="000000"/>
                </a:solidFill>
                <a:latin typeface="Varela Round"/>
                <a:ea typeface="Varela Round"/>
                <a:cs typeface="Varela Round"/>
                <a:sym typeface="Varela Round"/>
              </a:defRPr>
            </a:lvl3pPr>
            <a:lvl4pPr lvl="3" marR="0" rtl="0" algn="r">
              <a:lnSpc>
                <a:spcPct val="100000"/>
              </a:lnSpc>
              <a:spcBef>
                <a:spcPts val="0"/>
              </a:spcBef>
              <a:spcAft>
                <a:spcPts val="0"/>
              </a:spcAft>
              <a:buClr>
                <a:srgbClr val="000000"/>
              </a:buClr>
              <a:buSzPts val="3600"/>
              <a:buFont typeface="Arial"/>
              <a:buNone/>
              <a:defRPr b="0" i="0" sz="3600" u="none" cap="none" strike="noStrike">
                <a:solidFill>
                  <a:srgbClr val="000000"/>
                </a:solidFill>
                <a:latin typeface="Varela Round"/>
                <a:ea typeface="Varela Round"/>
                <a:cs typeface="Varela Round"/>
                <a:sym typeface="Varela Round"/>
              </a:defRPr>
            </a:lvl4pPr>
            <a:lvl5pPr lvl="4" marR="0" rtl="0" algn="r">
              <a:lnSpc>
                <a:spcPct val="100000"/>
              </a:lnSpc>
              <a:spcBef>
                <a:spcPts val="0"/>
              </a:spcBef>
              <a:spcAft>
                <a:spcPts val="0"/>
              </a:spcAft>
              <a:buClr>
                <a:srgbClr val="000000"/>
              </a:buClr>
              <a:buSzPts val="3600"/>
              <a:buFont typeface="Arial"/>
              <a:buNone/>
              <a:defRPr b="0" i="0" sz="3600" u="none" cap="none" strike="noStrike">
                <a:solidFill>
                  <a:srgbClr val="000000"/>
                </a:solidFill>
                <a:latin typeface="Varela Round"/>
                <a:ea typeface="Varela Round"/>
                <a:cs typeface="Varela Round"/>
                <a:sym typeface="Varela Round"/>
              </a:defRPr>
            </a:lvl5pPr>
            <a:lvl6pPr lvl="5" marR="0" rtl="0" algn="r">
              <a:lnSpc>
                <a:spcPct val="100000"/>
              </a:lnSpc>
              <a:spcBef>
                <a:spcPts val="0"/>
              </a:spcBef>
              <a:spcAft>
                <a:spcPts val="0"/>
              </a:spcAft>
              <a:buClr>
                <a:srgbClr val="000000"/>
              </a:buClr>
              <a:buSzPts val="3600"/>
              <a:buFont typeface="Arial"/>
              <a:buNone/>
              <a:defRPr b="0" i="0" sz="3600" u="none" cap="none" strike="noStrike">
                <a:solidFill>
                  <a:srgbClr val="000000"/>
                </a:solidFill>
                <a:latin typeface="Varela Round"/>
                <a:ea typeface="Varela Round"/>
                <a:cs typeface="Varela Round"/>
                <a:sym typeface="Varela Round"/>
              </a:defRPr>
            </a:lvl6pPr>
            <a:lvl7pPr lvl="6" marR="0" rtl="0" algn="r">
              <a:lnSpc>
                <a:spcPct val="100000"/>
              </a:lnSpc>
              <a:spcBef>
                <a:spcPts val="0"/>
              </a:spcBef>
              <a:spcAft>
                <a:spcPts val="0"/>
              </a:spcAft>
              <a:buClr>
                <a:srgbClr val="000000"/>
              </a:buClr>
              <a:buSzPts val="3600"/>
              <a:buFont typeface="Arial"/>
              <a:buNone/>
              <a:defRPr b="0" i="0" sz="3600" u="none" cap="none" strike="noStrike">
                <a:solidFill>
                  <a:srgbClr val="000000"/>
                </a:solidFill>
                <a:latin typeface="Varela Round"/>
                <a:ea typeface="Varela Round"/>
                <a:cs typeface="Varela Round"/>
                <a:sym typeface="Varela Round"/>
              </a:defRPr>
            </a:lvl7pPr>
            <a:lvl8pPr lvl="7" marR="0" rtl="0" algn="r">
              <a:lnSpc>
                <a:spcPct val="100000"/>
              </a:lnSpc>
              <a:spcBef>
                <a:spcPts val="0"/>
              </a:spcBef>
              <a:spcAft>
                <a:spcPts val="0"/>
              </a:spcAft>
              <a:buClr>
                <a:srgbClr val="000000"/>
              </a:buClr>
              <a:buSzPts val="3600"/>
              <a:buFont typeface="Arial"/>
              <a:buNone/>
              <a:defRPr b="0" i="0" sz="3600" u="none" cap="none" strike="noStrike">
                <a:solidFill>
                  <a:srgbClr val="000000"/>
                </a:solidFill>
                <a:latin typeface="Varela Round"/>
                <a:ea typeface="Varela Round"/>
                <a:cs typeface="Varela Round"/>
                <a:sym typeface="Varela Round"/>
              </a:defRPr>
            </a:lvl8pPr>
            <a:lvl9pPr lvl="8" marR="0" rtl="0" algn="r">
              <a:lnSpc>
                <a:spcPct val="100000"/>
              </a:lnSpc>
              <a:spcBef>
                <a:spcPts val="0"/>
              </a:spcBef>
              <a:spcAft>
                <a:spcPts val="0"/>
              </a:spcAft>
              <a:buClr>
                <a:srgbClr val="000000"/>
              </a:buClr>
              <a:buSzPts val="3600"/>
              <a:buFont typeface="Arial"/>
              <a:buNone/>
              <a:defRPr b="0" i="0" sz="3600" u="none" cap="none" strike="noStrike">
                <a:solidFill>
                  <a:srgbClr val="000000"/>
                </a:solidFill>
                <a:latin typeface="Varela Round"/>
                <a:ea typeface="Varela Round"/>
                <a:cs typeface="Varela Round"/>
                <a:sym typeface="Varela Round"/>
              </a:defRPr>
            </a:lvl9pPr>
          </a:lstStyle>
          <a:p/>
        </p:txBody>
      </p:sp>
      <p:sp>
        <p:nvSpPr>
          <p:cNvPr id="32" name="Google Shape;32;p7"/>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1pPr>
            <a:lvl2pPr indent="-317500" lvl="1" marL="9144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2pPr>
            <a:lvl3pPr indent="-317500" lvl="2" marL="13716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3pPr>
            <a:lvl4pPr indent="-317500" lvl="3" marL="18288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4pPr>
            <a:lvl5pPr indent="-317500" lvl="4" marL="22860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5pPr>
            <a:lvl6pPr indent="-317500" lvl="5" marL="27432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6pPr>
            <a:lvl7pPr indent="-317500" lvl="6" marL="32004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7pPr>
            <a:lvl8pPr indent="-317500" lvl="7" marL="36576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8pPr>
            <a:lvl9pPr indent="-317500" lvl="8" marL="4114800" marR="0" rtl="0" algn="l">
              <a:lnSpc>
                <a:spcPct val="100000"/>
              </a:lnSpc>
              <a:spcBef>
                <a:spcPts val="0"/>
              </a:spcBef>
              <a:spcAft>
                <a:spcPts val="0"/>
              </a:spcAft>
              <a:buClr>
                <a:srgbClr val="FFFFFF"/>
              </a:buClr>
              <a:buSzPts val="1400"/>
              <a:buFont typeface="Raleway"/>
              <a:buAutoNum type="arabicPeriod"/>
              <a:defRPr b="0" i="0" sz="1400" u="none" cap="none" strike="noStrike">
                <a:solidFill>
                  <a:srgbClr val="FFFFFF"/>
                </a:solidFill>
                <a:latin typeface="Raleway"/>
                <a:ea typeface="Raleway"/>
                <a:cs typeface="Raleway"/>
                <a:sym typeface="Raleway"/>
              </a:defRPr>
            </a:lvl9pPr>
          </a:lstStyle>
          <a:p/>
        </p:txBody>
      </p:sp>
      <p:pic>
        <p:nvPicPr>
          <p:cNvPr id="33" name="Google Shape;33;p7"/>
          <p:cNvPicPr preferRelativeResize="0"/>
          <p:nvPr/>
        </p:nvPicPr>
        <p:blipFill rotWithShape="1">
          <a:blip r:embed="rId2">
            <a:alphaModFix/>
          </a:blip>
          <a:srcRect b="0" l="0" r="0" t="0"/>
          <a:stretch/>
        </p:blipFill>
        <p:spPr>
          <a:xfrm>
            <a:off x="180000" y="180000"/>
            <a:ext cx="1718375" cy="592850"/>
          </a:xfrm>
          <a:prstGeom prst="rect">
            <a:avLst/>
          </a:prstGeom>
          <a:noFill/>
          <a:ln>
            <a:noFill/>
          </a:ln>
        </p:spPr>
      </p:pic>
      <p:pic>
        <p:nvPicPr>
          <p:cNvPr id="34" name="Google Shape;34;p7"/>
          <p:cNvPicPr preferRelativeResize="0"/>
          <p:nvPr/>
        </p:nvPicPr>
        <p:blipFill rotWithShape="1">
          <a:blip r:embed="rId3">
            <a:alphaModFix/>
          </a:blip>
          <a:srcRect b="0" l="0" r="0" t="0"/>
          <a:stretch/>
        </p:blipFill>
        <p:spPr>
          <a:xfrm>
            <a:off x="1680025" y="777875"/>
            <a:ext cx="3414675" cy="26378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35" name="Shape 35"/>
        <p:cNvGrpSpPr/>
        <p:nvPr/>
      </p:nvGrpSpPr>
      <p:grpSpPr>
        <a:xfrm>
          <a:off x="0" y="0"/>
          <a:ext cx="0" cy="0"/>
          <a:chOff x="0" y="0"/>
          <a:chExt cx="0" cy="0"/>
        </a:xfrm>
      </p:grpSpPr>
      <p:sp>
        <p:nvSpPr>
          <p:cNvPr id="36" name="Google Shape;36;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2200"/>
              <a:buFont typeface="Arial"/>
              <a:buNone/>
              <a:defRPr b="0" i="0" sz="2200" u="none" cap="none" strike="noStrike">
                <a:solidFill>
                  <a:srgbClr val="FFFFFF"/>
                </a:solidFill>
                <a:latin typeface="Varela Round"/>
                <a:ea typeface="Varela Round"/>
                <a:cs typeface="Varela Round"/>
                <a:sym typeface="Varela Roun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38" name="Google Shape;38;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Light"/>
                <a:ea typeface="Raleway Light"/>
                <a:cs typeface="Raleway Light"/>
                <a:sym typeface="Raleway Light"/>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Raleway"/>
                <a:ea typeface="Raleway"/>
                <a:cs typeface="Raleway"/>
                <a:sym typeface="Raleway"/>
              </a:defRPr>
            </a:lvl9pPr>
          </a:lstStyle>
          <a:p/>
        </p:txBody>
      </p:sp>
      <p:sp>
        <p:nvSpPr>
          <p:cNvPr id="39" name="Google Shape;39;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1pPr>
            <a:lvl2pPr indent="-317500" lvl="1" marL="9144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2pPr>
            <a:lvl3pPr indent="-317500" lvl="2" marL="13716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3pPr>
            <a:lvl4pPr indent="-317500" lvl="3" marL="18288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4pPr>
            <a:lvl5pPr indent="-317500" lvl="4" marL="22860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5pPr>
            <a:lvl6pPr indent="-317500" lvl="5" marL="27432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6pPr>
            <a:lvl7pPr indent="-317500" lvl="6" marL="32004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7pPr>
            <a:lvl8pPr indent="-317500" lvl="7" marL="36576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8pPr>
            <a:lvl9pPr indent="-317500" lvl="8" marL="4114800" marR="0" rtl="0" algn="l">
              <a:lnSpc>
                <a:spcPct val="100000"/>
              </a:lnSpc>
              <a:spcBef>
                <a:spcPts val="0"/>
              </a:spcBef>
              <a:spcAft>
                <a:spcPts val="0"/>
              </a:spcAft>
              <a:buClr>
                <a:srgbClr val="3B424E"/>
              </a:buClr>
              <a:buSzPts val="1400"/>
              <a:buFont typeface="Raleway"/>
              <a:buChar char="■"/>
              <a:defRPr b="0" i="0" sz="1400" u="none" cap="none" strike="noStrike">
                <a:solidFill>
                  <a:srgbClr val="3B424E"/>
                </a:solidFill>
                <a:latin typeface="Raleway"/>
                <a:ea typeface="Raleway"/>
                <a:cs typeface="Raleway"/>
                <a:sym typeface="Raleway"/>
              </a:defRPr>
            </a:lvl9pPr>
          </a:lstStyle>
          <a:p/>
        </p:txBody>
      </p:sp>
      <p:sp>
        <p:nvSpPr>
          <p:cNvPr id="40" name="Google Shape;40;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3600"/>
              <a:buFont typeface="Arial"/>
              <a:buNone/>
              <a:defRPr b="0" i="0" sz="3600" u="none" cap="none" strike="noStrike">
                <a:solidFill>
                  <a:srgbClr val="F76C6C"/>
                </a:solidFill>
                <a:latin typeface="Varela Round"/>
                <a:ea typeface="Varela Round"/>
                <a:cs typeface="Varela Round"/>
                <a:sym typeface="Varela Roun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Varela Round"/>
                <a:ea typeface="Varela Round"/>
                <a:cs typeface="Varela Round"/>
                <a:sym typeface="Varela Round"/>
              </a:defRPr>
            </a:lvl9pPr>
          </a:lstStyle>
          <a:p/>
        </p:txBody>
      </p:sp>
      <p:sp>
        <p:nvSpPr>
          <p:cNvPr id="41" name="Google Shape;41;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F76C6C"/>
                </a:solidFill>
                <a:latin typeface="Raleway"/>
                <a:ea typeface="Raleway"/>
                <a:cs typeface="Raleway"/>
                <a:sym typeface="Raleway"/>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id="42" name="Google Shape;42;p8"/>
          <p:cNvPicPr preferRelativeResize="0"/>
          <p:nvPr/>
        </p:nvPicPr>
        <p:blipFill rotWithShape="1">
          <a:blip r:embed="rId2">
            <a:alphaModFix/>
          </a:blip>
          <a:srcRect b="0" l="0" r="51270" t="0"/>
          <a:stretch/>
        </p:blipFill>
        <p:spPr>
          <a:xfrm>
            <a:off x="126000" y="127800"/>
            <a:ext cx="686432" cy="486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2">
            <a:alphaModFix/>
          </a:blip>
          <a:srcRect b="0" l="0" r="51270" t="0"/>
          <a:stretch/>
        </p:blipFill>
        <p:spPr>
          <a:xfrm>
            <a:off x="126000" y="127800"/>
            <a:ext cx="686432" cy="486000"/>
          </a:xfrm>
          <a:prstGeom prst="rect">
            <a:avLst/>
          </a:prstGeom>
          <a:noFill/>
          <a:ln>
            <a:noFill/>
          </a:ln>
        </p:spPr>
      </p:pic>
      <p:pic>
        <p:nvPicPr>
          <p:cNvPr id="45" name="Google Shape;45;p9"/>
          <p:cNvPicPr preferRelativeResize="0"/>
          <p:nvPr/>
        </p:nvPicPr>
        <p:blipFill rotWithShape="1">
          <a:blip r:embed="rId3">
            <a:alphaModFix/>
          </a:blip>
          <a:srcRect b="0" l="0" r="0" t="0"/>
          <a:stretch/>
        </p:blipFill>
        <p:spPr>
          <a:xfrm>
            <a:off x="2771637" y="1"/>
            <a:ext cx="6372362" cy="51713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46" name="Shape 46"/>
        <p:cNvGrpSpPr/>
        <p:nvPr/>
      </p:nvGrpSpPr>
      <p:grpSpPr>
        <a:xfrm>
          <a:off x="0" y="0"/>
          <a:ext cx="0" cy="0"/>
          <a:chOff x="0" y="0"/>
          <a:chExt cx="0" cy="0"/>
        </a:xfrm>
      </p:grpSpPr>
      <p:pic>
        <p:nvPicPr>
          <p:cNvPr id="47" name="Google Shape;47;p10"/>
          <p:cNvPicPr preferRelativeResize="0"/>
          <p:nvPr/>
        </p:nvPicPr>
        <p:blipFill rotWithShape="1">
          <a:blip r:embed="rId2">
            <a:alphaModFix/>
          </a:blip>
          <a:srcRect b="0" l="0" r="51270" t="0"/>
          <a:stretch/>
        </p:blipFill>
        <p:spPr>
          <a:xfrm>
            <a:off x="126000" y="127800"/>
            <a:ext cx="686432" cy="48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ph type="title"/>
          </p:nvPr>
        </p:nvSpPr>
        <p:spPr>
          <a:xfrm>
            <a:off x="1087650" y="1856325"/>
            <a:ext cx="6968700" cy="156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0" lang="fr">
                <a:solidFill>
                  <a:schemeClr val="lt1"/>
                </a:solidFill>
                <a:latin typeface="Roboto"/>
                <a:ea typeface="Roboto"/>
                <a:cs typeface="Roboto"/>
                <a:sym typeface="Roboto"/>
              </a:rPr>
              <a:t>Java SDK</a:t>
            </a:r>
            <a:r>
              <a:rPr b="0" lang="fr">
                <a:solidFill>
                  <a:schemeClr val="lt1"/>
                </a:solidFill>
                <a:latin typeface="Roboto"/>
                <a:ea typeface="Roboto"/>
                <a:cs typeface="Roboto"/>
                <a:sym typeface="Roboto"/>
              </a:rPr>
              <a:t> :</a:t>
            </a:r>
            <a:endParaRPr b="0">
              <a:solidFill>
                <a:schemeClr val="lt1"/>
              </a:solidFill>
              <a:latin typeface="Roboto"/>
              <a:ea typeface="Roboto"/>
              <a:cs typeface="Roboto"/>
              <a:sym typeface="Roboto"/>
            </a:endParaRPr>
          </a:p>
          <a:p>
            <a:pPr indent="0" lvl="0" marL="0" rtl="0" algn="ctr">
              <a:lnSpc>
                <a:spcPct val="100000"/>
              </a:lnSpc>
              <a:spcBef>
                <a:spcPts val="0"/>
              </a:spcBef>
              <a:spcAft>
                <a:spcPts val="0"/>
              </a:spcAft>
              <a:buSzPts val="3600"/>
              <a:buNone/>
            </a:pPr>
            <a:r>
              <a:rPr lang="fr">
                <a:solidFill>
                  <a:schemeClr val="lt1"/>
                </a:solidFill>
                <a:latin typeface="Roboto"/>
                <a:ea typeface="Roboto"/>
                <a:cs typeface="Roboto"/>
                <a:sym typeface="Roboto"/>
              </a:rPr>
              <a:t>Date &amp; Time</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1"/>
          <p:cNvSpPr txBox="1"/>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fr" sz="1000" u="none" cap="none" strike="noStrike">
                <a:solidFill>
                  <a:srgbClr val="737373"/>
                </a:solidFill>
                <a:latin typeface="Roboto"/>
                <a:ea typeface="Roboto"/>
                <a:cs typeface="Roboto"/>
                <a:sym typeface="Roboto"/>
              </a:rPr>
              <a:t>‹#›</a:t>
            </a:fld>
            <a:endParaRPr b="0" i="0" sz="1000" u="none" cap="none" strike="noStrike">
              <a:solidFill>
                <a:srgbClr val="737373"/>
              </a:solidFill>
              <a:latin typeface="Roboto"/>
              <a:ea typeface="Roboto"/>
              <a:cs typeface="Roboto"/>
              <a:sym typeface="Roboto"/>
            </a:endParaRPr>
          </a:p>
        </p:txBody>
      </p:sp>
      <p:sp>
        <p:nvSpPr>
          <p:cNvPr id="94" name="Google Shape;94;p21"/>
          <p:cNvSpPr txBox="1"/>
          <p:nvPr/>
        </p:nvSpPr>
        <p:spPr>
          <a:xfrm>
            <a:off x="478650" y="1078650"/>
            <a:ext cx="81867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latin typeface="Courier New"/>
                <a:ea typeface="Courier New"/>
                <a:cs typeface="Courier New"/>
                <a:sym typeface="Courier New"/>
              </a:rPr>
              <a:t>java.util.Date</a:t>
            </a:r>
            <a:r>
              <a:rPr lang="fr" sz="1600">
                <a:latin typeface="Raleway"/>
                <a:ea typeface="Raleway"/>
                <a:cs typeface="Raleway"/>
                <a:sym typeface="Raleway"/>
              </a:rPr>
              <a:t> was an early implementation of Date &amp; Time concepts in Java.</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fr" sz="1600">
                <a:latin typeface="Raleway"/>
                <a:ea typeface="Raleway"/>
                <a:cs typeface="Raleway"/>
                <a:sym typeface="Raleway"/>
              </a:rPr>
              <a:t>There are major drawbacks in the use of Date:</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fr" sz="1600">
                <a:latin typeface="Raleway"/>
                <a:ea typeface="Raleway"/>
                <a:cs typeface="Raleway"/>
                <a:sym typeface="Raleway"/>
              </a:rPr>
              <a:t>Date is mutable, due to Call-by-Reference a Date object can be modified</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fr" sz="1600">
                <a:latin typeface="Raleway"/>
                <a:ea typeface="Raleway"/>
                <a:cs typeface="Raleway"/>
                <a:sym typeface="Raleway"/>
              </a:rPr>
              <a:t>Date has Date and Time mixed in one Object</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fr" sz="1600">
                <a:latin typeface="Raleway"/>
                <a:ea typeface="Raleway"/>
                <a:cs typeface="Raleway"/>
                <a:sym typeface="Raleway"/>
              </a:rPr>
              <a:t>No clear Separation of Concerns in Object model</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fr" sz="1600">
                <a:latin typeface="Raleway"/>
                <a:ea typeface="Raleway"/>
                <a:cs typeface="Raleway"/>
                <a:sym typeface="Raleway"/>
              </a:rPr>
              <a:t>At some point of time, the library JodaTime more or less replaced the usage of Date at least in new applications. Date was rendered obsolete by JodaTime, which implemented the concepts of Date &amp; Time much better than the Java SDK Date.</a:t>
            </a:r>
            <a:r>
              <a:rPr lang="fr" sz="1600">
                <a:latin typeface="Raleway"/>
                <a:ea typeface="Raleway"/>
                <a:cs typeface="Raleway"/>
                <a:sym typeface="Raleway"/>
              </a:rPr>
              <a:t> </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p:txBody>
      </p:sp>
      <p:sp>
        <p:nvSpPr>
          <p:cNvPr id="95" name="Google Shape;95;p21"/>
          <p:cNvSpPr txBox="1"/>
          <p:nvPr>
            <p:ph type="title"/>
          </p:nvPr>
        </p:nvSpPr>
        <p:spPr>
          <a:xfrm>
            <a:off x="1171250" y="-2650"/>
            <a:ext cx="3964800" cy="72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200"/>
              <a:buNone/>
            </a:pPr>
            <a:r>
              <a:rPr b="1" lang="fr"/>
              <a:t>Java Date History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nvSpPr>
        <p:spPr>
          <a:xfrm>
            <a:off x="8595291" y="474989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fr" sz="1000" u="none" cap="none" strike="noStrike">
                <a:solidFill>
                  <a:srgbClr val="737373"/>
                </a:solidFill>
                <a:latin typeface="Roboto"/>
                <a:ea typeface="Roboto"/>
                <a:cs typeface="Roboto"/>
                <a:sym typeface="Roboto"/>
              </a:rPr>
              <a:t>‹#›</a:t>
            </a:fld>
            <a:endParaRPr b="0" i="0" sz="1000" u="none" cap="none" strike="noStrike">
              <a:solidFill>
                <a:srgbClr val="737373"/>
              </a:solidFill>
              <a:latin typeface="Roboto"/>
              <a:ea typeface="Roboto"/>
              <a:cs typeface="Roboto"/>
              <a:sym typeface="Roboto"/>
            </a:endParaRPr>
          </a:p>
        </p:txBody>
      </p:sp>
      <p:sp>
        <p:nvSpPr>
          <p:cNvPr id="101" name="Google Shape;101;p22"/>
          <p:cNvSpPr txBox="1"/>
          <p:nvPr>
            <p:ph type="title"/>
          </p:nvPr>
        </p:nvSpPr>
        <p:spPr>
          <a:xfrm>
            <a:off x="1171250" y="-2650"/>
            <a:ext cx="6325800" cy="72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200"/>
              <a:buNone/>
            </a:pPr>
            <a:r>
              <a:rPr b="1" lang="fr"/>
              <a:t>Changes in Java 8</a:t>
            </a:r>
            <a:endParaRPr b="1"/>
          </a:p>
        </p:txBody>
      </p:sp>
      <p:sp>
        <p:nvSpPr>
          <p:cNvPr id="102" name="Google Shape;102;p22"/>
          <p:cNvSpPr txBox="1"/>
          <p:nvPr/>
        </p:nvSpPr>
        <p:spPr>
          <a:xfrm>
            <a:off x="491725" y="1078650"/>
            <a:ext cx="7522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latin typeface="Raleway"/>
                <a:ea typeface="Raleway"/>
                <a:cs typeface="Raleway"/>
                <a:sym typeface="Raleway"/>
              </a:rPr>
              <a:t>With Java 8, several new features were deployed, also relating to Date &amp; Time:</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fr" sz="1600">
                <a:latin typeface="Raleway"/>
                <a:ea typeface="Raleway"/>
                <a:cs typeface="Raleway"/>
                <a:sym typeface="Raleway"/>
              </a:rPr>
              <a:t>JSR-310 was implemented, a JSR highly influenced by JodaTime</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fr" sz="1600">
                <a:latin typeface="Raleway"/>
                <a:ea typeface="Raleway"/>
                <a:cs typeface="Raleway"/>
                <a:sym typeface="Raleway"/>
              </a:rPr>
              <a:t>Separation of Date and Time</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fr" sz="1600">
                <a:latin typeface="Raleway"/>
                <a:ea typeface="Raleway"/>
                <a:cs typeface="Raleway"/>
                <a:sym typeface="Raleway"/>
              </a:rPr>
              <a:t>TimeZone-less Date </a:t>
            </a:r>
            <a:r>
              <a:rPr lang="fr" sz="1600">
                <a:latin typeface="Raleway"/>
                <a:ea typeface="Raleway"/>
                <a:cs typeface="Raleway"/>
                <a:sym typeface="Raleway"/>
              </a:rPr>
              <a:t>handling</a:t>
            </a:r>
            <a:r>
              <a:rPr lang="fr" sz="1600">
                <a:latin typeface="Raleway"/>
                <a:ea typeface="Raleway"/>
                <a:cs typeface="Raleway"/>
                <a:sym typeface="Raleway"/>
              </a:rPr>
              <a:t> with LocalDate</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fr" sz="1600">
                <a:latin typeface="Raleway"/>
                <a:ea typeface="Raleway"/>
                <a:cs typeface="Raleway"/>
                <a:sym typeface="Raleway"/>
              </a:rPr>
              <a:t>Immutable Classes</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fr" sz="1600">
                <a:latin typeface="Raleway"/>
                <a:ea typeface="Raleway"/>
                <a:cs typeface="Raleway"/>
                <a:sym typeface="Raleway"/>
              </a:rPr>
              <a:t>Modern, fluent API design</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fr" sz="1600">
                <a:latin typeface="Raleway"/>
                <a:ea typeface="Raleway"/>
                <a:cs typeface="Raleway"/>
                <a:sym typeface="Raleway"/>
              </a:rPr>
              <a:t>At some point of time, the library JodaTime more or less replaced the usage of Date at least in new applications. Date was rendered obsolete by JodaTime, which implemented the concepts of Date &amp; Time much better than the Java SDK Date. </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nvSpPr>
        <p:spPr>
          <a:xfrm>
            <a:off x="8595291" y="474989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fr" sz="1000" u="none" cap="none" strike="noStrike">
                <a:solidFill>
                  <a:srgbClr val="737373"/>
                </a:solidFill>
                <a:latin typeface="Roboto"/>
                <a:ea typeface="Roboto"/>
                <a:cs typeface="Roboto"/>
                <a:sym typeface="Roboto"/>
              </a:rPr>
              <a:t>‹#›</a:t>
            </a:fld>
            <a:endParaRPr b="0" i="0" sz="1000" u="none" cap="none" strike="noStrike">
              <a:solidFill>
                <a:srgbClr val="737373"/>
              </a:solidFill>
              <a:latin typeface="Roboto"/>
              <a:ea typeface="Roboto"/>
              <a:cs typeface="Roboto"/>
              <a:sym typeface="Roboto"/>
            </a:endParaRPr>
          </a:p>
        </p:txBody>
      </p:sp>
      <p:sp>
        <p:nvSpPr>
          <p:cNvPr id="108" name="Google Shape;108;p23"/>
          <p:cNvSpPr txBox="1"/>
          <p:nvPr>
            <p:ph type="title"/>
          </p:nvPr>
        </p:nvSpPr>
        <p:spPr>
          <a:xfrm>
            <a:off x="1171250" y="-2650"/>
            <a:ext cx="6325800" cy="72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200"/>
              <a:buNone/>
            </a:pPr>
            <a:r>
              <a:rPr b="1" lang="fr"/>
              <a:t>Separation of Concerns</a:t>
            </a:r>
            <a:endParaRPr b="1"/>
          </a:p>
        </p:txBody>
      </p:sp>
      <p:sp>
        <p:nvSpPr>
          <p:cNvPr id="109" name="Google Shape;109;p23"/>
          <p:cNvSpPr txBox="1"/>
          <p:nvPr/>
        </p:nvSpPr>
        <p:spPr>
          <a:xfrm>
            <a:off x="385775" y="1089375"/>
            <a:ext cx="8533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latin typeface="Raleway"/>
                <a:ea typeface="Raleway"/>
                <a:cs typeface="Raleway"/>
                <a:sym typeface="Raleway"/>
              </a:rPr>
              <a:t>Different Concepts in different implementations:</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fr" sz="1600">
                <a:latin typeface="Raleway"/>
                <a:ea typeface="Raleway"/>
                <a:cs typeface="Raleway"/>
                <a:sym typeface="Raleway"/>
              </a:rPr>
              <a:t>LocalDate</a:t>
            </a:r>
            <a:r>
              <a:rPr lang="fr" sz="1600">
                <a:latin typeface="Raleway"/>
                <a:ea typeface="Raleway"/>
                <a:cs typeface="Raleway"/>
                <a:sym typeface="Raleway"/>
              </a:rPr>
              <a:t>: represents a date, often viewed as </a:t>
            </a:r>
            <a:r>
              <a:rPr i="1" lang="fr" sz="1600">
                <a:latin typeface="Raleway"/>
                <a:ea typeface="Raleway"/>
                <a:cs typeface="Raleway"/>
                <a:sym typeface="Raleway"/>
              </a:rPr>
              <a:t>year-month-day</a:t>
            </a:r>
            <a:endParaRPr i="1"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fr" sz="1600">
                <a:latin typeface="Raleway"/>
                <a:ea typeface="Raleway"/>
                <a:cs typeface="Raleway"/>
                <a:sym typeface="Raleway"/>
              </a:rPr>
              <a:t>LocalTime</a:t>
            </a:r>
            <a:r>
              <a:rPr lang="fr" sz="1600">
                <a:latin typeface="Raleway"/>
                <a:ea typeface="Raleway"/>
                <a:cs typeface="Raleway"/>
                <a:sym typeface="Raleway"/>
              </a:rPr>
              <a:t>: represents a time, often viewed as </a:t>
            </a:r>
            <a:r>
              <a:rPr i="1" lang="fr" sz="1600">
                <a:latin typeface="Raleway"/>
                <a:ea typeface="Raleway"/>
                <a:cs typeface="Raleway"/>
                <a:sym typeface="Raleway"/>
              </a:rPr>
              <a:t>hour-minute-second</a:t>
            </a:r>
            <a:endParaRPr i="1"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fr" sz="1600">
                <a:latin typeface="Raleway"/>
                <a:ea typeface="Raleway"/>
                <a:cs typeface="Raleway"/>
                <a:sym typeface="Raleway"/>
              </a:rPr>
              <a:t>LocalDateTime</a:t>
            </a:r>
            <a:r>
              <a:rPr lang="fr" sz="1600">
                <a:latin typeface="Raleway"/>
                <a:ea typeface="Raleway"/>
                <a:cs typeface="Raleway"/>
                <a:sym typeface="Raleway"/>
              </a:rPr>
              <a:t>: represents a date-time, often viewed as </a:t>
            </a:r>
            <a:r>
              <a:rPr i="1" lang="fr" sz="1600">
                <a:latin typeface="Raleway"/>
                <a:ea typeface="Raleway"/>
                <a:cs typeface="Raleway"/>
                <a:sym typeface="Raleway"/>
              </a:rPr>
              <a:t>year-month-day-hour-minute-second</a:t>
            </a:r>
            <a:endParaRPr i="1"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fr" sz="1600">
                <a:latin typeface="Raleway"/>
                <a:ea typeface="Raleway"/>
                <a:cs typeface="Raleway"/>
                <a:sym typeface="Raleway"/>
              </a:rPr>
              <a:t>ZonedDateTime</a:t>
            </a:r>
            <a:r>
              <a:rPr lang="fr" sz="1600">
                <a:latin typeface="Raleway"/>
                <a:ea typeface="Raleway"/>
                <a:cs typeface="Raleway"/>
                <a:sym typeface="Raleway"/>
              </a:rPr>
              <a:t>: representation of a date-time with a time-zone</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fr" sz="1600">
                <a:latin typeface="Raleway"/>
                <a:ea typeface="Raleway"/>
                <a:cs typeface="Raleway"/>
                <a:sym typeface="Raleway"/>
              </a:rPr>
              <a:t>Period</a:t>
            </a:r>
            <a:r>
              <a:rPr lang="fr" sz="1600">
                <a:latin typeface="Raleway"/>
                <a:ea typeface="Raleway"/>
                <a:cs typeface="Raleway"/>
                <a:sym typeface="Raleway"/>
              </a:rPr>
              <a:t>: a distance on the timeline (“3 months and 1 day”)</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fr" sz="1600">
                <a:latin typeface="Raleway"/>
                <a:ea typeface="Raleway"/>
                <a:cs typeface="Raleway"/>
                <a:sym typeface="Raleway"/>
              </a:rPr>
              <a:t>Duration</a:t>
            </a:r>
            <a:r>
              <a:rPr lang="fr" sz="1600">
                <a:latin typeface="Raleway"/>
                <a:ea typeface="Raleway"/>
                <a:cs typeface="Raleway"/>
                <a:sym typeface="Raleway"/>
              </a:rPr>
              <a:t>: a distance on the timeline like Period, but different precision</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fr" sz="1600">
                <a:latin typeface="Raleway"/>
                <a:ea typeface="Raleway"/>
                <a:cs typeface="Raleway"/>
                <a:sym typeface="Raleway"/>
              </a:rPr>
              <a:t>Instant</a:t>
            </a:r>
            <a:r>
              <a:rPr lang="fr" sz="1600">
                <a:latin typeface="Raleway"/>
                <a:ea typeface="Raleway"/>
                <a:cs typeface="Raleway"/>
                <a:sym typeface="Raleway"/>
              </a:rPr>
              <a:t>: stores date time in unix timestamp</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nvSpPr>
        <p:spPr>
          <a:xfrm>
            <a:off x="8595291" y="474989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fr" sz="1000" u="none" cap="none" strike="noStrike">
                <a:solidFill>
                  <a:srgbClr val="737373"/>
                </a:solidFill>
                <a:latin typeface="Roboto"/>
                <a:ea typeface="Roboto"/>
                <a:cs typeface="Roboto"/>
                <a:sym typeface="Roboto"/>
              </a:rPr>
              <a:t>‹#›</a:t>
            </a:fld>
            <a:endParaRPr b="0" i="0" sz="1000" u="none" cap="none" strike="noStrike">
              <a:solidFill>
                <a:srgbClr val="737373"/>
              </a:solidFill>
              <a:latin typeface="Roboto"/>
              <a:ea typeface="Roboto"/>
              <a:cs typeface="Roboto"/>
              <a:sym typeface="Roboto"/>
            </a:endParaRPr>
          </a:p>
        </p:txBody>
      </p:sp>
      <p:sp>
        <p:nvSpPr>
          <p:cNvPr id="115" name="Google Shape;115;p24"/>
          <p:cNvSpPr txBox="1"/>
          <p:nvPr>
            <p:ph type="title"/>
          </p:nvPr>
        </p:nvSpPr>
        <p:spPr>
          <a:xfrm>
            <a:off x="1171250" y="-2650"/>
            <a:ext cx="6325800" cy="72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200"/>
              <a:buNone/>
            </a:pPr>
            <a:r>
              <a:rPr b="1" lang="fr"/>
              <a:t>LocalDate</a:t>
            </a:r>
            <a:endParaRPr b="1"/>
          </a:p>
        </p:txBody>
      </p:sp>
      <p:sp>
        <p:nvSpPr>
          <p:cNvPr id="116" name="Google Shape;116;p24"/>
          <p:cNvSpPr txBox="1"/>
          <p:nvPr/>
        </p:nvSpPr>
        <p:spPr>
          <a:xfrm>
            <a:off x="337400" y="1089375"/>
            <a:ext cx="8369400" cy="361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latin typeface="Raleway"/>
                <a:ea typeface="Raleway"/>
                <a:cs typeface="Raleway"/>
                <a:sym typeface="Raleway"/>
              </a:rPr>
              <a:t>LocalDate</a:t>
            </a:r>
            <a:r>
              <a:rPr lang="fr" sz="1600">
                <a:latin typeface="Raleway"/>
                <a:ea typeface="Raleway"/>
                <a:cs typeface="Raleway"/>
                <a:sym typeface="Raleway"/>
              </a:rPr>
              <a:t>: represents a date, often viewed as </a:t>
            </a:r>
            <a:r>
              <a:rPr i="1" lang="fr" sz="1600">
                <a:latin typeface="Raleway"/>
                <a:ea typeface="Raleway"/>
                <a:cs typeface="Raleway"/>
                <a:sym typeface="Raleway"/>
              </a:rPr>
              <a:t>year-month-day</a:t>
            </a:r>
            <a:endParaRPr i="1" sz="1600">
              <a:latin typeface="Raleway"/>
              <a:ea typeface="Raleway"/>
              <a:cs typeface="Raleway"/>
              <a:sym typeface="Raleway"/>
            </a:endParaRPr>
          </a:p>
          <a:p>
            <a:pPr indent="0" lvl="0" marL="0" rtl="0" algn="l">
              <a:spcBef>
                <a:spcPts val="0"/>
              </a:spcBef>
              <a:spcAft>
                <a:spcPts val="0"/>
              </a:spcAft>
              <a:buNone/>
            </a:pPr>
            <a:r>
              <a:t/>
            </a:r>
            <a:endParaRPr i="1"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Use-Cases: </a:t>
            </a:r>
            <a:r>
              <a:rPr lang="fr" sz="1600">
                <a:latin typeface="Raleway"/>
                <a:ea typeface="Raleway"/>
                <a:cs typeface="Raleway"/>
                <a:sym typeface="Raleway"/>
              </a:rPr>
              <a:t>Birthdate, Start/End Dates (Contracts), Holidays</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LocalDate now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LocalDate</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 </a:t>
            </a:r>
            <a:r>
              <a:rPr i="1" lang="fr" sz="1100">
                <a:solidFill>
                  <a:srgbClr val="8C8C8C"/>
                </a:solidFill>
                <a:highlight>
                  <a:srgbClr val="FFFFFF"/>
                </a:highlight>
                <a:latin typeface="Courier New"/>
                <a:ea typeface="Courier New"/>
                <a:cs typeface="Courier New"/>
                <a:sym typeface="Courier New"/>
              </a:rPr>
              <a:t>// now, ie. this day</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DateTimeFormatter dateFormat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DateTimeFormatter</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ofPattern</a:t>
            </a:r>
            <a:r>
              <a:rPr lang="fr" sz="1100">
                <a:solidFill>
                  <a:srgbClr val="080808"/>
                </a:solidFill>
                <a:highlight>
                  <a:srgbClr val="FFFFFF"/>
                </a:highlight>
                <a:latin typeface="Courier New"/>
                <a:ea typeface="Courier New"/>
                <a:cs typeface="Courier New"/>
                <a:sym typeface="Courier New"/>
              </a:rPr>
              <a:t>(</a:t>
            </a:r>
            <a:r>
              <a:rPr lang="fr" sz="1100">
                <a:solidFill>
                  <a:srgbClr val="067D17"/>
                </a:solidFill>
                <a:highlight>
                  <a:srgbClr val="FFFFFF"/>
                </a:highlight>
                <a:latin typeface="Courier New"/>
                <a:ea typeface="Courier New"/>
                <a:cs typeface="Courier New"/>
                <a:sym typeface="Courier New"/>
              </a:rPr>
              <a:t>"dd.MM.yyyy"</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LocalDate firstOfOctober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LocalDate</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parse</a:t>
            </a:r>
            <a:r>
              <a:rPr lang="fr" sz="1100">
                <a:solidFill>
                  <a:srgbClr val="080808"/>
                </a:solidFill>
                <a:highlight>
                  <a:srgbClr val="FFFFFF"/>
                </a:highlight>
                <a:latin typeface="Courier New"/>
                <a:ea typeface="Courier New"/>
                <a:cs typeface="Courier New"/>
                <a:sym typeface="Courier New"/>
              </a:rPr>
              <a:t>(</a:t>
            </a:r>
            <a:r>
              <a:rPr lang="fr" sz="1100">
                <a:solidFill>
                  <a:srgbClr val="067D17"/>
                </a:solidFill>
                <a:highlight>
                  <a:srgbClr val="FFFFFF"/>
                </a:highlight>
                <a:latin typeface="Courier New"/>
                <a:ea typeface="Courier New"/>
                <a:cs typeface="Courier New"/>
                <a:sym typeface="Courier New"/>
              </a:rPr>
              <a:t>"01.10.2021"</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dateFormat</a:t>
            </a:r>
            <a:r>
              <a:rPr lang="fr" sz="1100">
                <a:solidFill>
                  <a:srgbClr val="080808"/>
                </a:solidFill>
                <a:highlight>
                  <a:srgbClr val="FFFFFF"/>
                </a:highlight>
                <a:latin typeface="Courier New"/>
                <a:ea typeface="Courier New"/>
                <a:cs typeface="Courier New"/>
                <a:sym typeface="Courier New"/>
              </a:rPr>
              <a:t>); </a:t>
            </a:r>
            <a:r>
              <a:rPr i="1" lang="fr" sz="1100">
                <a:solidFill>
                  <a:srgbClr val="8C8C8C"/>
                </a:solidFill>
                <a:highlight>
                  <a:srgbClr val="FFFFFF"/>
                </a:highlight>
                <a:latin typeface="Courier New"/>
                <a:ea typeface="Courier New"/>
                <a:cs typeface="Courier New"/>
                <a:sym typeface="Courier New"/>
              </a:rPr>
              <a:t>// parse String to Date</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033B3"/>
                </a:solidFill>
                <a:highlight>
                  <a:srgbClr val="FFFFFF"/>
                </a:highlight>
                <a:latin typeface="Courier New"/>
                <a:ea typeface="Courier New"/>
                <a:cs typeface="Courier New"/>
                <a:sym typeface="Courier New"/>
              </a:rPr>
              <a:t>boolean </a:t>
            </a:r>
            <a:r>
              <a:rPr lang="fr" sz="1100">
                <a:highlight>
                  <a:srgbClr val="FFFFFF"/>
                </a:highlight>
                <a:latin typeface="Courier New"/>
                <a:ea typeface="Courier New"/>
                <a:cs typeface="Courier New"/>
                <a:sym typeface="Courier New"/>
              </a:rPr>
              <a:t>isNowAfterFirstOfOctober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.isAfter(</a:t>
            </a:r>
            <a:r>
              <a:rPr lang="fr" sz="1100">
                <a:highlight>
                  <a:srgbClr val="FFFFFF"/>
                </a:highlight>
                <a:latin typeface="Courier New"/>
                <a:ea typeface="Courier New"/>
                <a:cs typeface="Courier New"/>
                <a:sym typeface="Courier New"/>
              </a:rPr>
              <a:t>firstOfOctober</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033B3"/>
                </a:solidFill>
                <a:highlight>
                  <a:srgbClr val="FFFFFF"/>
                </a:highlight>
                <a:latin typeface="Courier New"/>
                <a:ea typeface="Courier New"/>
                <a:cs typeface="Courier New"/>
                <a:sym typeface="Courier New"/>
              </a:rPr>
              <a:t>boolean </a:t>
            </a:r>
            <a:r>
              <a:rPr lang="fr" sz="1100">
                <a:highlight>
                  <a:srgbClr val="FFFFFF"/>
                </a:highlight>
                <a:latin typeface="Courier New"/>
                <a:ea typeface="Courier New"/>
                <a:cs typeface="Courier New"/>
                <a:sym typeface="Courier New"/>
              </a:rPr>
              <a:t>isThisYearALeapYear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.isLeapYear();</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033B3"/>
                </a:solidFill>
                <a:highlight>
                  <a:srgbClr val="FFFFFF"/>
                </a:highlight>
                <a:latin typeface="Courier New"/>
                <a:ea typeface="Courier New"/>
                <a:cs typeface="Courier New"/>
                <a:sym typeface="Courier New"/>
              </a:rPr>
              <a:t>int </a:t>
            </a:r>
            <a:r>
              <a:rPr lang="fr" sz="1100">
                <a:highlight>
                  <a:srgbClr val="FFFFFF"/>
                </a:highlight>
                <a:latin typeface="Courier New"/>
                <a:ea typeface="Courier New"/>
                <a:cs typeface="Courier New"/>
                <a:sym typeface="Courier New"/>
              </a:rPr>
              <a:t>daysInThisMonth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.lengthOfMonth();</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fr" sz="1600">
                <a:latin typeface="Raleway"/>
                <a:ea typeface="Raleway"/>
                <a:cs typeface="Raleway"/>
                <a:sym typeface="Raleway"/>
              </a:rPr>
              <a:t>Immutable Dates</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 Creates a copy of the LocalDate, does not change the date itself (immutable!)</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033B3"/>
                </a:solidFill>
                <a:highlight>
                  <a:srgbClr val="FFFFFF"/>
                </a:highlight>
                <a:latin typeface="Courier New"/>
                <a:ea typeface="Courier New"/>
                <a:cs typeface="Courier New"/>
                <a:sym typeface="Courier New"/>
              </a:rPr>
              <a:t>boolean </a:t>
            </a:r>
            <a:r>
              <a:rPr lang="fr" sz="1100">
                <a:highlight>
                  <a:srgbClr val="FFFFFF"/>
                </a:highlight>
                <a:latin typeface="Courier New"/>
                <a:ea typeface="Courier New"/>
                <a:cs typeface="Courier New"/>
                <a:sym typeface="Courier New"/>
              </a:rPr>
              <a:t>isAfterSomeWeirdPeriod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.plusMonths(</a:t>
            </a:r>
            <a:r>
              <a:rPr lang="fr" sz="1100">
                <a:solidFill>
                  <a:srgbClr val="1750EB"/>
                </a:solidFill>
                <a:highlight>
                  <a:srgbClr val="FFFFFF"/>
                </a:highlight>
                <a:latin typeface="Courier New"/>
                <a:ea typeface="Courier New"/>
                <a:cs typeface="Courier New"/>
                <a:sym typeface="Courier New"/>
              </a:rPr>
              <a:t>2</a:t>
            </a:r>
            <a:r>
              <a:rPr lang="fr" sz="1100">
                <a:solidFill>
                  <a:srgbClr val="080808"/>
                </a:solidFill>
                <a:highlight>
                  <a:srgbClr val="FFFFFF"/>
                </a:highlight>
                <a:latin typeface="Courier New"/>
                <a:ea typeface="Courier New"/>
                <a:cs typeface="Courier New"/>
                <a:sym typeface="Courier New"/>
              </a:rPr>
              <a:t>).minusDays(</a:t>
            </a:r>
            <a:r>
              <a:rPr lang="fr" sz="1100">
                <a:solidFill>
                  <a:srgbClr val="1750EB"/>
                </a:solidFill>
                <a:highlight>
                  <a:srgbClr val="FFFFFF"/>
                </a:highlight>
                <a:latin typeface="Courier New"/>
                <a:ea typeface="Courier New"/>
                <a:cs typeface="Courier New"/>
                <a:sym typeface="Courier New"/>
              </a:rPr>
              <a:t>14</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80808"/>
                </a:solidFill>
                <a:highlight>
                  <a:srgbClr val="FFFFFF"/>
                </a:highlight>
                <a:latin typeface="Courier New"/>
                <a:ea typeface="Courier New"/>
                <a:cs typeface="Courier New"/>
                <a:sym typeface="Courier New"/>
              </a:rPr>
              <a:t>                                    .plusWeeks(</a:t>
            </a:r>
            <a:r>
              <a:rPr lang="fr" sz="1100">
                <a:solidFill>
                  <a:srgbClr val="1750EB"/>
                </a:solidFill>
                <a:highlight>
                  <a:srgbClr val="FFFFFF"/>
                </a:highlight>
                <a:latin typeface="Courier New"/>
                <a:ea typeface="Courier New"/>
                <a:cs typeface="Courier New"/>
                <a:sym typeface="Courier New"/>
              </a:rPr>
              <a:t>2</a:t>
            </a:r>
            <a:r>
              <a:rPr lang="fr" sz="1100">
                <a:solidFill>
                  <a:srgbClr val="080808"/>
                </a:solidFill>
                <a:highlight>
                  <a:srgbClr val="FFFFFF"/>
                </a:highlight>
                <a:latin typeface="Courier New"/>
                <a:ea typeface="Courier New"/>
                <a:cs typeface="Courier New"/>
                <a:sym typeface="Courier New"/>
              </a:rPr>
              <a:t>).isAfter(</a:t>
            </a:r>
            <a:r>
              <a:rPr lang="fr" sz="1100">
                <a:highlight>
                  <a:srgbClr val="FFFFFF"/>
                </a:highlight>
                <a:latin typeface="Courier New"/>
                <a:ea typeface="Courier New"/>
                <a:cs typeface="Courier New"/>
                <a:sym typeface="Courier New"/>
              </a:rPr>
              <a:t>firstOfOctober</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LocalDate sameDayOfMonthAndYearButInNovember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.withMonth(</a:t>
            </a:r>
            <a:r>
              <a:rPr lang="fr" sz="1100">
                <a:solidFill>
                  <a:srgbClr val="1750EB"/>
                </a:solidFill>
                <a:highlight>
                  <a:srgbClr val="FFFFFF"/>
                </a:highlight>
                <a:latin typeface="Courier New"/>
                <a:ea typeface="Courier New"/>
                <a:cs typeface="Courier New"/>
                <a:sym typeface="Courier New"/>
              </a:rPr>
              <a:t>11</a:t>
            </a:r>
            <a:r>
              <a:rPr lang="fr" sz="1100">
                <a:solidFill>
                  <a:srgbClr val="080808"/>
                </a:solidFill>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8595291" y="474989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fr" sz="1000" u="none" cap="none" strike="noStrike">
                <a:solidFill>
                  <a:srgbClr val="737373"/>
                </a:solidFill>
                <a:latin typeface="Roboto"/>
                <a:ea typeface="Roboto"/>
                <a:cs typeface="Roboto"/>
                <a:sym typeface="Roboto"/>
              </a:rPr>
              <a:t>‹#›</a:t>
            </a:fld>
            <a:endParaRPr b="0" i="0" sz="1000" u="none" cap="none" strike="noStrike">
              <a:solidFill>
                <a:srgbClr val="737373"/>
              </a:solidFill>
              <a:latin typeface="Roboto"/>
              <a:ea typeface="Roboto"/>
              <a:cs typeface="Roboto"/>
              <a:sym typeface="Roboto"/>
            </a:endParaRPr>
          </a:p>
        </p:txBody>
      </p:sp>
      <p:sp>
        <p:nvSpPr>
          <p:cNvPr id="122" name="Google Shape;122;p25"/>
          <p:cNvSpPr txBox="1"/>
          <p:nvPr>
            <p:ph type="title"/>
          </p:nvPr>
        </p:nvSpPr>
        <p:spPr>
          <a:xfrm>
            <a:off x="1171250" y="-2650"/>
            <a:ext cx="6325800" cy="72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200"/>
              <a:buNone/>
            </a:pPr>
            <a:r>
              <a:rPr b="1" lang="fr"/>
              <a:t>LocalTime</a:t>
            </a:r>
            <a:endParaRPr b="1"/>
          </a:p>
        </p:txBody>
      </p:sp>
      <p:sp>
        <p:nvSpPr>
          <p:cNvPr id="123" name="Google Shape;123;p25"/>
          <p:cNvSpPr txBox="1"/>
          <p:nvPr/>
        </p:nvSpPr>
        <p:spPr>
          <a:xfrm>
            <a:off x="337400" y="1089375"/>
            <a:ext cx="83694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latin typeface="Raleway"/>
                <a:ea typeface="Raleway"/>
                <a:cs typeface="Raleway"/>
                <a:sym typeface="Raleway"/>
              </a:rPr>
              <a:t>LocalTime</a:t>
            </a:r>
            <a:r>
              <a:rPr lang="fr" sz="1600">
                <a:latin typeface="Raleway"/>
                <a:ea typeface="Raleway"/>
                <a:cs typeface="Raleway"/>
                <a:sym typeface="Raleway"/>
              </a:rPr>
              <a:t>: </a:t>
            </a:r>
            <a:r>
              <a:rPr lang="fr" sz="1600">
                <a:latin typeface="Raleway"/>
                <a:ea typeface="Raleway"/>
                <a:cs typeface="Raleway"/>
                <a:sym typeface="Raleway"/>
              </a:rPr>
              <a:t>represents a time, often viewed as</a:t>
            </a:r>
            <a:r>
              <a:rPr i="1" lang="fr" sz="1600">
                <a:latin typeface="Raleway"/>
                <a:ea typeface="Raleway"/>
                <a:cs typeface="Raleway"/>
                <a:sym typeface="Raleway"/>
              </a:rPr>
              <a:t> hour-minute-second</a:t>
            </a:r>
            <a:endParaRPr i="1" sz="1600">
              <a:latin typeface="Raleway"/>
              <a:ea typeface="Raleway"/>
              <a:cs typeface="Raleway"/>
              <a:sym typeface="Raleway"/>
            </a:endParaRPr>
          </a:p>
          <a:p>
            <a:pPr indent="0" lvl="0" marL="0" rtl="0" algn="l">
              <a:spcBef>
                <a:spcPts val="0"/>
              </a:spcBef>
              <a:spcAft>
                <a:spcPts val="0"/>
              </a:spcAft>
              <a:buNone/>
            </a:pPr>
            <a:r>
              <a:t/>
            </a:r>
            <a:endParaRPr i="1"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Use-Cases: </a:t>
            </a:r>
            <a:r>
              <a:rPr lang="fr" sz="1600">
                <a:latin typeface="Raleway"/>
                <a:ea typeface="Raleway"/>
                <a:cs typeface="Raleway"/>
                <a:sym typeface="Raleway"/>
              </a:rPr>
              <a:t>Start times, Batch schedules, Alarms, Opening Hours</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LocalTime now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LocalTime</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 </a:t>
            </a:r>
            <a:r>
              <a:rPr i="1" lang="fr" sz="1100">
                <a:solidFill>
                  <a:srgbClr val="8C8C8C"/>
                </a:solidFill>
                <a:highlight>
                  <a:srgbClr val="FFFFFF"/>
                </a:highlight>
                <a:latin typeface="Courier New"/>
                <a:ea typeface="Courier New"/>
                <a:cs typeface="Courier New"/>
                <a:sym typeface="Courier New"/>
              </a:rPr>
              <a:t>// now, ie. this point in time</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LocalTime atNoon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LocalTime</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of</a:t>
            </a:r>
            <a:r>
              <a:rPr lang="fr" sz="1100">
                <a:solidFill>
                  <a:srgbClr val="080808"/>
                </a:solidFill>
                <a:highlight>
                  <a:srgbClr val="FFFFFF"/>
                </a:highlight>
                <a:latin typeface="Courier New"/>
                <a:ea typeface="Courier New"/>
                <a:cs typeface="Courier New"/>
                <a:sym typeface="Courier New"/>
              </a:rPr>
              <a:t>(</a:t>
            </a:r>
            <a:r>
              <a:rPr lang="fr" sz="1100">
                <a:solidFill>
                  <a:srgbClr val="1750EB"/>
                </a:solidFill>
                <a:highlight>
                  <a:srgbClr val="FFFFFF"/>
                </a:highlight>
                <a:latin typeface="Courier New"/>
                <a:ea typeface="Courier New"/>
                <a:cs typeface="Courier New"/>
                <a:sym typeface="Courier New"/>
              </a:rPr>
              <a:t>12</a:t>
            </a:r>
            <a:r>
              <a:rPr lang="fr" sz="1100">
                <a:solidFill>
                  <a:srgbClr val="080808"/>
                </a:solidFill>
                <a:highlight>
                  <a:srgbClr val="FFFFFF"/>
                </a:highlight>
                <a:latin typeface="Courier New"/>
                <a:ea typeface="Courier New"/>
                <a:cs typeface="Courier New"/>
                <a:sym typeface="Courier New"/>
              </a:rPr>
              <a:t>, </a:t>
            </a:r>
            <a:r>
              <a:rPr lang="fr" sz="1100">
                <a:solidFill>
                  <a:srgbClr val="1750EB"/>
                </a:solidFill>
                <a:highlight>
                  <a:srgbClr val="FFFFFF"/>
                </a:highlight>
                <a:latin typeface="Courier New"/>
                <a:ea typeface="Courier New"/>
                <a:cs typeface="Courier New"/>
                <a:sym typeface="Courier New"/>
              </a:rPr>
              <a:t>00</a:t>
            </a:r>
            <a:r>
              <a:rPr lang="fr" sz="1100">
                <a:solidFill>
                  <a:srgbClr val="080808"/>
                </a:solidFill>
                <a:highlight>
                  <a:srgbClr val="FFFFFF"/>
                </a:highlight>
                <a:latin typeface="Courier New"/>
                <a:ea typeface="Courier New"/>
                <a:cs typeface="Courier New"/>
                <a:sym typeface="Courier New"/>
              </a:rPr>
              <a:t>); // noon, ie. 12am</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033B3"/>
                </a:solidFill>
                <a:highlight>
                  <a:srgbClr val="FFFFFF"/>
                </a:highlight>
                <a:latin typeface="Courier New"/>
                <a:ea typeface="Courier New"/>
                <a:cs typeface="Courier New"/>
                <a:sym typeface="Courier New"/>
              </a:rPr>
              <a:t>boolean </a:t>
            </a:r>
            <a:r>
              <a:rPr lang="fr" sz="1100">
                <a:highlight>
                  <a:srgbClr val="FFFFFF"/>
                </a:highlight>
                <a:latin typeface="Courier New"/>
                <a:ea typeface="Courier New"/>
                <a:cs typeface="Courier New"/>
                <a:sym typeface="Courier New"/>
              </a:rPr>
              <a:t>isNowAfterNoon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.isAfter(</a:t>
            </a:r>
            <a:r>
              <a:rPr lang="fr" sz="1100">
                <a:highlight>
                  <a:srgbClr val="FFFFFF"/>
                </a:highlight>
                <a:latin typeface="Courier New"/>
                <a:ea typeface="Courier New"/>
                <a:cs typeface="Courier New"/>
                <a:sym typeface="Courier New"/>
              </a:rPr>
              <a:t>atNoon</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 Same immutability as LocalDate</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033B3"/>
                </a:solidFill>
                <a:highlight>
                  <a:srgbClr val="FFFFFF"/>
                </a:highlight>
                <a:latin typeface="Courier New"/>
                <a:ea typeface="Courier New"/>
                <a:cs typeface="Courier New"/>
                <a:sym typeface="Courier New"/>
              </a:rPr>
              <a:t>boolean </a:t>
            </a:r>
            <a:r>
              <a:rPr lang="fr" sz="1100">
                <a:highlight>
                  <a:srgbClr val="FFFFFF"/>
                </a:highlight>
                <a:latin typeface="Courier New"/>
                <a:ea typeface="Courier New"/>
                <a:cs typeface="Courier New"/>
                <a:sym typeface="Courier New"/>
              </a:rPr>
              <a:t>isNowPlus2HoursAfterNoon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.plusHours(</a:t>
            </a:r>
            <a:r>
              <a:rPr lang="fr" sz="1100">
                <a:solidFill>
                  <a:srgbClr val="1750EB"/>
                </a:solidFill>
                <a:highlight>
                  <a:srgbClr val="FFFFFF"/>
                </a:highlight>
                <a:latin typeface="Courier New"/>
                <a:ea typeface="Courier New"/>
                <a:cs typeface="Courier New"/>
                <a:sym typeface="Courier New"/>
              </a:rPr>
              <a:t>2</a:t>
            </a:r>
            <a:r>
              <a:rPr lang="fr" sz="1100">
                <a:solidFill>
                  <a:srgbClr val="080808"/>
                </a:solidFill>
                <a:highlight>
                  <a:srgbClr val="FFFFFF"/>
                </a:highlight>
                <a:latin typeface="Courier New"/>
                <a:ea typeface="Courier New"/>
                <a:cs typeface="Courier New"/>
                <a:sym typeface="Courier New"/>
              </a:rPr>
              <a:t>).isAfter(</a:t>
            </a:r>
            <a:r>
              <a:rPr lang="fr" sz="1100">
                <a:highlight>
                  <a:srgbClr val="FFFFFF"/>
                </a:highlight>
                <a:latin typeface="Courier New"/>
                <a:ea typeface="Courier New"/>
                <a:cs typeface="Courier New"/>
                <a:sym typeface="Courier New"/>
              </a:rPr>
              <a:t>atNoon</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 New LocalTime with “now” at minute level, all smaller units are set to 0</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 Makes sense for comparisons</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LocalTime nowTruncatedToMinutes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.truncatedTo(</a:t>
            </a:r>
            <a:r>
              <a:rPr lang="fr" sz="1100">
                <a:highlight>
                  <a:srgbClr val="FFFFFF"/>
                </a:highlight>
                <a:latin typeface="Courier New"/>
                <a:ea typeface="Courier New"/>
                <a:cs typeface="Courier New"/>
                <a:sym typeface="Courier New"/>
              </a:rPr>
              <a:t>ChronoUnit</a:t>
            </a:r>
            <a:r>
              <a:rPr lang="fr" sz="1100">
                <a:solidFill>
                  <a:srgbClr val="080808"/>
                </a:solidFill>
                <a:highlight>
                  <a:srgbClr val="FFFFFF"/>
                </a:highlight>
                <a:latin typeface="Courier New"/>
                <a:ea typeface="Courier New"/>
                <a:cs typeface="Courier New"/>
                <a:sym typeface="Courier New"/>
              </a:rPr>
              <a:t>.</a:t>
            </a:r>
            <a:r>
              <a:rPr i="1" lang="fr" sz="1100">
                <a:solidFill>
                  <a:srgbClr val="871094"/>
                </a:solidFill>
                <a:highlight>
                  <a:srgbClr val="FFFFFF"/>
                </a:highlight>
                <a:latin typeface="Courier New"/>
                <a:ea typeface="Courier New"/>
                <a:cs typeface="Courier New"/>
                <a:sym typeface="Courier New"/>
              </a:rPr>
              <a:t>MINUTES</a:t>
            </a:r>
            <a:r>
              <a:rPr lang="fr" sz="1100">
                <a:solidFill>
                  <a:srgbClr val="080808"/>
                </a:solidFill>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nvSpPr>
        <p:spPr>
          <a:xfrm>
            <a:off x="8595291" y="474989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fr" sz="1000" u="none" cap="none" strike="noStrike">
                <a:solidFill>
                  <a:srgbClr val="737373"/>
                </a:solidFill>
                <a:latin typeface="Roboto"/>
                <a:ea typeface="Roboto"/>
                <a:cs typeface="Roboto"/>
                <a:sym typeface="Roboto"/>
              </a:rPr>
              <a:t>‹#›</a:t>
            </a:fld>
            <a:endParaRPr b="0" i="0" sz="1000" u="none" cap="none" strike="noStrike">
              <a:solidFill>
                <a:srgbClr val="737373"/>
              </a:solidFill>
              <a:latin typeface="Roboto"/>
              <a:ea typeface="Roboto"/>
              <a:cs typeface="Roboto"/>
              <a:sym typeface="Roboto"/>
            </a:endParaRPr>
          </a:p>
        </p:txBody>
      </p:sp>
      <p:sp>
        <p:nvSpPr>
          <p:cNvPr id="129" name="Google Shape;129;p26"/>
          <p:cNvSpPr txBox="1"/>
          <p:nvPr>
            <p:ph type="title"/>
          </p:nvPr>
        </p:nvSpPr>
        <p:spPr>
          <a:xfrm>
            <a:off x="1171250" y="-2650"/>
            <a:ext cx="6325800" cy="72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200"/>
              <a:buNone/>
            </a:pPr>
            <a:r>
              <a:rPr b="1" lang="fr"/>
              <a:t>LocalDateTime</a:t>
            </a:r>
            <a:endParaRPr b="1"/>
          </a:p>
        </p:txBody>
      </p:sp>
      <p:sp>
        <p:nvSpPr>
          <p:cNvPr id="130" name="Google Shape;130;p26"/>
          <p:cNvSpPr txBox="1"/>
          <p:nvPr/>
        </p:nvSpPr>
        <p:spPr>
          <a:xfrm>
            <a:off x="337400" y="1089375"/>
            <a:ext cx="8257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latin typeface="Raleway"/>
                <a:ea typeface="Raleway"/>
                <a:cs typeface="Raleway"/>
                <a:sym typeface="Raleway"/>
              </a:rPr>
              <a:t>LocalDateTime:</a:t>
            </a:r>
            <a:r>
              <a:rPr lang="fr" sz="1600">
                <a:latin typeface="Raleway"/>
                <a:ea typeface="Raleway"/>
                <a:cs typeface="Raleway"/>
                <a:sym typeface="Raleway"/>
              </a:rPr>
              <a:t> </a:t>
            </a:r>
            <a:r>
              <a:rPr lang="fr" sz="1600">
                <a:latin typeface="Raleway"/>
                <a:ea typeface="Raleway"/>
                <a:cs typeface="Raleway"/>
                <a:sym typeface="Raleway"/>
              </a:rPr>
              <a:t>represents a date-time, often viewed as</a:t>
            </a:r>
            <a:endParaRPr sz="1600">
              <a:latin typeface="Raleway"/>
              <a:ea typeface="Raleway"/>
              <a:cs typeface="Raleway"/>
              <a:sym typeface="Raleway"/>
            </a:endParaRPr>
          </a:p>
          <a:p>
            <a:pPr indent="0" lvl="0" marL="0" rtl="0" algn="l">
              <a:spcBef>
                <a:spcPts val="0"/>
              </a:spcBef>
              <a:spcAft>
                <a:spcPts val="0"/>
              </a:spcAft>
              <a:buNone/>
            </a:pPr>
            <a:r>
              <a:rPr lang="fr" sz="1600">
                <a:latin typeface="Raleway"/>
                <a:ea typeface="Raleway"/>
                <a:cs typeface="Raleway"/>
                <a:sym typeface="Raleway"/>
              </a:rPr>
              <a:t>                              year-month-day-hour-minute-second</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Use-Cases: </a:t>
            </a:r>
            <a:r>
              <a:rPr lang="fr" sz="1600">
                <a:latin typeface="Raleway"/>
                <a:ea typeface="Raleway"/>
                <a:cs typeface="Raleway"/>
                <a:sym typeface="Raleway"/>
              </a:rPr>
              <a:t>If a combination of Date and Time is necessary (often it is not!)</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LocalDateTime now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LocalDateTime</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 </a:t>
            </a:r>
            <a:r>
              <a:rPr i="1" lang="fr" sz="1100">
                <a:solidFill>
                  <a:srgbClr val="8C8C8C"/>
                </a:solidFill>
                <a:highlight>
                  <a:srgbClr val="FFFFFF"/>
                </a:highlight>
                <a:latin typeface="Courier New"/>
                <a:ea typeface="Courier New"/>
                <a:cs typeface="Courier New"/>
                <a:sym typeface="Courier New"/>
              </a:rPr>
              <a:t>// now, ie. this point in time</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033B3"/>
                </a:solidFill>
                <a:highlight>
                  <a:srgbClr val="FFFFFF"/>
                </a:highlight>
                <a:latin typeface="Courier New"/>
                <a:ea typeface="Courier New"/>
                <a:cs typeface="Courier New"/>
                <a:sym typeface="Courier New"/>
              </a:rPr>
              <a:t>boolean </a:t>
            </a:r>
            <a:r>
              <a:rPr lang="fr" sz="1100">
                <a:highlight>
                  <a:srgbClr val="FFFFFF"/>
                </a:highlight>
                <a:latin typeface="Courier New"/>
                <a:ea typeface="Courier New"/>
                <a:cs typeface="Courier New"/>
                <a:sym typeface="Courier New"/>
              </a:rPr>
              <a:t>isNowAfterNoon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.isAfter(</a:t>
            </a:r>
            <a:r>
              <a:rPr lang="fr" sz="1100">
                <a:highlight>
                  <a:srgbClr val="FFFFFF"/>
                </a:highlight>
                <a:latin typeface="Courier New"/>
                <a:ea typeface="Courier New"/>
                <a:cs typeface="Courier New"/>
                <a:sym typeface="Courier New"/>
              </a:rPr>
              <a:t>atNoon</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 Same immutability as LocalDate</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solidFill>
                  <a:srgbClr val="0033B3"/>
                </a:solidFill>
                <a:highlight>
                  <a:srgbClr val="FFFFFF"/>
                </a:highlight>
                <a:latin typeface="Courier New"/>
                <a:ea typeface="Courier New"/>
                <a:cs typeface="Courier New"/>
                <a:sym typeface="Courier New"/>
              </a:rPr>
              <a:t>boolean </a:t>
            </a:r>
            <a:r>
              <a:rPr lang="fr" sz="1100">
                <a:highlight>
                  <a:srgbClr val="FFFFFF"/>
                </a:highlight>
                <a:latin typeface="Courier New"/>
                <a:ea typeface="Courier New"/>
                <a:cs typeface="Courier New"/>
                <a:sym typeface="Courier New"/>
              </a:rPr>
              <a:t>isNowPlus2HoursAfterNoon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.plusHours(</a:t>
            </a:r>
            <a:r>
              <a:rPr lang="fr" sz="1100">
                <a:solidFill>
                  <a:srgbClr val="1750EB"/>
                </a:solidFill>
                <a:highlight>
                  <a:srgbClr val="FFFFFF"/>
                </a:highlight>
                <a:latin typeface="Courier New"/>
                <a:ea typeface="Courier New"/>
                <a:cs typeface="Courier New"/>
                <a:sym typeface="Courier New"/>
              </a:rPr>
              <a:t>2</a:t>
            </a:r>
            <a:r>
              <a:rPr lang="fr" sz="1100">
                <a:solidFill>
                  <a:srgbClr val="080808"/>
                </a:solidFill>
                <a:highlight>
                  <a:srgbClr val="FFFFFF"/>
                </a:highlight>
                <a:latin typeface="Courier New"/>
                <a:ea typeface="Courier New"/>
                <a:cs typeface="Courier New"/>
                <a:sym typeface="Courier New"/>
              </a:rPr>
              <a:t>).isAfter(</a:t>
            </a:r>
            <a:r>
              <a:rPr lang="fr" sz="1100">
                <a:highlight>
                  <a:srgbClr val="FFFFFF"/>
                </a:highlight>
                <a:latin typeface="Courier New"/>
                <a:ea typeface="Courier New"/>
                <a:cs typeface="Courier New"/>
                <a:sym typeface="Courier New"/>
              </a:rPr>
              <a:t>atNoon</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 New LocalTime with “now” at minute level, all smaller units are set to 0</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 Makes sense for comparisons</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LocalTime nowTruncatedToMinutes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.truncatedTo(</a:t>
            </a:r>
            <a:r>
              <a:rPr lang="fr" sz="1100">
                <a:highlight>
                  <a:srgbClr val="FFFFFF"/>
                </a:highlight>
                <a:latin typeface="Courier New"/>
                <a:ea typeface="Courier New"/>
                <a:cs typeface="Courier New"/>
                <a:sym typeface="Courier New"/>
              </a:rPr>
              <a:t>ChronoUnit</a:t>
            </a:r>
            <a:r>
              <a:rPr lang="fr" sz="1100">
                <a:solidFill>
                  <a:srgbClr val="080808"/>
                </a:solidFill>
                <a:highlight>
                  <a:srgbClr val="FFFFFF"/>
                </a:highlight>
                <a:latin typeface="Courier New"/>
                <a:ea typeface="Courier New"/>
                <a:cs typeface="Courier New"/>
                <a:sym typeface="Courier New"/>
              </a:rPr>
              <a:t>.</a:t>
            </a:r>
            <a:r>
              <a:rPr i="1" lang="fr" sz="1100">
                <a:solidFill>
                  <a:srgbClr val="871094"/>
                </a:solidFill>
                <a:highlight>
                  <a:srgbClr val="FFFFFF"/>
                </a:highlight>
                <a:latin typeface="Courier New"/>
                <a:ea typeface="Courier New"/>
                <a:cs typeface="Courier New"/>
                <a:sym typeface="Courier New"/>
              </a:rPr>
              <a:t>MINUTES</a:t>
            </a:r>
            <a:r>
              <a:rPr lang="fr" sz="1100">
                <a:solidFill>
                  <a:srgbClr val="080808"/>
                </a:solidFill>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nvSpPr>
        <p:spPr>
          <a:xfrm>
            <a:off x="8595291" y="474989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fr" sz="1000" u="none" cap="none" strike="noStrike">
                <a:solidFill>
                  <a:srgbClr val="737373"/>
                </a:solidFill>
                <a:latin typeface="Roboto"/>
                <a:ea typeface="Roboto"/>
                <a:cs typeface="Roboto"/>
                <a:sym typeface="Roboto"/>
              </a:rPr>
              <a:t>‹#›</a:t>
            </a:fld>
            <a:endParaRPr b="0" i="0" sz="1000" u="none" cap="none" strike="noStrike">
              <a:solidFill>
                <a:srgbClr val="737373"/>
              </a:solidFill>
              <a:latin typeface="Roboto"/>
              <a:ea typeface="Roboto"/>
              <a:cs typeface="Roboto"/>
              <a:sym typeface="Roboto"/>
            </a:endParaRPr>
          </a:p>
        </p:txBody>
      </p:sp>
      <p:sp>
        <p:nvSpPr>
          <p:cNvPr id="136" name="Google Shape;136;p27"/>
          <p:cNvSpPr txBox="1"/>
          <p:nvPr>
            <p:ph type="title"/>
          </p:nvPr>
        </p:nvSpPr>
        <p:spPr>
          <a:xfrm>
            <a:off x="1171250" y="-2650"/>
            <a:ext cx="6325800" cy="72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200"/>
              <a:buNone/>
            </a:pPr>
            <a:r>
              <a:rPr b="1" lang="fr"/>
              <a:t>TimeZones &amp; ZonedDateTime</a:t>
            </a:r>
            <a:endParaRPr b="1"/>
          </a:p>
        </p:txBody>
      </p:sp>
      <p:sp>
        <p:nvSpPr>
          <p:cNvPr id="137" name="Google Shape;137;p27"/>
          <p:cNvSpPr txBox="1"/>
          <p:nvPr/>
        </p:nvSpPr>
        <p:spPr>
          <a:xfrm>
            <a:off x="337400" y="1089375"/>
            <a:ext cx="82578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latin typeface="Raleway"/>
                <a:ea typeface="Raleway"/>
                <a:cs typeface="Raleway"/>
                <a:sym typeface="Raleway"/>
              </a:rPr>
              <a:t>Zoned</a:t>
            </a:r>
            <a:r>
              <a:rPr b="1" lang="fr" sz="1600">
                <a:latin typeface="Raleway"/>
                <a:ea typeface="Raleway"/>
                <a:cs typeface="Raleway"/>
                <a:sym typeface="Raleway"/>
              </a:rPr>
              <a:t>DateTime:</a:t>
            </a:r>
            <a:r>
              <a:rPr lang="fr" sz="1600">
                <a:latin typeface="Raleway"/>
                <a:ea typeface="Raleway"/>
                <a:cs typeface="Raleway"/>
                <a:sym typeface="Raleway"/>
              </a:rPr>
              <a:t> LocalDateTime with TimeZone</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Use-Cases: </a:t>
            </a:r>
            <a:r>
              <a:rPr lang="fr" sz="1600">
                <a:latin typeface="Raleway"/>
                <a:ea typeface="Raleway"/>
                <a:cs typeface="Raleway"/>
                <a:sym typeface="Raleway"/>
              </a:rPr>
              <a:t>If TimeZones have to be supported (often you don’t have to!)</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//Starting with an java.time.LocalDate value</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LocalDate timeStamp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LocalDate</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//LocalDate in zone - "America/Los_Angeles", get LocalDateTime with atStartOfDay() first</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ZonedDateTime LAZone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timeStamp</a:t>
            </a:r>
            <a:r>
              <a:rPr lang="fr" sz="1100">
                <a:solidFill>
                  <a:srgbClr val="080808"/>
                </a:solidFill>
                <a:highlight>
                  <a:srgbClr val="FFFFFF"/>
                </a:highlight>
                <a:latin typeface="Courier New"/>
                <a:ea typeface="Courier New"/>
                <a:cs typeface="Courier New"/>
                <a:sym typeface="Courier New"/>
              </a:rPr>
              <a:t>.atStartOfDay().atZone(</a:t>
            </a:r>
            <a:r>
              <a:rPr lang="fr" sz="1100">
                <a:highlight>
                  <a:srgbClr val="FFFFFF"/>
                </a:highlight>
                <a:latin typeface="Courier New"/>
                <a:ea typeface="Courier New"/>
                <a:cs typeface="Courier New"/>
                <a:sym typeface="Courier New"/>
              </a:rPr>
              <a:t>ZoneId</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of</a:t>
            </a:r>
            <a:r>
              <a:rPr lang="fr" sz="1100">
                <a:solidFill>
                  <a:srgbClr val="080808"/>
                </a:solidFill>
                <a:highlight>
                  <a:srgbClr val="FFFFFF"/>
                </a:highlight>
                <a:latin typeface="Courier New"/>
                <a:ea typeface="Courier New"/>
                <a:cs typeface="Courier New"/>
                <a:sym typeface="Courier New"/>
              </a:rPr>
              <a:t>(</a:t>
            </a:r>
            <a:r>
              <a:rPr lang="fr" sz="1100">
                <a:solidFill>
                  <a:srgbClr val="067D17"/>
                </a:solidFill>
                <a:highlight>
                  <a:srgbClr val="FFFFFF"/>
                </a:highlight>
                <a:latin typeface="Courier New"/>
                <a:ea typeface="Courier New"/>
                <a:cs typeface="Courier New"/>
                <a:sym typeface="Courier New"/>
              </a:rPr>
              <a:t>"America/Los_Angeles"</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System</a:t>
            </a:r>
            <a:r>
              <a:rPr lang="fr" sz="1100">
                <a:solidFill>
                  <a:srgbClr val="080808"/>
                </a:solidFill>
                <a:highlight>
                  <a:srgbClr val="FFFFFF"/>
                </a:highlight>
                <a:latin typeface="Courier New"/>
                <a:ea typeface="Courier New"/>
                <a:cs typeface="Courier New"/>
                <a:sym typeface="Courier New"/>
              </a:rPr>
              <a:t>.</a:t>
            </a:r>
            <a:r>
              <a:rPr i="1" lang="fr" sz="1100">
                <a:solidFill>
                  <a:srgbClr val="871094"/>
                </a:solidFill>
                <a:highlight>
                  <a:srgbClr val="FFFFFF"/>
                </a:highlight>
                <a:latin typeface="Courier New"/>
                <a:ea typeface="Courier New"/>
                <a:cs typeface="Courier New"/>
                <a:sym typeface="Courier New"/>
              </a:rPr>
              <a:t>out</a:t>
            </a:r>
            <a:r>
              <a:rPr lang="fr" sz="1100">
                <a:solidFill>
                  <a:srgbClr val="080808"/>
                </a:solidFill>
                <a:highlight>
                  <a:srgbClr val="FFFFFF"/>
                </a:highlight>
                <a:latin typeface="Courier New"/>
                <a:ea typeface="Courier New"/>
                <a:cs typeface="Courier New"/>
                <a:sym typeface="Courier New"/>
              </a:rPr>
              <a:t>.println(</a:t>
            </a:r>
            <a:r>
              <a:rPr lang="fr" sz="1100">
                <a:solidFill>
                  <a:srgbClr val="067D17"/>
                </a:solidFill>
                <a:highlight>
                  <a:srgbClr val="FFFFFF"/>
                </a:highlight>
                <a:latin typeface="Courier New"/>
                <a:ea typeface="Courier New"/>
                <a:cs typeface="Courier New"/>
                <a:sym typeface="Courier New"/>
              </a:rPr>
              <a:t>"In Los Angeles(America) Time Zone:"</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LAZone</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fr" sz="1100">
                <a:solidFill>
                  <a:srgbClr val="8C8C8C"/>
                </a:solidFill>
                <a:highlight>
                  <a:srgbClr val="FFFFFF"/>
                </a:highlight>
                <a:latin typeface="Courier New"/>
                <a:ea typeface="Courier New"/>
                <a:cs typeface="Courier New"/>
                <a:sym typeface="Courier New"/>
              </a:rPr>
              <a:t>//LocalDate in zone - "GMT+01:00"</a:t>
            </a:r>
            <a:endParaRPr i="1" sz="11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ZonedDateTime timestampAtGMTPlus1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timeStamp</a:t>
            </a:r>
            <a:r>
              <a:rPr lang="fr" sz="1100">
                <a:solidFill>
                  <a:srgbClr val="080808"/>
                </a:solidFill>
                <a:highlight>
                  <a:srgbClr val="FFFFFF"/>
                </a:highlight>
                <a:latin typeface="Courier New"/>
                <a:ea typeface="Courier New"/>
                <a:cs typeface="Courier New"/>
                <a:sym typeface="Courier New"/>
              </a:rPr>
              <a:t>.atStartOfDay().atZone(</a:t>
            </a:r>
            <a:r>
              <a:rPr lang="fr" sz="1100">
                <a:highlight>
                  <a:srgbClr val="FFFFFF"/>
                </a:highlight>
                <a:latin typeface="Courier New"/>
                <a:ea typeface="Courier New"/>
                <a:cs typeface="Courier New"/>
                <a:sym typeface="Courier New"/>
              </a:rPr>
              <a:t>ZoneId</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of</a:t>
            </a:r>
            <a:r>
              <a:rPr lang="fr" sz="1100">
                <a:solidFill>
                  <a:srgbClr val="080808"/>
                </a:solidFill>
                <a:highlight>
                  <a:srgbClr val="FFFFFF"/>
                </a:highlight>
                <a:latin typeface="Courier New"/>
                <a:ea typeface="Courier New"/>
                <a:cs typeface="Courier New"/>
                <a:sym typeface="Courier New"/>
              </a:rPr>
              <a:t>(</a:t>
            </a:r>
            <a:r>
              <a:rPr lang="fr" sz="1100">
                <a:solidFill>
                  <a:srgbClr val="067D17"/>
                </a:solidFill>
                <a:highlight>
                  <a:srgbClr val="FFFFFF"/>
                </a:highlight>
                <a:latin typeface="Courier New"/>
                <a:ea typeface="Courier New"/>
                <a:cs typeface="Courier New"/>
                <a:sym typeface="Courier New"/>
              </a:rPr>
              <a:t>"GMT+01:00"</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System</a:t>
            </a:r>
            <a:r>
              <a:rPr lang="fr" sz="1100">
                <a:solidFill>
                  <a:srgbClr val="080808"/>
                </a:solidFill>
                <a:highlight>
                  <a:srgbClr val="FFFFFF"/>
                </a:highlight>
                <a:latin typeface="Courier New"/>
                <a:ea typeface="Courier New"/>
                <a:cs typeface="Courier New"/>
                <a:sym typeface="Courier New"/>
              </a:rPr>
              <a:t>.</a:t>
            </a:r>
            <a:r>
              <a:rPr i="1" lang="fr" sz="1100">
                <a:solidFill>
                  <a:srgbClr val="871094"/>
                </a:solidFill>
                <a:highlight>
                  <a:srgbClr val="FFFFFF"/>
                </a:highlight>
                <a:latin typeface="Courier New"/>
                <a:ea typeface="Courier New"/>
                <a:cs typeface="Courier New"/>
                <a:sym typeface="Courier New"/>
              </a:rPr>
              <a:t>out</a:t>
            </a:r>
            <a:r>
              <a:rPr lang="fr" sz="1100">
                <a:solidFill>
                  <a:srgbClr val="080808"/>
                </a:solidFill>
                <a:highlight>
                  <a:srgbClr val="FFFFFF"/>
                </a:highlight>
                <a:latin typeface="Courier New"/>
                <a:ea typeface="Courier New"/>
                <a:cs typeface="Courier New"/>
                <a:sym typeface="Courier New"/>
              </a:rPr>
              <a:t>.println(</a:t>
            </a:r>
            <a:r>
              <a:rPr lang="fr" sz="1100">
                <a:solidFill>
                  <a:srgbClr val="067D17"/>
                </a:solidFill>
                <a:highlight>
                  <a:srgbClr val="FFFFFF"/>
                </a:highlight>
                <a:latin typeface="Courier New"/>
                <a:ea typeface="Courier New"/>
                <a:cs typeface="Courier New"/>
                <a:sym typeface="Courier New"/>
              </a:rPr>
              <a:t>"In 'GMT+01:00' Time Zone:"</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timestampAtGMTPlus1</a:t>
            </a:r>
            <a:r>
              <a:rPr lang="fr" sz="1100">
                <a:solidFill>
                  <a:srgbClr val="080808"/>
                </a:solidFill>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nvSpPr>
        <p:spPr>
          <a:xfrm>
            <a:off x="8595291" y="4749898"/>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fr" sz="1000" u="none" cap="none" strike="noStrike">
                <a:solidFill>
                  <a:srgbClr val="737373"/>
                </a:solidFill>
                <a:latin typeface="Roboto"/>
                <a:ea typeface="Roboto"/>
                <a:cs typeface="Roboto"/>
                <a:sym typeface="Roboto"/>
              </a:rPr>
              <a:t>‹#›</a:t>
            </a:fld>
            <a:endParaRPr b="0" i="0" sz="1000" u="none" cap="none" strike="noStrike">
              <a:solidFill>
                <a:srgbClr val="737373"/>
              </a:solidFill>
              <a:latin typeface="Roboto"/>
              <a:ea typeface="Roboto"/>
              <a:cs typeface="Roboto"/>
              <a:sym typeface="Roboto"/>
            </a:endParaRPr>
          </a:p>
        </p:txBody>
      </p:sp>
      <p:sp>
        <p:nvSpPr>
          <p:cNvPr id="143" name="Google Shape;143;p28"/>
          <p:cNvSpPr txBox="1"/>
          <p:nvPr>
            <p:ph type="title"/>
          </p:nvPr>
        </p:nvSpPr>
        <p:spPr>
          <a:xfrm>
            <a:off x="1171250" y="-2650"/>
            <a:ext cx="6325800" cy="72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200"/>
              <a:buNone/>
            </a:pPr>
            <a:r>
              <a:rPr b="1" lang="fr"/>
              <a:t>Duration, Period and Instant</a:t>
            </a:r>
            <a:endParaRPr b="1"/>
          </a:p>
        </p:txBody>
      </p:sp>
      <p:sp>
        <p:nvSpPr>
          <p:cNvPr id="144" name="Google Shape;144;p28"/>
          <p:cNvSpPr txBox="1"/>
          <p:nvPr/>
        </p:nvSpPr>
        <p:spPr>
          <a:xfrm>
            <a:off x="337400" y="1089375"/>
            <a:ext cx="82578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600">
                <a:latin typeface="Raleway"/>
                <a:ea typeface="Raleway"/>
                <a:cs typeface="Raleway"/>
                <a:sym typeface="Raleway"/>
              </a:rPr>
              <a:t>Period</a:t>
            </a:r>
            <a:r>
              <a:rPr b="1" lang="fr" sz="1600">
                <a:latin typeface="Raleway"/>
                <a:ea typeface="Raleway"/>
                <a:cs typeface="Raleway"/>
                <a:sym typeface="Raleway"/>
              </a:rPr>
              <a:t>:</a:t>
            </a:r>
            <a:r>
              <a:rPr lang="fr" sz="1600">
                <a:latin typeface="Raleway"/>
                <a:ea typeface="Raleway"/>
                <a:cs typeface="Raleway"/>
                <a:sym typeface="Raleway"/>
              </a:rPr>
              <a:t> </a:t>
            </a:r>
            <a:r>
              <a:rPr lang="fr" sz="1600">
                <a:latin typeface="Raleway"/>
                <a:ea typeface="Raleway"/>
                <a:cs typeface="Raleway"/>
                <a:sym typeface="Raleway"/>
              </a:rPr>
              <a:t>a distance on the timeline (“3 months and 1 day”), date-based</a:t>
            </a:r>
            <a:endParaRPr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Use-Cases: </a:t>
            </a:r>
            <a:r>
              <a:rPr lang="fr" sz="1600">
                <a:latin typeface="Raleway"/>
                <a:ea typeface="Raleway"/>
                <a:cs typeface="Raleway"/>
                <a:sym typeface="Raleway"/>
              </a:rPr>
              <a:t>Length of holidays, Length of trips</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Period periodOf5Days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Period</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ofDays</a:t>
            </a:r>
            <a:r>
              <a:rPr lang="fr" sz="1100">
                <a:solidFill>
                  <a:srgbClr val="080808"/>
                </a:solidFill>
                <a:highlight>
                  <a:srgbClr val="FFFFFF"/>
                </a:highlight>
                <a:latin typeface="Courier New"/>
                <a:ea typeface="Courier New"/>
                <a:cs typeface="Courier New"/>
                <a:sym typeface="Courier New"/>
              </a:rPr>
              <a:t>(</a:t>
            </a:r>
            <a:r>
              <a:rPr lang="fr" sz="1100">
                <a:solidFill>
                  <a:srgbClr val="1750EB"/>
                </a:solidFill>
                <a:highlight>
                  <a:srgbClr val="FFFFFF"/>
                </a:highlight>
                <a:latin typeface="Courier New"/>
                <a:ea typeface="Courier New"/>
                <a:cs typeface="Courier New"/>
                <a:sym typeface="Courier New"/>
              </a:rPr>
              <a:t>5</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LocalDate nowPlus15Days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LocalDate</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().plus(</a:t>
            </a:r>
            <a:r>
              <a:rPr lang="fr" sz="1100">
                <a:highlight>
                  <a:srgbClr val="FFFFFF"/>
                </a:highlight>
                <a:latin typeface="Courier New"/>
                <a:ea typeface="Courier New"/>
                <a:cs typeface="Courier New"/>
                <a:sym typeface="Courier New"/>
              </a:rPr>
              <a:t>periodOf5Days</a:t>
            </a:r>
            <a:r>
              <a:rPr lang="fr" sz="1100">
                <a:solidFill>
                  <a:srgbClr val="080808"/>
                </a:solidFill>
                <a:highlight>
                  <a:srgbClr val="FFFFFF"/>
                </a:highlight>
                <a:latin typeface="Courier New"/>
                <a:ea typeface="Courier New"/>
                <a:cs typeface="Courier New"/>
                <a:sym typeface="Courier New"/>
              </a:rPr>
              <a:t>.multipliedBy(</a:t>
            </a:r>
            <a:r>
              <a:rPr lang="fr" sz="1100">
                <a:solidFill>
                  <a:srgbClr val="1750EB"/>
                </a:solidFill>
                <a:highlight>
                  <a:srgbClr val="FFFFFF"/>
                </a:highlight>
                <a:latin typeface="Courier New"/>
                <a:ea typeface="Courier New"/>
                <a:cs typeface="Courier New"/>
                <a:sym typeface="Courier New"/>
              </a:rPr>
              <a:t>3</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Duration:</a:t>
            </a:r>
            <a:r>
              <a:rPr lang="fr" sz="1600">
                <a:latin typeface="Raleway"/>
                <a:ea typeface="Raleway"/>
                <a:cs typeface="Raleway"/>
                <a:sym typeface="Raleway"/>
              </a:rPr>
              <a:t> a distance on the timeline like Period, but different precision, time-based</a:t>
            </a:r>
            <a:endParaRPr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Use-Cases: </a:t>
            </a:r>
            <a:r>
              <a:rPr lang="fr" sz="1600">
                <a:latin typeface="Raleway"/>
                <a:ea typeface="Raleway"/>
                <a:cs typeface="Raleway"/>
                <a:sym typeface="Raleway"/>
              </a:rPr>
              <a:t>Technical time schedules like Timeouts, Batch process length</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Duration durationOf5Hours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Duration</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ofHours</a:t>
            </a:r>
            <a:r>
              <a:rPr lang="fr" sz="1100">
                <a:solidFill>
                  <a:srgbClr val="080808"/>
                </a:solidFill>
                <a:highlight>
                  <a:srgbClr val="FFFFFF"/>
                </a:highlight>
                <a:latin typeface="Courier New"/>
                <a:ea typeface="Courier New"/>
                <a:cs typeface="Courier New"/>
                <a:sym typeface="Courier New"/>
              </a:rPr>
              <a:t>(</a:t>
            </a:r>
            <a:r>
              <a:rPr lang="fr" sz="1100">
                <a:solidFill>
                  <a:srgbClr val="1750EB"/>
                </a:solidFill>
                <a:highlight>
                  <a:srgbClr val="FFFFFF"/>
                </a:highlight>
                <a:latin typeface="Courier New"/>
                <a:ea typeface="Courier New"/>
                <a:cs typeface="Courier New"/>
                <a:sym typeface="Courier New"/>
              </a:rPr>
              <a:t>5</a:t>
            </a:r>
            <a:r>
              <a:rPr lang="fr"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fr" sz="1100">
                <a:highlight>
                  <a:srgbClr val="FFFFFF"/>
                </a:highlight>
                <a:latin typeface="Courier New"/>
                <a:ea typeface="Courier New"/>
                <a:cs typeface="Courier New"/>
                <a:sym typeface="Courier New"/>
              </a:rPr>
              <a:t>LocalTime nowPlus15Hours </a:t>
            </a:r>
            <a:r>
              <a:rPr lang="fr" sz="1100">
                <a:solidFill>
                  <a:srgbClr val="080808"/>
                </a:solidFill>
                <a:highlight>
                  <a:srgbClr val="FFFFFF"/>
                </a:highlight>
                <a:latin typeface="Courier New"/>
                <a:ea typeface="Courier New"/>
                <a:cs typeface="Courier New"/>
                <a:sym typeface="Courier New"/>
              </a:rPr>
              <a:t>= </a:t>
            </a:r>
            <a:r>
              <a:rPr lang="fr" sz="1100">
                <a:highlight>
                  <a:srgbClr val="FFFFFF"/>
                </a:highlight>
                <a:latin typeface="Courier New"/>
                <a:ea typeface="Courier New"/>
                <a:cs typeface="Courier New"/>
                <a:sym typeface="Courier New"/>
              </a:rPr>
              <a:t>LocalTime</a:t>
            </a:r>
            <a:r>
              <a:rPr lang="fr" sz="1100">
                <a:solidFill>
                  <a:srgbClr val="080808"/>
                </a:solidFill>
                <a:highlight>
                  <a:srgbClr val="FFFFFF"/>
                </a:highlight>
                <a:latin typeface="Courier New"/>
                <a:ea typeface="Courier New"/>
                <a:cs typeface="Courier New"/>
                <a:sym typeface="Courier New"/>
              </a:rPr>
              <a:t>.</a:t>
            </a:r>
            <a:r>
              <a:rPr i="1" lang="fr" sz="1100">
                <a:solidFill>
                  <a:srgbClr val="080808"/>
                </a:solidFill>
                <a:highlight>
                  <a:srgbClr val="FFFFFF"/>
                </a:highlight>
                <a:latin typeface="Courier New"/>
                <a:ea typeface="Courier New"/>
                <a:cs typeface="Courier New"/>
                <a:sym typeface="Courier New"/>
              </a:rPr>
              <a:t>now</a:t>
            </a:r>
            <a:r>
              <a:rPr lang="fr" sz="1100">
                <a:solidFill>
                  <a:srgbClr val="080808"/>
                </a:solidFill>
                <a:highlight>
                  <a:srgbClr val="FFFFFF"/>
                </a:highlight>
                <a:latin typeface="Courier New"/>
                <a:ea typeface="Courier New"/>
                <a:cs typeface="Courier New"/>
                <a:sym typeface="Courier New"/>
              </a:rPr>
              <a:t>().plus(</a:t>
            </a:r>
            <a:r>
              <a:rPr lang="fr" sz="1100">
                <a:highlight>
                  <a:srgbClr val="FFFFFF"/>
                </a:highlight>
                <a:latin typeface="Courier New"/>
                <a:ea typeface="Courier New"/>
                <a:cs typeface="Courier New"/>
                <a:sym typeface="Courier New"/>
              </a:rPr>
              <a:t>durationOf5Hours</a:t>
            </a:r>
            <a:r>
              <a:rPr lang="fr" sz="1100">
                <a:solidFill>
                  <a:srgbClr val="080808"/>
                </a:solidFill>
                <a:highlight>
                  <a:srgbClr val="FFFFFF"/>
                </a:highlight>
                <a:latin typeface="Courier New"/>
                <a:ea typeface="Courier New"/>
                <a:cs typeface="Courier New"/>
                <a:sym typeface="Courier New"/>
              </a:rPr>
              <a:t>.multipliedBy(</a:t>
            </a:r>
            <a:r>
              <a:rPr lang="fr" sz="1100">
                <a:solidFill>
                  <a:srgbClr val="1750EB"/>
                </a:solidFill>
                <a:highlight>
                  <a:srgbClr val="FFFFFF"/>
                </a:highlight>
                <a:latin typeface="Courier New"/>
                <a:ea typeface="Courier New"/>
                <a:cs typeface="Courier New"/>
                <a:sym typeface="Courier New"/>
              </a:rPr>
              <a:t>3</a:t>
            </a:r>
            <a:r>
              <a:rPr lang="fr" sz="1100">
                <a:solidFill>
                  <a:srgbClr val="080808"/>
                </a:solidFill>
                <a:highlight>
                  <a:srgbClr val="FFFFFF"/>
                </a:highlight>
                <a:latin typeface="Courier New"/>
                <a:ea typeface="Courier New"/>
                <a:cs typeface="Courier New"/>
                <a:sym typeface="Courier New"/>
              </a:rPr>
              <a:t>));</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Instant:</a:t>
            </a:r>
            <a:r>
              <a:rPr lang="fr" sz="1600">
                <a:latin typeface="Raleway"/>
                <a:ea typeface="Raleway"/>
                <a:cs typeface="Raleway"/>
                <a:sym typeface="Raleway"/>
              </a:rPr>
              <a:t> a specific moment on the time line (epoch-time, nanoseconds since 1970)</a:t>
            </a:r>
            <a:endParaRPr sz="1600">
              <a:latin typeface="Raleway"/>
              <a:ea typeface="Raleway"/>
              <a:cs typeface="Raleway"/>
              <a:sym typeface="Raleway"/>
            </a:endParaRPr>
          </a:p>
          <a:p>
            <a:pPr indent="0" lvl="0" marL="0" rtl="0" algn="l">
              <a:spcBef>
                <a:spcPts val="0"/>
              </a:spcBef>
              <a:spcAft>
                <a:spcPts val="0"/>
              </a:spcAft>
              <a:buNone/>
            </a:pPr>
            <a:r>
              <a:rPr b="1" lang="fr" sz="1600">
                <a:latin typeface="Raleway"/>
                <a:ea typeface="Raleway"/>
                <a:cs typeface="Raleway"/>
                <a:sym typeface="Raleway"/>
              </a:rPr>
              <a:t>Use-Cases: </a:t>
            </a:r>
            <a:r>
              <a:rPr lang="fr" sz="1600">
                <a:latin typeface="Raleway"/>
                <a:ea typeface="Raleway"/>
                <a:cs typeface="Raleway"/>
                <a:sym typeface="Raleway"/>
              </a:rPr>
              <a:t>Record event time-stamps in the application.</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t/>
            </a:r>
            <a:endParaRPr sz="1100">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