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Roboto"/>
      <p:regular r:id="rId39"/>
      <p:bold r:id="rId40"/>
      <p:italic r:id="rId41"/>
      <p:boldItalic r:id="rId42"/>
    </p:embeddedFont>
    <p:embeddedFont>
      <p:font typeface="Varela Round"/>
      <p:regular r:id="rId43"/>
    </p:embeddedFont>
    <p:embeddedFont>
      <p:font typeface="Raleway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62D251-A096-4A6D-A987-D2476E732DB1}">
  <a:tblStyle styleId="{C962D251-A096-4A6D-A987-D2476E732D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44" Type="http://schemas.openxmlformats.org/officeDocument/2006/relationships/font" Target="fonts/RalewayLight-regular.fntdata"/><Relationship Id="rId21" Type="http://schemas.openxmlformats.org/officeDocument/2006/relationships/slide" Target="slides/slide15.xml"/><Relationship Id="rId43" Type="http://schemas.openxmlformats.org/officeDocument/2006/relationships/font" Target="fonts/VarelaRound-regular.fntdata"/><Relationship Id="rId24" Type="http://schemas.openxmlformats.org/officeDocument/2006/relationships/slide" Target="slides/slide18.xml"/><Relationship Id="rId46" Type="http://schemas.openxmlformats.org/officeDocument/2006/relationships/font" Target="fonts/RalewayLight-italic.fntdata"/><Relationship Id="rId23" Type="http://schemas.openxmlformats.org/officeDocument/2006/relationships/slide" Target="slides/slide17.xml"/><Relationship Id="rId45" Type="http://schemas.openxmlformats.org/officeDocument/2006/relationships/font" Target="fonts/RalewayLight-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RalewayLight-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41ee030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41ee030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b41ee0307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b41ee0307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5a51879e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a51879e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b94a20abf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b94a20abf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b94a20abf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b94a20abf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b41ee0307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b41ee0307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b41ee0307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b41ee0307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6b94a20abf_3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b94a20abf_3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b41ee0307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b41ee0307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b41ee0307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b41ee0307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b41ee0307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b41ee0307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bfa246d5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bfa246d5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b41ee0307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b41ee0307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6b94a20abf_3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b94a20abf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b41ee0307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b41ee0307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6b94a20abf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6b94a20abf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6b94a20abf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b94a20abf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bfa246d5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bfa246d5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bfa246d5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bfa246d5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4e4ee135d_2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4e4ee135d_2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4e4ee135d_2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4e4ee135d_2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bfa246d5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bfa246d5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bfa246d5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bfa246d5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bfa246d5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bfa246d5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bfa246d5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bfa246d5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bfa246d5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bfa246d5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bfa246d5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bfa246d5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bfa246d5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bfa246d5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500"/>
              </a:spcAft>
              <a:buNone/>
            </a:pPr>
            <a: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2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3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6" name="Shape 6"/>
        <p:cNvGrpSpPr/>
        <p:nvPr/>
      </p:nvGrpSpPr>
      <p:grpSpPr>
        <a:xfrm>
          <a:off x="0" y="0"/>
          <a:ext cx="0" cy="0"/>
          <a:chOff x="0" y="0"/>
          <a:chExt cx="0" cy="0"/>
        </a:xfrm>
      </p:grpSpPr>
      <p:pic>
        <p:nvPicPr>
          <p:cNvPr id="7" name="Google Shape;7;p2"/>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8" name="Google Shape;8;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9" name="Google Shape;9;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10" name="Google Shape;10;p2"/>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48" name="Shape 48"/>
        <p:cNvGrpSpPr/>
        <p:nvPr/>
      </p:nvGrpSpPr>
      <p:grpSpPr>
        <a:xfrm>
          <a:off x="0" y="0"/>
          <a:ext cx="0" cy="0"/>
          <a:chOff x="0" y="0"/>
          <a:chExt cx="0" cy="0"/>
        </a:xfrm>
      </p:grpSpPr>
      <p:pic>
        <p:nvPicPr>
          <p:cNvPr id="49" name="Google Shape;49;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50" name="Google Shape;50;p11"/>
          <p:cNvPicPr preferRelativeResize="0"/>
          <p:nvPr/>
        </p:nvPicPr>
        <p:blipFill>
          <a:blip r:embed="rId3">
            <a:alphaModFix/>
          </a:blip>
          <a:stretch>
            <a:fillRect/>
          </a:stretch>
        </p:blipFill>
        <p:spPr>
          <a:xfrm>
            <a:off x="2772000" y="0"/>
            <a:ext cx="6371999" cy="5169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51" name="Shape 51"/>
        <p:cNvGrpSpPr/>
        <p:nvPr/>
      </p:nvGrpSpPr>
      <p:grpSpPr>
        <a:xfrm>
          <a:off x="0" y="0"/>
          <a:ext cx="0" cy="0"/>
          <a:chOff x="0" y="0"/>
          <a:chExt cx="0" cy="0"/>
        </a:xfrm>
      </p:grpSpPr>
      <p:pic>
        <p:nvPicPr>
          <p:cNvPr id="52" name="Google Shape;52;p12"/>
          <p:cNvPicPr preferRelativeResize="0"/>
          <p:nvPr/>
        </p:nvPicPr>
        <p:blipFill>
          <a:blip r:embed="rId2">
            <a:alphaModFix amt="47000"/>
          </a:blip>
          <a:stretch>
            <a:fillRect/>
          </a:stretch>
        </p:blipFill>
        <p:spPr>
          <a:xfrm>
            <a:off x="-716400" y="-540000"/>
            <a:ext cx="10576800" cy="897520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p:cSld name="CUSTOM_1">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5" name="Shape 55"/>
        <p:cNvGrpSpPr/>
        <p:nvPr/>
      </p:nvGrpSpPr>
      <p:grpSpPr>
        <a:xfrm>
          <a:off x="0" y="0"/>
          <a:ext cx="0" cy="0"/>
          <a:chOff x="0" y="0"/>
          <a:chExt cx="0" cy="0"/>
        </a:xfrm>
      </p:grpSpPr>
      <p:sp>
        <p:nvSpPr>
          <p:cNvPr id="56" name="Google Shape;56;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57" name="Shape 57"/>
        <p:cNvGrpSpPr/>
        <p:nvPr/>
      </p:nvGrpSpPr>
      <p:grpSpPr>
        <a:xfrm>
          <a:off x="0" y="0"/>
          <a:ext cx="0" cy="0"/>
          <a:chOff x="0" y="0"/>
          <a:chExt cx="0" cy="0"/>
        </a:xfrm>
      </p:grpSpPr>
      <p:sp>
        <p:nvSpPr>
          <p:cNvPr id="58" name="Google Shape;58;p15"/>
          <p:cNvSpPr txBox="1"/>
          <p:nvPr>
            <p:ph type="title"/>
          </p:nvPr>
        </p:nvSpPr>
        <p:spPr>
          <a:xfrm>
            <a:off x="628650" y="273844"/>
            <a:ext cx="7886700" cy="9942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400"/>
            </a:lvl2pPr>
            <a:lvl3pPr indent="0" lvl="2" rtl="0">
              <a:spcBef>
                <a:spcPts val="0"/>
              </a:spcBef>
              <a:spcAft>
                <a:spcPts val="0"/>
              </a:spcAft>
              <a:buSzPts val="1400"/>
              <a:buNone/>
              <a:defRPr sz="1400"/>
            </a:lvl3pPr>
            <a:lvl4pPr indent="0" lvl="3" rtl="0">
              <a:spcBef>
                <a:spcPts val="0"/>
              </a:spcBef>
              <a:spcAft>
                <a:spcPts val="0"/>
              </a:spcAft>
              <a:buSzPts val="1400"/>
              <a:buNone/>
              <a:defRPr sz="1400"/>
            </a:lvl4pPr>
            <a:lvl5pPr indent="0" lvl="4" rtl="0">
              <a:spcBef>
                <a:spcPts val="0"/>
              </a:spcBef>
              <a:spcAft>
                <a:spcPts val="0"/>
              </a:spcAft>
              <a:buSzPts val="1400"/>
              <a:buNone/>
              <a:defRPr sz="1400"/>
            </a:lvl5pPr>
            <a:lvl6pPr indent="0" lvl="5" rtl="0">
              <a:spcBef>
                <a:spcPts val="0"/>
              </a:spcBef>
              <a:spcAft>
                <a:spcPts val="0"/>
              </a:spcAft>
              <a:buSzPts val="1400"/>
              <a:buNone/>
              <a:defRPr sz="1400"/>
            </a:lvl6pPr>
            <a:lvl7pPr indent="0" lvl="6" rtl="0">
              <a:spcBef>
                <a:spcPts val="0"/>
              </a:spcBef>
              <a:spcAft>
                <a:spcPts val="0"/>
              </a:spcAft>
              <a:buSzPts val="1400"/>
              <a:buNone/>
              <a:defRPr sz="1400"/>
            </a:lvl7pPr>
            <a:lvl8pPr indent="0" lvl="7" rtl="0">
              <a:spcBef>
                <a:spcPts val="0"/>
              </a:spcBef>
              <a:spcAft>
                <a:spcPts val="0"/>
              </a:spcAft>
              <a:buSzPts val="1400"/>
              <a:buNone/>
              <a:defRPr sz="1400"/>
            </a:lvl8pPr>
            <a:lvl9pPr indent="0" lvl="8" rtl="0">
              <a:spcBef>
                <a:spcPts val="0"/>
              </a:spcBef>
              <a:spcAft>
                <a:spcPts val="0"/>
              </a:spcAft>
              <a:buSzPts val="1400"/>
              <a:buNone/>
              <a:defRPr sz="1400"/>
            </a:lvl9pPr>
          </a:lstStyle>
          <a:p/>
        </p:txBody>
      </p:sp>
      <p:sp>
        <p:nvSpPr>
          <p:cNvPr id="59" name="Google Shape;59;p15"/>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0" name="Google Shape;60;p15"/>
          <p:cNvSpPr txBox="1"/>
          <p:nvPr>
            <p:ph idx="10" type="dt"/>
          </p:nvPr>
        </p:nvSpPr>
        <p:spPr>
          <a:xfrm>
            <a:off x="628650" y="4767263"/>
            <a:ext cx="20574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61" name="Google Shape;61;p15"/>
          <p:cNvSpPr txBox="1"/>
          <p:nvPr>
            <p:ph idx="11" type="ftr"/>
          </p:nvPr>
        </p:nvSpPr>
        <p:spPr>
          <a:xfrm>
            <a:off x="3028950" y="4767263"/>
            <a:ext cx="30861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62" name="Google Shape;62;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p:cSld name="TITLE_2">
    <p:spTree>
      <p:nvGrpSpPr>
        <p:cNvPr id="63" name="Shape 63"/>
        <p:cNvGrpSpPr/>
        <p:nvPr/>
      </p:nvGrpSpPr>
      <p:grpSpPr>
        <a:xfrm>
          <a:off x="0" y="0"/>
          <a:ext cx="0" cy="0"/>
          <a:chOff x="0" y="0"/>
          <a:chExt cx="0" cy="0"/>
        </a:xfrm>
      </p:grpSpPr>
      <p:sp>
        <p:nvSpPr>
          <p:cNvPr id="64" name="Google Shape;64;p16"/>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5" name="Google Shape;65;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fr"/>
              <a:t>‹#›</a:t>
            </a:fld>
            <a:endParaRPr/>
          </a:p>
        </p:txBody>
      </p:sp>
      <p:sp>
        <p:nvSpPr>
          <p:cNvPr id="66" name="Google Shape;66;p16"/>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67" name="Google Shape;67;p16"/>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 name="Google Shape;68;p16"/>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sp>
        <p:nvSpPr>
          <p:cNvPr id="70" name="Google Shape;70;p17"/>
          <p:cNvSpPr txBox="1"/>
          <p:nvPr>
            <p:ph type="title"/>
          </p:nvPr>
        </p:nvSpPr>
        <p:spPr>
          <a:xfrm>
            <a:off x="1458450" y="526350"/>
            <a:ext cx="6227100" cy="40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Char char="●"/>
              <a:defRPr b="1" sz="4800">
                <a:solidFill>
                  <a:srgbClr val="FFFFFF"/>
                </a:solidFill>
              </a:defRPr>
            </a:lvl1pPr>
            <a:lvl2pPr lvl="1" rtl="0">
              <a:spcBef>
                <a:spcPts val="0"/>
              </a:spcBef>
              <a:spcAft>
                <a:spcPts val="0"/>
              </a:spcAft>
              <a:buSzPts val="6000"/>
              <a:buChar char="○"/>
              <a:defRPr sz="6000"/>
            </a:lvl2pPr>
            <a:lvl3pPr lvl="2" rtl="0">
              <a:spcBef>
                <a:spcPts val="0"/>
              </a:spcBef>
              <a:spcAft>
                <a:spcPts val="0"/>
              </a:spcAft>
              <a:buSzPts val="6000"/>
              <a:buChar char="■"/>
              <a:defRPr sz="6000"/>
            </a:lvl3pPr>
            <a:lvl4pPr lvl="3" rtl="0">
              <a:spcBef>
                <a:spcPts val="0"/>
              </a:spcBef>
              <a:spcAft>
                <a:spcPts val="0"/>
              </a:spcAft>
              <a:buSzPts val="6000"/>
              <a:buChar char="●"/>
              <a:defRPr sz="6000"/>
            </a:lvl4pPr>
            <a:lvl5pPr lvl="4" rtl="0">
              <a:spcBef>
                <a:spcPts val="0"/>
              </a:spcBef>
              <a:spcAft>
                <a:spcPts val="0"/>
              </a:spcAft>
              <a:buSzPts val="6000"/>
              <a:buChar char="○"/>
              <a:defRPr sz="6000"/>
            </a:lvl5pPr>
            <a:lvl6pPr lvl="5" rtl="0">
              <a:spcBef>
                <a:spcPts val="0"/>
              </a:spcBef>
              <a:spcAft>
                <a:spcPts val="0"/>
              </a:spcAft>
              <a:buSzPts val="6000"/>
              <a:buChar char="■"/>
              <a:defRPr sz="6000"/>
            </a:lvl6pPr>
            <a:lvl7pPr lvl="6" rtl="0">
              <a:spcBef>
                <a:spcPts val="0"/>
              </a:spcBef>
              <a:spcAft>
                <a:spcPts val="0"/>
              </a:spcAft>
              <a:buSzPts val="6000"/>
              <a:buChar char="●"/>
              <a:defRPr sz="6000"/>
            </a:lvl7pPr>
            <a:lvl8pPr lvl="7" rtl="0">
              <a:spcBef>
                <a:spcPts val="0"/>
              </a:spcBef>
              <a:spcAft>
                <a:spcPts val="0"/>
              </a:spcAft>
              <a:buSzPts val="6000"/>
              <a:buChar char="○"/>
              <a:defRPr sz="6000"/>
            </a:lvl8pPr>
            <a:lvl9pPr lvl="8" rtl="0">
              <a:spcBef>
                <a:spcPts val="0"/>
              </a:spcBef>
              <a:spcAft>
                <a:spcPts val="0"/>
              </a:spcAft>
              <a:buSzPts val="6000"/>
              <a:buChar char="■"/>
              <a:defRPr sz="6000"/>
            </a:lvl9pPr>
          </a:lstStyle>
          <a:p/>
        </p:txBody>
      </p:sp>
      <p:sp>
        <p:nvSpPr>
          <p:cNvPr id="71" name="Google Shape;71;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p:cSld name="ONE_COLUMN_TEXT_1">
    <p:spTree>
      <p:nvGrpSpPr>
        <p:cNvPr id="72" name="Shape 72"/>
        <p:cNvGrpSpPr/>
        <p:nvPr/>
      </p:nvGrpSpPr>
      <p:grpSpPr>
        <a:xfrm>
          <a:off x="0" y="0"/>
          <a:ext cx="0" cy="0"/>
          <a:chOff x="0" y="0"/>
          <a:chExt cx="0" cy="0"/>
        </a:xfrm>
      </p:grpSpPr>
      <p:sp>
        <p:nvSpPr>
          <p:cNvPr id="73" name="Google Shape;73;p1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8"/>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75" name="Google Shape;75;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fr"/>
              <a:t>‹#›</a:t>
            </a:fld>
            <a:endParaRPr/>
          </a:p>
        </p:txBody>
      </p:sp>
      <p:sp>
        <p:nvSpPr>
          <p:cNvPr id="76" name="Google Shape;76;p18"/>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 name="Google Shape;77;p18"/>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8" name="Shape 78"/>
        <p:cNvGrpSpPr/>
        <p:nvPr/>
      </p:nvGrpSpPr>
      <p:grpSpPr>
        <a:xfrm>
          <a:off x="0" y="0"/>
          <a:ext cx="0" cy="0"/>
          <a:chOff x="0" y="0"/>
          <a:chExt cx="0" cy="0"/>
        </a:xfrm>
      </p:grpSpPr>
      <p:sp>
        <p:nvSpPr>
          <p:cNvPr id="79" name="Google Shape;79;p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Roboto"/>
              <a:buNone/>
              <a:defRPr b="0" i="0" sz="3200" u="none" cap="none" strike="noStrike">
                <a:solidFill>
                  <a:schemeClr val="lt1"/>
                </a:solidFill>
                <a:latin typeface="Roboto"/>
                <a:ea typeface="Roboto"/>
                <a:cs typeface="Roboto"/>
                <a:sym typeface="Roboto"/>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1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Roboto"/>
              <a:buNone/>
              <a:defRPr b="0" i="0" sz="1800" u="none" cap="none" strike="noStrike">
                <a:solidFill>
                  <a:schemeClr val="lt2"/>
                </a:solidFill>
                <a:latin typeface="Roboto"/>
                <a:ea typeface="Roboto"/>
                <a:cs typeface="Roboto"/>
                <a:sym typeface="Roboto"/>
              </a:defRPr>
            </a:lvl1pPr>
            <a:lvl2pPr indent="-228600" lvl="1" marL="914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2pPr>
            <a:lvl3pPr indent="-228600" lvl="2" marL="1371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3pPr>
            <a:lvl4pPr indent="-228600" lvl="3" marL="18288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4pPr>
            <a:lvl5pPr indent="-228600" lvl="4" marL="22860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5pPr>
            <a:lvl6pPr indent="-228600" lvl="5" marL="27432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6pPr>
            <a:lvl7pPr indent="-228600" lvl="6" marL="32004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7pPr>
            <a:lvl8pPr indent="-228600" lvl="7" marL="3657600" marR="0" rtl="0" algn="l">
              <a:lnSpc>
                <a:spcPct val="115000"/>
              </a:lnSpc>
              <a:spcBef>
                <a:spcPts val="1600"/>
              </a:spcBef>
              <a:spcAft>
                <a:spcPts val="0"/>
              </a:spcAft>
              <a:buClr>
                <a:schemeClr val="lt2"/>
              </a:buClr>
              <a:buSzPts val="1400"/>
              <a:buFont typeface="Roboto"/>
              <a:buNone/>
              <a:defRPr b="0" i="0" sz="1400" u="none" cap="none" strike="noStrike">
                <a:solidFill>
                  <a:schemeClr val="lt2"/>
                </a:solidFill>
                <a:latin typeface="Roboto"/>
                <a:ea typeface="Roboto"/>
                <a:cs typeface="Roboto"/>
                <a:sym typeface="Roboto"/>
              </a:defRPr>
            </a:lvl8pPr>
            <a:lvl9pPr indent="-228600" lvl="8" marL="4114800" marR="0" rtl="0" algn="l">
              <a:lnSpc>
                <a:spcPct val="115000"/>
              </a:lnSpc>
              <a:spcBef>
                <a:spcPts val="1600"/>
              </a:spcBef>
              <a:spcAft>
                <a:spcPts val="1600"/>
              </a:spcAft>
              <a:buClr>
                <a:schemeClr val="lt2"/>
              </a:buClr>
              <a:buSzPts val="1400"/>
              <a:buFont typeface="Roboto"/>
              <a:buNone/>
              <a:defRPr b="0" i="0" sz="1400" u="none" cap="none" strike="noStrike">
                <a:solidFill>
                  <a:schemeClr val="lt2"/>
                </a:solidFill>
                <a:latin typeface="Roboto"/>
                <a:ea typeface="Roboto"/>
                <a:cs typeface="Roboto"/>
                <a:sym typeface="Roboto"/>
              </a:defRPr>
            </a:lvl9pPr>
          </a:lstStyle>
          <a:p/>
        </p:txBody>
      </p:sp>
      <p:sp>
        <p:nvSpPr>
          <p:cNvPr id="83" name="Google Shape;83;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85" name="Shape 85"/>
        <p:cNvGrpSpPr/>
        <p:nvPr/>
      </p:nvGrpSpPr>
      <p:grpSpPr>
        <a:xfrm>
          <a:off x="0" y="0"/>
          <a:ext cx="0" cy="0"/>
          <a:chOff x="0" y="0"/>
          <a:chExt cx="0" cy="0"/>
        </a:xfrm>
      </p:grpSpPr>
      <p:pic>
        <p:nvPicPr>
          <p:cNvPr id="86" name="Google Shape;86;p21"/>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87" name="Google Shape;87;p21"/>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88" name="Google Shape;88;p21"/>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89" name="Google Shape;89;p21"/>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13" name="Google Shape;13;p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4" name="Google Shape;14;p3"/>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90" name="Shape 90"/>
        <p:cNvGrpSpPr/>
        <p:nvPr/>
      </p:nvGrpSpPr>
      <p:grpSpPr>
        <a:xfrm>
          <a:off x="0" y="0"/>
          <a:ext cx="0" cy="0"/>
          <a:chOff x="0" y="0"/>
          <a:chExt cx="0" cy="0"/>
        </a:xfrm>
      </p:grpSpPr>
      <p:pic>
        <p:nvPicPr>
          <p:cNvPr id="91" name="Google Shape;91;p22"/>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92" name="Google Shape;92;p22"/>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93" name="Google Shape;93;p22"/>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94" name="Shape 94"/>
        <p:cNvGrpSpPr/>
        <p:nvPr/>
      </p:nvGrpSpPr>
      <p:grpSpPr>
        <a:xfrm>
          <a:off x="0" y="0"/>
          <a:ext cx="0" cy="0"/>
          <a:chOff x="0" y="0"/>
          <a:chExt cx="0" cy="0"/>
        </a:xfrm>
      </p:grpSpPr>
      <p:pic>
        <p:nvPicPr>
          <p:cNvPr id="95" name="Google Shape;95;p23"/>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96" name="Google Shape;96;p2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97" name="Google Shape;97;p23"/>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98" name="Shape 98"/>
        <p:cNvGrpSpPr/>
        <p:nvPr/>
      </p:nvGrpSpPr>
      <p:grpSpPr>
        <a:xfrm>
          <a:off x="0" y="0"/>
          <a:ext cx="0" cy="0"/>
          <a:chOff x="0" y="0"/>
          <a:chExt cx="0" cy="0"/>
        </a:xfrm>
      </p:grpSpPr>
      <p:pic>
        <p:nvPicPr>
          <p:cNvPr id="99" name="Google Shape;99;p24"/>
          <p:cNvPicPr preferRelativeResize="0"/>
          <p:nvPr/>
        </p:nvPicPr>
        <p:blipFill>
          <a:blip r:embed="rId2">
            <a:alphaModFix/>
          </a:blip>
          <a:stretch>
            <a:fillRect/>
          </a:stretch>
        </p:blipFill>
        <p:spPr>
          <a:xfrm>
            <a:off x="2799150" y="1973574"/>
            <a:ext cx="3545702" cy="119635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None/>
              <a:defRPr sz="6000">
                <a:solidFill>
                  <a:srgbClr val="FFFFFF"/>
                </a:solidFill>
                <a:latin typeface="Varela Round"/>
                <a:ea typeface="Varela Round"/>
                <a:cs typeface="Varela Round"/>
                <a:sym typeface="Varela Round"/>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102" name="Google Shape;102;p25"/>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103" name="Google Shape;103;p25"/>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rtl="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104" name="Google Shape;104;p25"/>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105" name="Google Shape;105;p25"/>
          <p:cNvPicPr preferRelativeResize="0"/>
          <p:nvPr/>
        </p:nvPicPr>
        <p:blipFill>
          <a:blip r:embed="rId3">
            <a:alphaModFix/>
          </a:blip>
          <a:stretch>
            <a:fillRect/>
          </a:stretch>
        </p:blipFill>
        <p:spPr>
          <a:xfrm>
            <a:off x="1680025" y="777875"/>
            <a:ext cx="3414675" cy="26378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106" name="Shape 106"/>
        <p:cNvGrpSpPr/>
        <p:nvPr/>
      </p:nvGrpSpPr>
      <p:grpSpPr>
        <a:xfrm>
          <a:off x="0" y="0"/>
          <a:ext cx="0" cy="0"/>
          <a:chOff x="0" y="0"/>
          <a:chExt cx="0" cy="0"/>
        </a:xfrm>
      </p:grpSpPr>
      <p:sp>
        <p:nvSpPr>
          <p:cNvPr id="107" name="Google Shape;107;p26"/>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6"/>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09" name="Google Shape;109;p26"/>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110" name="Google Shape;110;p26"/>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111" name="Google Shape;111;p26"/>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112" name="Google Shape;112;p26"/>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3" name="Google Shape;113;p26"/>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114" name="Shape 114"/>
        <p:cNvGrpSpPr/>
        <p:nvPr/>
      </p:nvGrpSpPr>
      <p:grpSpPr>
        <a:xfrm>
          <a:off x="0" y="0"/>
          <a:ext cx="0" cy="0"/>
          <a:chOff x="0" y="0"/>
          <a:chExt cx="0" cy="0"/>
        </a:xfrm>
      </p:grpSpPr>
      <p:sp>
        <p:nvSpPr>
          <p:cNvPr id="115" name="Google Shape;115;p2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17" name="Google Shape;117;p2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118" name="Google Shape;118;p27"/>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119" name="Google Shape;119;p27"/>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120" name="Google Shape;120;p27"/>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21" name="Google Shape;121;p2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122" name="Shape 122"/>
        <p:cNvGrpSpPr/>
        <p:nvPr/>
      </p:nvGrpSpPr>
      <p:grpSpPr>
        <a:xfrm>
          <a:off x="0" y="0"/>
          <a:ext cx="0" cy="0"/>
          <a:chOff x="0" y="0"/>
          <a:chExt cx="0" cy="0"/>
        </a:xfrm>
      </p:grpSpPr>
      <p:pic>
        <p:nvPicPr>
          <p:cNvPr id="123" name="Google Shape;123;p2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124" name="Google Shape;124;p28"/>
          <p:cNvPicPr preferRelativeResize="0"/>
          <p:nvPr/>
        </p:nvPicPr>
        <p:blipFill>
          <a:blip r:embed="rId3">
            <a:alphaModFix/>
          </a:blip>
          <a:stretch>
            <a:fillRect/>
          </a:stretch>
        </p:blipFill>
        <p:spPr>
          <a:xfrm>
            <a:off x="2771637" y="1"/>
            <a:ext cx="6372362" cy="517132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125"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127" name="Shape 127"/>
        <p:cNvGrpSpPr/>
        <p:nvPr/>
      </p:nvGrpSpPr>
      <p:grpSpPr>
        <a:xfrm>
          <a:off x="0" y="0"/>
          <a:ext cx="0" cy="0"/>
          <a:chOff x="0" y="0"/>
          <a:chExt cx="0" cy="0"/>
        </a:xfrm>
      </p:grpSpPr>
      <p:pic>
        <p:nvPicPr>
          <p:cNvPr id="128" name="Google Shape;128;p30"/>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129" name="Google Shape;129;p30"/>
          <p:cNvPicPr preferRelativeResize="0"/>
          <p:nvPr/>
        </p:nvPicPr>
        <p:blipFill>
          <a:blip r:embed="rId3">
            <a:alphaModFix/>
          </a:blip>
          <a:stretch>
            <a:fillRect/>
          </a:stretch>
        </p:blipFill>
        <p:spPr>
          <a:xfrm>
            <a:off x="2772000" y="0"/>
            <a:ext cx="6371999" cy="5169599"/>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130" name="Shape 130"/>
        <p:cNvGrpSpPr/>
        <p:nvPr/>
      </p:nvGrpSpPr>
      <p:grpSpPr>
        <a:xfrm>
          <a:off x="0" y="0"/>
          <a:ext cx="0" cy="0"/>
          <a:chOff x="0" y="0"/>
          <a:chExt cx="0" cy="0"/>
        </a:xfrm>
      </p:grpSpPr>
      <p:pic>
        <p:nvPicPr>
          <p:cNvPr id="131" name="Google Shape;131;p3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15"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17" name="Google Shape;17;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8" name="Google Shape;18;p4"/>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19"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2799150" y="1973574"/>
            <a:ext cx="3545702" cy="11963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1" name="Shape 21"/>
        <p:cNvGrpSpPr/>
        <p:nvPr/>
      </p:nvGrpSpPr>
      <p:grpSpPr>
        <a:xfrm>
          <a:off x="0" y="0"/>
          <a:ext cx="0" cy="0"/>
          <a:chOff x="0" y="0"/>
          <a:chExt cx="0" cy="0"/>
        </a:xfrm>
      </p:grpSpPr>
      <p:sp>
        <p:nvSpPr>
          <p:cNvPr id="22" name="Google Shape;22;p6"/>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None/>
              <a:defRPr sz="6000">
                <a:solidFill>
                  <a:srgbClr val="FFFFFF"/>
                </a:solidFill>
                <a:latin typeface="Varela Round"/>
                <a:ea typeface="Varela Round"/>
                <a:cs typeface="Varela Round"/>
                <a:sym typeface="Varela Round"/>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p:txBody>
      </p:sp>
      <p:sp>
        <p:nvSpPr>
          <p:cNvPr id="23" name="Google Shape;23;p6"/>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24" name="Google Shape;24;p6"/>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25" name="Google Shape;25;p6"/>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26" name="Google Shape;26;p6"/>
          <p:cNvPicPr preferRelativeResize="0"/>
          <p:nvPr/>
        </p:nvPicPr>
        <p:blipFill>
          <a:blip r:embed="rId3">
            <a:alphaModFix/>
          </a:blip>
          <a:stretch>
            <a:fillRect/>
          </a:stretch>
        </p:blipFill>
        <p:spPr>
          <a:xfrm>
            <a:off x="1680025" y="777875"/>
            <a:ext cx="3414675" cy="26378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27" name="Shape 27"/>
        <p:cNvGrpSpPr/>
        <p:nvPr/>
      </p:nvGrpSpPr>
      <p:grpSpPr>
        <a:xfrm>
          <a:off x="0" y="0"/>
          <a:ext cx="0" cy="0"/>
          <a:chOff x="0" y="0"/>
          <a:chExt cx="0" cy="0"/>
        </a:xfrm>
      </p:grpSpPr>
      <p:sp>
        <p:nvSpPr>
          <p:cNvPr id="28" name="Google Shape;28;p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0" name="Google Shape;30;p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31" name="Google Shape;31;p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32" name="Google Shape;32;p7"/>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33" name="Google Shape;33;p7"/>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4" name="Google Shape;34;p7"/>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35" name="Shape 35"/>
        <p:cNvGrpSpPr/>
        <p:nvPr/>
      </p:nvGrpSpPr>
      <p:grpSpPr>
        <a:xfrm>
          <a:off x="0" y="0"/>
          <a:ext cx="0" cy="0"/>
          <a:chOff x="0" y="0"/>
          <a:chExt cx="0" cy="0"/>
        </a:xfrm>
      </p:grpSpPr>
      <p:sp>
        <p:nvSpPr>
          <p:cNvPr id="36" name="Google Shape;36;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8" name="Google Shape;38;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39" name="Google Shape;39;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0" name="Google Shape;40;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41" name="Google Shape;41;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42" name="Google Shape;42;p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43" name="Shape 43"/>
        <p:cNvGrpSpPr/>
        <p:nvPr/>
      </p:nvGrpSpPr>
      <p:grpSpPr>
        <a:xfrm>
          <a:off x="0" y="0"/>
          <a:ext cx="0" cy="0"/>
          <a:chOff x="0" y="0"/>
          <a:chExt cx="0" cy="0"/>
        </a:xfrm>
      </p:grpSpPr>
      <p:pic>
        <p:nvPicPr>
          <p:cNvPr id="44" name="Google Shape;44;p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45" name="Google Shape;45;p9"/>
          <p:cNvPicPr preferRelativeResize="0"/>
          <p:nvPr/>
        </p:nvPicPr>
        <p:blipFill>
          <a:blip r:embed="rId3">
            <a:alphaModFix/>
          </a:blip>
          <a:stretch>
            <a:fillRect/>
          </a:stretch>
        </p:blipFill>
        <p:spPr>
          <a:xfrm>
            <a:off x="2771637" y="1"/>
            <a:ext cx="6372362" cy="51713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46" name="Shape 46"/>
        <p:cNvGrpSpPr/>
        <p:nvPr/>
      </p:nvGrpSpPr>
      <p:grpSpPr>
        <a:xfrm>
          <a:off x="0" y="0"/>
          <a:ext cx="0" cy="0"/>
          <a:chOff x="0" y="0"/>
          <a:chExt cx="0" cy="0"/>
        </a:xfrm>
      </p:grpSpPr>
      <p:pic>
        <p:nvPicPr>
          <p:cNvPr id="47" name="Google Shape;47;p10"/>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2" Type="http://schemas.openxmlformats.org/officeDocument/2006/relationships/theme" Target="../theme/theme2.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84" name="Shape 8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1.jpg"/><Relationship Id="rId5" Type="http://schemas.openxmlformats.org/officeDocument/2006/relationships/image" Target="../media/image16.jpg"/><Relationship Id="rId6" Type="http://schemas.openxmlformats.org/officeDocument/2006/relationships/image" Target="../media/image18.jpg"/><Relationship Id="rId7" Type="http://schemas.openxmlformats.org/officeDocument/2006/relationships/image" Target="../media/image12.jpg"/><Relationship Id="rId8"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dev.mysql.com/doc/refman/5.7/en/create-database.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dev.mysql.com/doc/refman/5.7/en/create-tabl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dev.mysql.com/doc/refman/5.7/en/insert.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dev.mysql.com/doc/refman/5.7/en/selec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dev.mysql.com/doc/refman/5.7/en/update.html" TargetMode="External"/><Relationship Id="rId4" Type="http://schemas.openxmlformats.org/officeDocument/2006/relationships/hyperlink" Target="https://dev.mysql.com/doc/refman/5.7/en/delet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19.png"/><Relationship Id="rId10" Type="http://schemas.openxmlformats.org/officeDocument/2006/relationships/image" Target="../media/image23.jpg"/><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11.jpg"/><Relationship Id="rId9" Type="http://schemas.openxmlformats.org/officeDocument/2006/relationships/image" Target="../media/image25.jpg"/><Relationship Id="rId5" Type="http://schemas.openxmlformats.org/officeDocument/2006/relationships/image" Target="../media/image16.jpg"/><Relationship Id="rId6" Type="http://schemas.openxmlformats.org/officeDocument/2006/relationships/image" Target="../media/image18.jpg"/><Relationship Id="rId7" Type="http://schemas.openxmlformats.org/officeDocument/2006/relationships/image" Target="../media/image12.jpg"/><Relationship Id="rId8"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2"/>
          <p:cNvSpPr txBox="1"/>
          <p:nvPr>
            <p:ph type="title"/>
          </p:nvPr>
        </p:nvSpPr>
        <p:spPr>
          <a:xfrm>
            <a:off x="1835550" y="1695100"/>
            <a:ext cx="5472900" cy="19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3600">
                <a:solidFill>
                  <a:srgbClr val="FFFFFF"/>
                </a:solidFill>
                <a:latin typeface="Varela Round"/>
                <a:ea typeface="Varela Round"/>
                <a:cs typeface="Varela Round"/>
                <a:sym typeface="Varela Round"/>
              </a:rPr>
              <a:t>Relational Databases</a:t>
            </a:r>
            <a:endParaRPr b="1" sz="3600">
              <a:solidFill>
                <a:srgbClr val="FFFFFF"/>
              </a:solidFill>
              <a:latin typeface="Varela Round"/>
              <a:ea typeface="Varela Round"/>
              <a:cs typeface="Varela Round"/>
              <a:sym typeface="Varela Rou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3000">
                <a:solidFill>
                  <a:srgbClr val="FFFFFF"/>
                </a:solidFill>
                <a:latin typeface="Varela Round"/>
                <a:ea typeface="Varela Round"/>
                <a:cs typeface="Varela Round"/>
                <a:sym typeface="Varela Round"/>
              </a:rPr>
              <a:t>SQL</a:t>
            </a:r>
            <a:endParaRPr b="1" sz="3000">
              <a:solidFill>
                <a:srgbClr val="FFFFFF"/>
              </a:solidFill>
              <a:latin typeface="Varela Round"/>
              <a:ea typeface="Varela Round"/>
              <a:cs typeface="Varela Round"/>
              <a:sym typeface="Varela Round"/>
            </a:endParaRPr>
          </a:p>
          <a:p>
            <a:pPr indent="0" lvl="0" marL="0" rtl="0" algn="ctr">
              <a:spcBef>
                <a:spcPts val="0"/>
              </a:spcBef>
              <a:spcAft>
                <a:spcPts val="0"/>
              </a:spcAft>
              <a:buNone/>
            </a:pPr>
            <a:r>
              <a:rPr i="1" lang="fr" sz="3000">
                <a:solidFill>
                  <a:srgbClr val="FFFFFF"/>
                </a:solidFill>
                <a:latin typeface="Varela Round"/>
                <a:ea typeface="Varela Round"/>
                <a:cs typeface="Varela Round"/>
                <a:sym typeface="Varela Round"/>
              </a:rPr>
              <a:t>Structured Query Language</a:t>
            </a:r>
            <a:endParaRPr i="1" sz="3000">
              <a:solidFill>
                <a:srgbClr val="FFFFFF"/>
              </a:solidFill>
              <a:latin typeface="Varela Round"/>
              <a:ea typeface="Varela Round"/>
              <a:cs typeface="Varela Round"/>
              <a:sym typeface="Varela Rou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1108350" y="10800"/>
            <a:ext cx="60522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Structured Query Language - SQL</a:t>
            </a:r>
            <a:endParaRPr b="1"/>
          </a:p>
        </p:txBody>
      </p:sp>
      <p:sp>
        <p:nvSpPr>
          <p:cNvPr id="236" name="Google Shape;236;p42"/>
          <p:cNvSpPr txBox="1"/>
          <p:nvPr/>
        </p:nvSpPr>
        <p:spPr>
          <a:xfrm>
            <a:off x="198450" y="1133325"/>
            <a:ext cx="8752800" cy="198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3B424E"/>
                </a:solidFill>
                <a:latin typeface="Varela Round"/>
                <a:ea typeface="Varela Round"/>
                <a:cs typeface="Varela Round"/>
                <a:sym typeface="Varela Round"/>
              </a:rPr>
              <a:t>SQL is a standard</a:t>
            </a:r>
            <a:r>
              <a:rPr lang="fr" sz="2000">
                <a:solidFill>
                  <a:srgbClr val="3B424E"/>
                </a:solidFill>
                <a:latin typeface="Varela Round"/>
                <a:ea typeface="Varela Round"/>
                <a:cs typeface="Varela Round"/>
                <a:sym typeface="Varela Round"/>
              </a:rPr>
              <a:t> (just like ECMAscript) that is </a:t>
            </a:r>
            <a:r>
              <a:rPr b="1" lang="fr" sz="2000">
                <a:solidFill>
                  <a:srgbClr val="3B424E"/>
                </a:solidFill>
                <a:latin typeface="Varela Round"/>
                <a:ea typeface="Varela Round"/>
                <a:cs typeface="Varela Round"/>
                <a:sym typeface="Varela Round"/>
              </a:rPr>
              <a:t>used by DBMS’s</a:t>
            </a:r>
            <a:r>
              <a:rPr lang="fr" sz="2000">
                <a:solidFill>
                  <a:srgbClr val="3B424E"/>
                </a:solidFill>
                <a:latin typeface="Varela Round"/>
                <a:ea typeface="Varela Round"/>
                <a:cs typeface="Varela Round"/>
                <a:sym typeface="Varela Round"/>
              </a:rPr>
              <a:t> like mySQL, SQLite, PostgreSQL, etc.</a:t>
            </a:r>
            <a:endParaRPr sz="2000">
              <a:solidFill>
                <a:srgbClr val="3B424E"/>
              </a:solidFill>
              <a:latin typeface="Varela Round"/>
              <a:ea typeface="Varela Round"/>
              <a:cs typeface="Varela Round"/>
              <a:sym typeface="Varela Round"/>
            </a:endParaRPr>
          </a:p>
          <a:p>
            <a:pPr indent="0" lvl="0" marL="0" rtl="0" algn="l">
              <a:spcBef>
                <a:spcPts val="1000"/>
              </a:spcBef>
              <a:spcAft>
                <a:spcPts val="0"/>
              </a:spcAft>
              <a:buNone/>
            </a:pPr>
            <a:r>
              <a:t/>
            </a:r>
            <a:endParaRPr sz="2000">
              <a:solidFill>
                <a:srgbClr val="3B424E"/>
              </a:solidFill>
              <a:latin typeface="Varela Round"/>
              <a:ea typeface="Varela Round"/>
              <a:cs typeface="Varela Round"/>
              <a:sym typeface="Varela Round"/>
            </a:endParaRPr>
          </a:p>
          <a:p>
            <a:pPr indent="0" lvl="0" marL="0" rtl="0" algn="l">
              <a:spcBef>
                <a:spcPts val="1000"/>
              </a:spcBef>
              <a:spcAft>
                <a:spcPts val="1000"/>
              </a:spcAft>
              <a:buNone/>
            </a:pPr>
            <a:r>
              <a:rPr b="1" lang="fr" sz="2000">
                <a:solidFill>
                  <a:srgbClr val="3B424E"/>
                </a:solidFill>
                <a:latin typeface="Varela Round"/>
                <a:ea typeface="Varela Round"/>
                <a:cs typeface="Varela Round"/>
                <a:sym typeface="Varela Round"/>
              </a:rPr>
              <a:t>Each DBMS</a:t>
            </a:r>
            <a:r>
              <a:rPr lang="fr" sz="2000">
                <a:solidFill>
                  <a:srgbClr val="3B424E"/>
                </a:solidFill>
                <a:latin typeface="Varela Round"/>
                <a:ea typeface="Varela Round"/>
                <a:cs typeface="Varela Round"/>
                <a:sym typeface="Varela Round"/>
              </a:rPr>
              <a:t> implements the standard </a:t>
            </a:r>
            <a:r>
              <a:rPr b="1" lang="fr" sz="2000">
                <a:solidFill>
                  <a:srgbClr val="3B424E"/>
                </a:solidFill>
                <a:latin typeface="Varela Round"/>
                <a:ea typeface="Varela Round"/>
                <a:cs typeface="Varela Round"/>
                <a:sym typeface="Varela Round"/>
              </a:rPr>
              <a:t>with slightly different syntax/features.</a:t>
            </a:r>
            <a:endParaRPr sz="2000">
              <a:solidFill>
                <a:srgbClr val="3B424E"/>
              </a:solidFill>
              <a:latin typeface="Varela Round"/>
              <a:ea typeface="Varela Round"/>
              <a:cs typeface="Varela Round"/>
              <a:sym typeface="Varela Round"/>
            </a:endParaRPr>
          </a:p>
        </p:txBody>
      </p:sp>
      <p:pic>
        <p:nvPicPr>
          <p:cNvPr id="237" name="Google Shape;237;p42"/>
          <p:cNvPicPr preferRelativeResize="0"/>
          <p:nvPr/>
        </p:nvPicPr>
        <p:blipFill>
          <a:blip r:embed="rId3">
            <a:alphaModFix/>
          </a:blip>
          <a:stretch>
            <a:fillRect/>
          </a:stretch>
        </p:blipFill>
        <p:spPr>
          <a:xfrm>
            <a:off x="122825" y="3744213"/>
            <a:ext cx="1691675" cy="1140500"/>
          </a:xfrm>
          <a:prstGeom prst="rect">
            <a:avLst/>
          </a:prstGeom>
          <a:noFill/>
          <a:ln>
            <a:noFill/>
          </a:ln>
        </p:spPr>
      </p:pic>
      <p:pic>
        <p:nvPicPr>
          <p:cNvPr id="238" name="Google Shape;238;p42"/>
          <p:cNvPicPr preferRelativeResize="0"/>
          <p:nvPr/>
        </p:nvPicPr>
        <p:blipFill>
          <a:blip r:embed="rId4">
            <a:alphaModFix/>
          </a:blip>
          <a:stretch>
            <a:fillRect/>
          </a:stretch>
        </p:blipFill>
        <p:spPr>
          <a:xfrm>
            <a:off x="3335464" y="4039938"/>
            <a:ext cx="1160211" cy="651350"/>
          </a:xfrm>
          <a:prstGeom prst="rect">
            <a:avLst/>
          </a:prstGeom>
          <a:noFill/>
          <a:ln>
            <a:noFill/>
          </a:ln>
        </p:spPr>
      </p:pic>
      <p:pic>
        <p:nvPicPr>
          <p:cNvPr id="239" name="Google Shape;239;p42"/>
          <p:cNvPicPr preferRelativeResize="0"/>
          <p:nvPr/>
        </p:nvPicPr>
        <p:blipFill>
          <a:blip r:embed="rId5">
            <a:alphaModFix/>
          </a:blip>
          <a:stretch>
            <a:fillRect/>
          </a:stretch>
        </p:blipFill>
        <p:spPr>
          <a:xfrm>
            <a:off x="2118800" y="3811387"/>
            <a:ext cx="996975" cy="1108475"/>
          </a:xfrm>
          <a:prstGeom prst="rect">
            <a:avLst/>
          </a:prstGeom>
          <a:noFill/>
          <a:ln>
            <a:noFill/>
          </a:ln>
        </p:spPr>
      </p:pic>
      <p:pic>
        <p:nvPicPr>
          <p:cNvPr id="240" name="Google Shape;240;p42"/>
          <p:cNvPicPr preferRelativeResize="0"/>
          <p:nvPr/>
        </p:nvPicPr>
        <p:blipFill rotWithShape="1">
          <a:blip r:embed="rId6">
            <a:alphaModFix/>
          </a:blip>
          <a:srcRect b="40138" l="0" r="0" t="40136"/>
          <a:stretch/>
        </p:blipFill>
        <p:spPr>
          <a:xfrm>
            <a:off x="4640251" y="4180050"/>
            <a:ext cx="1881475" cy="371136"/>
          </a:xfrm>
          <a:prstGeom prst="rect">
            <a:avLst/>
          </a:prstGeom>
          <a:noFill/>
          <a:ln>
            <a:noFill/>
          </a:ln>
        </p:spPr>
      </p:pic>
      <p:pic>
        <p:nvPicPr>
          <p:cNvPr id="241" name="Google Shape;241;p42"/>
          <p:cNvPicPr preferRelativeResize="0"/>
          <p:nvPr/>
        </p:nvPicPr>
        <p:blipFill rotWithShape="1">
          <a:blip r:embed="rId7">
            <a:alphaModFix/>
          </a:blip>
          <a:srcRect b="23066" l="16900" r="16900" t="23066"/>
          <a:stretch/>
        </p:blipFill>
        <p:spPr>
          <a:xfrm>
            <a:off x="6598949" y="4077425"/>
            <a:ext cx="1259251" cy="576375"/>
          </a:xfrm>
          <a:prstGeom prst="rect">
            <a:avLst/>
          </a:prstGeom>
          <a:noFill/>
          <a:ln>
            <a:noFill/>
          </a:ln>
        </p:spPr>
      </p:pic>
      <p:pic>
        <p:nvPicPr>
          <p:cNvPr descr="logo db2" id="242" name="Google Shape;242;p42"/>
          <p:cNvPicPr preferRelativeResize="0"/>
          <p:nvPr/>
        </p:nvPicPr>
        <p:blipFill>
          <a:blip r:embed="rId8">
            <a:alphaModFix/>
          </a:blip>
          <a:stretch>
            <a:fillRect/>
          </a:stretch>
        </p:blipFill>
        <p:spPr>
          <a:xfrm>
            <a:off x="8074950" y="4004913"/>
            <a:ext cx="1028700" cy="61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1108350" y="10800"/>
            <a:ext cx="60522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Structured Query Language - SQL</a:t>
            </a:r>
            <a:endParaRPr b="1"/>
          </a:p>
        </p:txBody>
      </p:sp>
      <p:sp>
        <p:nvSpPr>
          <p:cNvPr id="248" name="Google Shape;248;p43"/>
          <p:cNvSpPr txBox="1"/>
          <p:nvPr/>
        </p:nvSpPr>
        <p:spPr>
          <a:xfrm>
            <a:off x="492150" y="1662200"/>
            <a:ext cx="7519500" cy="200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200">
                <a:solidFill>
                  <a:srgbClr val="F76C6C"/>
                </a:solidFill>
                <a:latin typeface="Varela Round"/>
                <a:ea typeface="Varela Round"/>
                <a:cs typeface="Varela Round"/>
                <a:sym typeface="Varela Round"/>
              </a:rPr>
              <a:t>SQL allows us to </a:t>
            </a:r>
            <a:r>
              <a:rPr i="1" lang="fr" sz="2200">
                <a:solidFill>
                  <a:srgbClr val="F76C6C"/>
                </a:solidFill>
                <a:latin typeface="Varela Round"/>
                <a:ea typeface="Varela Round"/>
                <a:cs typeface="Varela Round"/>
                <a:sym typeface="Varela Round"/>
              </a:rPr>
              <a:t>query</a:t>
            </a:r>
            <a:r>
              <a:rPr lang="fr" sz="2200">
                <a:solidFill>
                  <a:srgbClr val="F76C6C"/>
                </a:solidFill>
                <a:latin typeface="Varela Round"/>
                <a:ea typeface="Varela Round"/>
                <a:cs typeface="Varela Round"/>
                <a:sym typeface="Varela Round"/>
              </a:rPr>
              <a:t> the database: </a:t>
            </a:r>
            <a:endParaRPr sz="2200">
              <a:solidFill>
                <a:srgbClr val="F76C6C"/>
              </a:solidFill>
              <a:latin typeface="Varela Round"/>
              <a:ea typeface="Varela Round"/>
              <a:cs typeface="Varela Round"/>
              <a:sym typeface="Varela Round"/>
            </a:endParaRPr>
          </a:p>
          <a:p>
            <a:pPr indent="-368300" lvl="0" marL="457200" rtl="0" algn="l">
              <a:spcBef>
                <a:spcPts val="100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Create tables and fields</a:t>
            </a:r>
            <a:endParaRPr sz="2200">
              <a:solidFill>
                <a:srgbClr val="3B424E"/>
              </a:solidFill>
              <a:latin typeface="Varela Round"/>
              <a:ea typeface="Varela Round"/>
              <a:cs typeface="Varela Round"/>
              <a:sym typeface="Varela Round"/>
            </a:endParaRPr>
          </a:p>
          <a:p>
            <a:pPr indent="-368300" lvl="0" marL="457200" rtl="0" algn="l">
              <a:spcBef>
                <a:spcPts val="0"/>
              </a:spcBef>
              <a:spcAft>
                <a:spcPts val="0"/>
              </a:spcAft>
              <a:buClr>
                <a:srgbClr val="3B424E"/>
              </a:buClr>
              <a:buSzPts val="2200"/>
              <a:buFont typeface="Raleway"/>
              <a:buChar char="●"/>
            </a:pPr>
            <a:r>
              <a:rPr b="1" lang="fr" sz="2200">
                <a:solidFill>
                  <a:srgbClr val="3B424E"/>
                </a:solidFill>
                <a:latin typeface="Varela Round"/>
                <a:ea typeface="Varela Round"/>
                <a:cs typeface="Varela Round"/>
                <a:sym typeface="Varela Round"/>
              </a:rPr>
              <a:t>create/read/update/delete</a:t>
            </a:r>
            <a:r>
              <a:rPr lang="fr" sz="2200">
                <a:solidFill>
                  <a:srgbClr val="3B424E"/>
                </a:solidFill>
                <a:latin typeface="Varela Round"/>
                <a:ea typeface="Varela Round"/>
                <a:cs typeface="Varela Round"/>
                <a:sym typeface="Varela Round"/>
              </a:rPr>
              <a:t> data (known as </a:t>
            </a:r>
            <a:r>
              <a:rPr b="1" lang="fr" sz="2200">
                <a:solidFill>
                  <a:srgbClr val="3B424E"/>
                </a:solidFill>
                <a:latin typeface="Varela Round"/>
                <a:ea typeface="Varela Round"/>
                <a:cs typeface="Varela Round"/>
                <a:sym typeface="Varela Round"/>
              </a:rPr>
              <a:t>CRUD</a:t>
            </a:r>
            <a:r>
              <a:rPr lang="fr" sz="2200">
                <a:solidFill>
                  <a:srgbClr val="3B424E"/>
                </a:solidFill>
                <a:latin typeface="Varela Round"/>
                <a:ea typeface="Varela Round"/>
                <a:cs typeface="Varela Round"/>
                <a:sym typeface="Varela Round"/>
              </a:rPr>
              <a:t>)</a:t>
            </a:r>
            <a:endParaRPr sz="2200">
              <a:solidFill>
                <a:srgbClr val="3B424E"/>
              </a:solidFill>
              <a:latin typeface="Varela Round"/>
              <a:ea typeface="Varela Round"/>
              <a:cs typeface="Varela Round"/>
              <a:sym typeface="Varela Round"/>
            </a:endParaRPr>
          </a:p>
          <a:p>
            <a:pPr indent="-368300" lvl="0" marL="457200" rtl="0" algn="l">
              <a:spcBef>
                <a:spcPts val="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Link data to each other</a:t>
            </a:r>
            <a:endParaRPr sz="2200">
              <a:solidFill>
                <a:srgbClr val="3B424E"/>
              </a:solidFill>
              <a:latin typeface="Varela Round"/>
              <a:ea typeface="Varela Round"/>
              <a:cs typeface="Varela Round"/>
              <a:sym typeface="Varela Round"/>
            </a:endParaRPr>
          </a:p>
          <a:p>
            <a:pPr indent="-368300" lvl="0" marL="457200" rtl="0" algn="l">
              <a:spcBef>
                <a:spcPts val="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Backup and restore data</a:t>
            </a:r>
            <a:endParaRPr sz="2200">
              <a:solidFill>
                <a:srgbClr val="3B424E"/>
              </a:solidFill>
              <a:latin typeface="Varela Round"/>
              <a:ea typeface="Varela Round"/>
              <a:cs typeface="Varela Round"/>
              <a:sym typeface="Varela Rou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nvSpPr>
        <p:spPr>
          <a:xfrm>
            <a:off x="1165750" y="1626350"/>
            <a:ext cx="63576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800">
                <a:solidFill>
                  <a:schemeClr val="lt1"/>
                </a:solidFill>
                <a:latin typeface="Varela Round"/>
                <a:ea typeface="Varela Round"/>
                <a:cs typeface="Varela Round"/>
                <a:sym typeface="Varela Round"/>
              </a:rPr>
              <a:t>The most common</a:t>
            </a:r>
            <a:endParaRPr sz="2800">
              <a:solidFill>
                <a:schemeClr val="lt1"/>
              </a:solidFill>
              <a:latin typeface="Varela Round"/>
              <a:ea typeface="Varela Round"/>
              <a:cs typeface="Varela Round"/>
              <a:sym typeface="Varela Round"/>
            </a:endParaRPr>
          </a:p>
          <a:p>
            <a:pPr indent="0" lvl="0" marL="0" rtl="0" algn="ctr">
              <a:spcBef>
                <a:spcPts val="0"/>
              </a:spcBef>
              <a:spcAft>
                <a:spcPts val="0"/>
              </a:spcAft>
              <a:buNone/>
            </a:pPr>
            <a:r>
              <a:rPr lang="fr" sz="2800">
                <a:solidFill>
                  <a:schemeClr val="lt1"/>
                </a:solidFill>
                <a:latin typeface="Varela Round"/>
                <a:ea typeface="Varela Round"/>
                <a:cs typeface="Varela Round"/>
                <a:sym typeface="Varela Round"/>
              </a:rPr>
              <a:t>SQL*</a:t>
            </a:r>
            <a:endParaRPr sz="2800">
              <a:solidFill>
                <a:schemeClr val="lt1"/>
              </a:solidFill>
              <a:latin typeface="Varela Round"/>
              <a:ea typeface="Varela Round"/>
              <a:cs typeface="Varela Round"/>
              <a:sym typeface="Varela Round"/>
            </a:endParaRPr>
          </a:p>
          <a:p>
            <a:pPr indent="0" lvl="0" marL="0" rtl="0" algn="ctr">
              <a:spcBef>
                <a:spcPts val="0"/>
              </a:spcBef>
              <a:spcAft>
                <a:spcPts val="0"/>
              </a:spcAft>
              <a:buNone/>
            </a:pPr>
            <a:r>
              <a:rPr b="1" lang="fr" sz="2800">
                <a:solidFill>
                  <a:schemeClr val="lt1"/>
                </a:solidFill>
                <a:latin typeface="Varela Round"/>
                <a:ea typeface="Varela Round"/>
                <a:cs typeface="Varela Round"/>
                <a:sym typeface="Varela Round"/>
              </a:rPr>
              <a:t>commands and queries</a:t>
            </a:r>
            <a:endParaRPr sz="2800">
              <a:solidFill>
                <a:schemeClr val="lt1"/>
              </a:solidFill>
              <a:latin typeface="Varela Round"/>
              <a:ea typeface="Varela Round"/>
              <a:cs typeface="Varela Round"/>
              <a:sym typeface="Varela Round"/>
            </a:endParaRPr>
          </a:p>
        </p:txBody>
      </p:sp>
      <p:sp>
        <p:nvSpPr>
          <p:cNvPr id="254" name="Google Shape;254;p44"/>
          <p:cNvSpPr txBox="1"/>
          <p:nvPr/>
        </p:nvSpPr>
        <p:spPr>
          <a:xfrm>
            <a:off x="167775" y="4543575"/>
            <a:ext cx="11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Varela Round"/>
                <a:ea typeface="Varela Round"/>
                <a:cs typeface="Varela Round"/>
                <a:sym typeface="Varela Round"/>
              </a:rPr>
              <a:t>*MySQL</a:t>
            </a:r>
            <a:endParaRPr>
              <a:solidFill>
                <a:schemeClr val="lt1"/>
              </a:solidFill>
              <a:latin typeface="Varela Round"/>
              <a:ea typeface="Varela Round"/>
              <a:cs typeface="Varela Round"/>
              <a:sym typeface="Varela Rou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1171250" y="-2650"/>
            <a:ext cx="70584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CREATE a database</a:t>
            </a:r>
            <a:endParaRPr b="1"/>
          </a:p>
        </p:txBody>
      </p:sp>
      <p:sp>
        <p:nvSpPr>
          <p:cNvPr id="260" name="Google Shape;260;p45"/>
          <p:cNvSpPr txBox="1"/>
          <p:nvPr>
            <p:ph idx="4" type="body"/>
          </p:nvPr>
        </p:nvSpPr>
        <p:spPr>
          <a:xfrm>
            <a:off x="752325" y="956325"/>
            <a:ext cx="7998600" cy="584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2400">
                <a:latin typeface="Varela Round"/>
                <a:ea typeface="Varela Round"/>
                <a:cs typeface="Varela Round"/>
                <a:sym typeface="Varela Round"/>
              </a:rPr>
              <a:t>Syntax : </a:t>
            </a:r>
            <a:r>
              <a:rPr b="1" lang="fr" sz="2400">
                <a:latin typeface="Varela Round"/>
                <a:ea typeface="Varela Round"/>
                <a:cs typeface="Varela Round"/>
                <a:sym typeface="Varela Round"/>
              </a:rPr>
              <a:t>CREATE DATABASE &lt;name&gt;</a:t>
            </a:r>
            <a:endParaRPr b="1" sz="2400">
              <a:latin typeface="Varela Round"/>
              <a:ea typeface="Varela Round"/>
              <a:cs typeface="Varela Round"/>
              <a:sym typeface="Varela Round"/>
            </a:endParaRPr>
          </a:p>
        </p:txBody>
      </p:sp>
      <p:sp>
        <p:nvSpPr>
          <p:cNvPr id="261" name="Google Shape;261;p45"/>
          <p:cNvSpPr/>
          <p:nvPr/>
        </p:nvSpPr>
        <p:spPr>
          <a:xfrm>
            <a:off x="752325" y="1769664"/>
            <a:ext cx="7998600" cy="5289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Clr>
                <a:srgbClr val="000000"/>
              </a:buClr>
              <a:buSzPts val="1100"/>
              <a:buFont typeface="Arial"/>
              <a:buNone/>
            </a:pPr>
            <a:r>
              <a:rPr lang="fr" sz="2400">
                <a:solidFill>
                  <a:srgbClr val="FFFFFF"/>
                </a:solidFill>
                <a:latin typeface="Varela Round"/>
                <a:ea typeface="Varela Round"/>
                <a:cs typeface="Varela Round"/>
                <a:sym typeface="Varela Round"/>
              </a:rPr>
              <a:t>CREATE DATABASE wild;</a:t>
            </a:r>
            <a:endParaRPr sz="2400">
              <a:latin typeface="Varela Round"/>
              <a:ea typeface="Varela Round"/>
              <a:cs typeface="Varela Round"/>
              <a:sym typeface="Varela Round"/>
            </a:endParaRPr>
          </a:p>
        </p:txBody>
      </p:sp>
      <p:sp>
        <p:nvSpPr>
          <p:cNvPr id="262" name="Google Shape;262;p45"/>
          <p:cNvSpPr txBox="1"/>
          <p:nvPr>
            <p:ph idx="4" type="body"/>
          </p:nvPr>
        </p:nvSpPr>
        <p:spPr>
          <a:xfrm>
            <a:off x="752325" y="2527542"/>
            <a:ext cx="7998600" cy="74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2400" u="sng">
                <a:solidFill>
                  <a:schemeClr val="hlink"/>
                </a:solidFill>
                <a:latin typeface="Varela Round"/>
                <a:ea typeface="Varela Round"/>
                <a:cs typeface="Varela Round"/>
                <a:sym typeface="Varela Round"/>
                <a:hlinkClick r:id="rId3"/>
              </a:rPr>
              <a:t> MySQL Documentation - CREATE DATABASE</a:t>
            </a:r>
            <a:endParaRPr b="1" sz="2400">
              <a:latin typeface="Varela Round"/>
              <a:ea typeface="Varela Round"/>
              <a:cs typeface="Varela Round"/>
              <a:sym typeface="Varela Round"/>
            </a:endParaRPr>
          </a:p>
        </p:txBody>
      </p:sp>
      <p:sp>
        <p:nvSpPr>
          <p:cNvPr id="263" name="Google Shape;263;p45"/>
          <p:cNvSpPr txBox="1"/>
          <p:nvPr/>
        </p:nvSpPr>
        <p:spPr>
          <a:xfrm>
            <a:off x="536225" y="3408525"/>
            <a:ext cx="8214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rgbClr val="3B424E"/>
                </a:solidFill>
                <a:latin typeface="Varela Round"/>
                <a:ea typeface="Varela Round"/>
                <a:cs typeface="Varela Round"/>
                <a:sym typeface="Varela Round"/>
              </a:rPr>
              <a:t>Notes:</a:t>
            </a:r>
            <a:endParaRPr sz="24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2400">
                <a:solidFill>
                  <a:srgbClr val="3B424E"/>
                </a:solidFill>
                <a:latin typeface="Varela Round"/>
                <a:ea typeface="Varela Round"/>
                <a:cs typeface="Varela Round"/>
                <a:sym typeface="Varela Round"/>
              </a:rPr>
              <a:t>SQL statements </a:t>
            </a:r>
            <a:r>
              <a:rPr b="1" lang="fr" sz="2400">
                <a:solidFill>
                  <a:srgbClr val="3B424E"/>
                </a:solidFill>
                <a:latin typeface="Varela Round"/>
                <a:ea typeface="Varela Round"/>
                <a:cs typeface="Varela Round"/>
                <a:sym typeface="Varela Round"/>
              </a:rPr>
              <a:t>end with a semicolon;</a:t>
            </a:r>
            <a:endParaRPr b="1" sz="24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2400">
                <a:solidFill>
                  <a:srgbClr val="3B424E"/>
                </a:solidFill>
                <a:latin typeface="Varela Round"/>
                <a:ea typeface="Varela Round"/>
                <a:cs typeface="Varela Round"/>
                <a:sym typeface="Varela Round"/>
              </a:rPr>
              <a:t>In general, there’s only </a:t>
            </a:r>
            <a:r>
              <a:rPr b="1" lang="fr" sz="2400">
                <a:solidFill>
                  <a:srgbClr val="3B424E"/>
                </a:solidFill>
                <a:latin typeface="Varela Round"/>
                <a:ea typeface="Varela Round"/>
                <a:cs typeface="Varela Round"/>
                <a:sym typeface="Varela Round"/>
              </a:rPr>
              <a:t>one db per project</a:t>
            </a:r>
            <a:r>
              <a:rPr lang="fr" sz="2400">
                <a:solidFill>
                  <a:srgbClr val="3B424E"/>
                </a:solidFill>
                <a:latin typeface="Varela Round"/>
                <a:ea typeface="Varela Round"/>
                <a:cs typeface="Varela Round"/>
                <a:sym typeface="Varela Round"/>
              </a:rPr>
              <a:t> and </a:t>
            </a:r>
            <a:r>
              <a:rPr b="1" lang="fr" sz="2400">
                <a:solidFill>
                  <a:srgbClr val="3B424E"/>
                </a:solidFill>
                <a:latin typeface="Varela Round"/>
                <a:ea typeface="Varela Round"/>
                <a:cs typeface="Varela Round"/>
                <a:sym typeface="Varela Round"/>
              </a:rPr>
              <a:t>no shared db’s between projects.</a:t>
            </a:r>
            <a:endParaRPr b="1" sz="2400">
              <a:solidFill>
                <a:srgbClr val="3B424E"/>
              </a:solidFill>
              <a:latin typeface="Varela Round"/>
              <a:ea typeface="Varela Round"/>
              <a:cs typeface="Varela Round"/>
              <a:sym typeface="Varela Rou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1171250" y="-2650"/>
            <a:ext cx="2338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CREATE a table</a:t>
            </a:r>
            <a:endParaRPr b="1"/>
          </a:p>
        </p:txBody>
      </p:sp>
      <p:sp>
        <p:nvSpPr>
          <p:cNvPr id="269" name="Google Shape;269;p46"/>
          <p:cNvSpPr txBox="1"/>
          <p:nvPr/>
        </p:nvSpPr>
        <p:spPr>
          <a:xfrm>
            <a:off x="165275" y="1251750"/>
            <a:ext cx="6936300" cy="25242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CREATE TABLE student </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	id INT PRIMARY KEY AUTO_INCREMENT NOT NULL,</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	firstname VARCHAR(100),</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	lastname VARCHAR(150),</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	birthday DATE,</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	address TEXT</a:t>
            </a:r>
            <a:endParaRPr sz="19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900">
                <a:solidFill>
                  <a:schemeClr val="lt1"/>
                </a:solidFill>
                <a:latin typeface="Varela Round"/>
                <a:ea typeface="Varela Round"/>
                <a:cs typeface="Varela Round"/>
                <a:sym typeface="Varela Round"/>
              </a:rPr>
              <a:t>);</a:t>
            </a:r>
            <a:endParaRPr sz="1900">
              <a:solidFill>
                <a:schemeClr val="lt1"/>
              </a:solidFill>
              <a:latin typeface="Varela Round"/>
              <a:ea typeface="Varela Round"/>
              <a:cs typeface="Varela Round"/>
              <a:sym typeface="Varela Round"/>
            </a:endParaRPr>
          </a:p>
        </p:txBody>
      </p:sp>
      <p:sp>
        <p:nvSpPr>
          <p:cNvPr id="270" name="Google Shape;270;p46"/>
          <p:cNvSpPr txBox="1"/>
          <p:nvPr/>
        </p:nvSpPr>
        <p:spPr>
          <a:xfrm>
            <a:off x="165275" y="4098325"/>
            <a:ext cx="451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u="sng">
                <a:solidFill>
                  <a:schemeClr val="accent5"/>
                </a:solidFill>
                <a:latin typeface="Raleway"/>
                <a:ea typeface="Raleway"/>
                <a:cs typeface="Raleway"/>
                <a:sym typeface="Raleway"/>
                <a:hlinkClick r:id="rId3">
                  <a:extLst>
                    <a:ext uri="{A12FA001-AC4F-418D-AE19-62706E023703}">
                      <ahyp:hlinkClr val="tx"/>
                    </a:ext>
                  </a:extLst>
                </a:hlinkClick>
              </a:rPr>
              <a:t>MySQL Documentation CREATE TABLE</a:t>
            </a:r>
            <a:endParaRPr/>
          </a:p>
        </p:txBody>
      </p:sp>
      <p:graphicFrame>
        <p:nvGraphicFramePr>
          <p:cNvPr id="271" name="Google Shape;271;p46"/>
          <p:cNvGraphicFramePr/>
          <p:nvPr/>
        </p:nvGraphicFramePr>
        <p:xfrm>
          <a:off x="7270575" y="1386125"/>
          <a:ext cx="3000000" cy="3000000"/>
        </p:xfrm>
        <a:graphic>
          <a:graphicData uri="http://schemas.openxmlformats.org/drawingml/2006/table">
            <a:tbl>
              <a:tblPr>
                <a:noFill/>
                <a:tableStyleId>{C962D251-A096-4A6D-A987-D2476E732DB1}</a:tableStyleId>
              </a:tblPr>
              <a:tblGrid>
                <a:gridCol w="1756950"/>
              </a:tblGrid>
              <a:tr h="381000">
                <a:tc>
                  <a:txBody>
                    <a:bodyPr/>
                    <a:lstStyle/>
                    <a:p>
                      <a:pPr indent="0" lvl="0" marL="0" rtl="0" algn="ctr">
                        <a:spcBef>
                          <a:spcPts val="0"/>
                        </a:spcBef>
                        <a:spcAft>
                          <a:spcPts val="0"/>
                        </a:spcAft>
                        <a:buNone/>
                      </a:pPr>
                      <a:r>
                        <a:rPr lang="fr" sz="2100">
                          <a:latin typeface="Varela Round"/>
                          <a:ea typeface="Varela Round"/>
                          <a:cs typeface="Varela Round"/>
                          <a:sym typeface="Varela Round"/>
                        </a:rPr>
                        <a:t>student</a:t>
                      </a:r>
                      <a:endParaRPr sz="2100">
                        <a:latin typeface="Varela Round"/>
                        <a:ea typeface="Varela Round"/>
                        <a:cs typeface="Varela Round"/>
                        <a:sym typeface="Varela Round"/>
                      </a:endParaRPr>
                    </a:p>
                  </a:txBody>
                  <a:tcPr marT="91425" marB="91425" marR="91425" marL="91425"/>
                </a:tc>
              </a:tr>
              <a:tr h="381000">
                <a:tc>
                  <a:txBody>
                    <a:bodyPr/>
                    <a:lstStyle/>
                    <a:p>
                      <a:pPr indent="0" lvl="0" marL="0" rtl="0" algn="l">
                        <a:spcBef>
                          <a:spcPts val="0"/>
                        </a:spcBef>
                        <a:spcAft>
                          <a:spcPts val="0"/>
                        </a:spcAft>
                        <a:buNone/>
                      </a:pPr>
                      <a:r>
                        <a:rPr lang="fr" sz="2100">
                          <a:solidFill>
                            <a:srgbClr val="F76C6C"/>
                          </a:solidFill>
                          <a:latin typeface="Varela Round"/>
                          <a:ea typeface="Varela Round"/>
                          <a:cs typeface="Varela Round"/>
                          <a:sym typeface="Varela Round"/>
                        </a:rPr>
                        <a:t>id</a:t>
                      </a:r>
                      <a:endParaRPr sz="2100">
                        <a:solidFill>
                          <a:srgbClr val="F76C6C"/>
                        </a:solidFill>
                        <a:latin typeface="Varela Round"/>
                        <a:ea typeface="Varela Round"/>
                        <a:cs typeface="Varela Round"/>
                        <a:sym typeface="Varela Round"/>
                      </a:endParaRPr>
                    </a:p>
                    <a:p>
                      <a:pPr indent="0" lvl="0" marL="0" rtl="0" algn="l">
                        <a:spcBef>
                          <a:spcPts val="0"/>
                        </a:spcBef>
                        <a:spcAft>
                          <a:spcPts val="0"/>
                        </a:spcAft>
                        <a:buNone/>
                      </a:pPr>
                      <a:r>
                        <a:rPr lang="fr" sz="2100">
                          <a:latin typeface="Varela Round"/>
                          <a:ea typeface="Varela Round"/>
                          <a:cs typeface="Varela Round"/>
                          <a:sym typeface="Varela Round"/>
                        </a:rPr>
                        <a:t>firstname</a:t>
                      </a:r>
                      <a:endParaRPr sz="2100">
                        <a:latin typeface="Varela Round"/>
                        <a:ea typeface="Varela Round"/>
                        <a:cs typeface="Varela Round"/>
                        <a:sym typeface="Varela Round"/>
                      </a:endParaRPr>
                    </a:p>
                    <a:p>
                      <a:pPr indent="0" lvl="0" marL="0" rtl="0" algn="l">
                        <a:spcBef>
                          <a:spcPts val="0"/>
                        </a:spcBef>
                        <a:spcAft>
                          <a:spcPts val="0"/>
                        </a:spcAft>
                        <a:buNone/>
                      </a:pPr>
                      <a:r>
                        <a:rPr lang="fr" sz="2100">
                          <a:latin typeface="Varela Round"/>
                          <a:ea typeface="Varela Round"/>
                          <a:cs typeface="Varela Round"/>
                          <a:sym typeface="Varela Round"/>
                        </a:rPr>
                        <a:t>lastname</a:t>
                      </a:r>
                      <a:endParaRPr sz="2100">
                        <a:latin typeface="Varela Round"/>
                        <a:ea typeface="Varela Round"/>
                        <a:cs typeface="Varela Round"/>
                        <a:sym typeface="Varela Round"/>
                      </a:endParaRPr>
                    </a:p>
                    <a:p>
                      <a:pPr indent="0" lvl="0" marL="0" rtl="0" algn="l">
                        <a:spcBef>
                          <a:spcPts val="0"/>
                        </a:spcBef>
                        <a:spcAft>
                          <a:spcPts val="0"/>
                        </a:spcAft>
                        <a:buNone/>
                      </a:pPr>
                      <a:r>
                        <a:rPr lang="fr" sz="2100">
                          <a:latin typeface="Varela Round"/>
                          <a:ea typeface="Varela Round"/>
                          <a:cs typeface="Varela Round"/>
                          <a:sym typeface="Varela Round"/>
                        </a:rPr>
                        <a:t>birthday</a:t>
                      </a:r>
                      <a:endParaRPr sz="2100">
                        <a:latin typeface="Varela Round"/>
                        <a:ea typeface="Varela Round"/>
                        <a:cs typeface="Varela Round"/>
                        <a:sym typeface="Varela Round"/>
                      </a:endParaRPr>
                    </a:p>
                    <a:p>
                      <a:pPr indent="0" lvl="0" marL="0" rtl="0" algn="l">
                        <a:spcBef>
                          <a:spcPts val="0"/>
                        </a:spcBef>
                        <a:spcAft>
                          <a:spcPts val="0"/>
                        </a:spcAft>
                        <a:buNone/>
                      </a:pPr>
                      <a:r>
                        <a:rPr lang="fr" sz="2100">
                          <a:latin typeface="Varela Round"/>
                          <a:ea typeface="Varela Round"/>
                          <a:cs typeface="Varela Round"/>
                          <a:sym typeface="Varela Round"/>
                        </a:rPr>
                        <a:t>address</a:t>
                      </a:r>
                      <a:endParaRPr sz="2100">
                        <a:latin typeface="Varela Round"/>
                        <a:ea typeface="Varela Round"/>
                        <a:cs typeface="Varela Round"/>
                        <a:sym typeface="Varela Round"/>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1171250" y="-2650"/>
            <a:ext cx="39486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TRUNCATE and DROP</a:t>
            </a:r>
            <a:endParaRPr b="1"/>
          </a:p>
        </p:txBody>
      </p:sp>
      <p:sp>
        <p:nvSpPr>
          <p:cNvPr id="277" name="Google Shape;277;p47"/>
          <p:cNvSpPr txBox="1"/>
          <p:nvPr/>
        </p:nvSpPr>
        <p:spPr>
          <a:xfrm>
            <a:off x="138200" y="911750"/>
            <a:ext cx="881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solidFill>
                  <a:srgbClr val="3B424E"/>
                </a:solidFill>
                <a:latin typeface="Varela Round"/>
                <a:ea typeface="Varela Round"/>
                <a:cs typeface="Varela Round"/>
                <a:sym typeface="Varela Round"/>
              </a:rPr>
              <a:t>Empty the table</a:t>
            </a:r>
            <a:r>
              <a:rPr lang="fr" sz="2400">
                <a:solidFill>
                  <a:srgbClr val="3B424E"/>
                </a:solidFill>
                <a:latin typeface="Varela Round"/>
                <a:ea typeface="Varela Round"/>
                <a:cs typeface="Varela Round"/>
                <a:sym typeface="Varela Round"/>
              </a:rPr>
              <a:t>, i.e: delete the data but keep the table;</a:t>
            </a:r>
            <a:endParaRPr sz="24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2400">
                <a:solidFill>
                  <a:srgbClr val="3B424E"/>
                </a:solidFill>
                <a:latin typeface="Varela Round"/>
                <a:ea typeface="Varela Round"/>
                <a:cs typeface="Varela Round"/>
                <a:sym typeface="Varela Round"/>
              </a:rPr>
              <a:t>Or </a:t>
            </a:r>
            <a:r>
              <a:rPr b="1" lang="fr" sz="2400">
                <a:solidFill>
                  <a:srgbClr val="3B424E"/>
                </a:solidFill>
                <a:latin typeface="Varela Round"/>
                <a:ea typeface="Varela Round"/>
                <a:cs typeface="Varela Round"/>
                <a:sym typeface="Varela Round"/>
              </a:rPr>
              <a:t>delete the table</a:t>
            </a:r>
            <a:r>
              <a:rPr lang="fr" sz="2400">
                <a:solidFill>
                  <a:srgbClr val="3B424E"/>
                </a:solidFill>
                <a:latin typeface="Varela Round"/>
                <a:ea typeface="Varela Round"/>
                <a:cs typeface="Varela Round"/>
                <a:sym typeface="Varela Round"/>
              </a:rPr>
              <a:t>, along with the data.</a:t>
            </a:r>
            <a:endParaRPr sz="2400">
              <a:solidFill>
                <a:srgbClr val="3B424E"/>
              </a:solidFill>
              <a:latin typeface="Varela Round"/>
              <a:ea typeface="Varela Round"/>
              <a:cs typeface="Varela Round"/>
              <a:sym typeface="Varela Round"/>
            </a:endParaRPr>
          </a:p>
        </p:txBody>
      </p:sp>
      <p:sp>
        <p:nvSpPr>
          <p:cNvPr id="278" name="Google Shape;278;p47"/>
          <p:cNvSpPr txBox="1"/>
          <p:nvPr/>
        </p:nvSpPr>
        <p:spPr>
          <a:xfrm>
            <a:off x="275225" y="2029550"/>
            <a:ext cx="225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sz="2000">
                <a:solidFill>
                  <a:srgbClr val="3B424E"/>
                </a:solidFill>
                <a:latin typeface="Varela Round"/>
                <a:ea typeface="Varela Round"/>
                <a:cs typeface="Varela Round"/>
                <a:sym typeface="Varela Round"/>
              </a:rPr>
              <a:t>Empty the table</a:t>
            </a:r>
            <a:endParaRPr b="1" i="1" sz="2000">
              <a:solidFill>
                <a:srgbClr val="3B424E"/>
              </a:solidFill>
              <a:latin typeface="Varela Round"/>
              <a:ea typeface="Varela Round"/>
              <a:cs typeface="Varela Round"/>
              <a:sym typeface="Varela Round"/>
            </a:endParaRPr>
          </a:p>
        </p:txBody>
      </p:sp>
      <p:sp>
        <p:nvSpPr>
          <p:cNvPr id="279" name="Google Shape;279;p47"/>
          <p:cNvSpPr txBox="1"/>
          <p:nvPr/>
        </p:nvSpPr>
        <p:spPr>
          <a:xfrm>
            <a:off x="275225" y="3596750"/>
            <a:ext cx="225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fr" sz="2000">
                <a:solidFill>
                  <a:srgbClr val="3B424E"/>
                </a:solidFill>
                <a:latin typeface="Varela Round"/>
                <a:ea typeface="Varela Round"/>
                <a:cs typeface="Varela Round"/>
                <a:sym typeface="Varela Round"/>
              </a:rPr>
              <a:t>Delete the table</a:t>
            </a:r>
            <a:endParaRPr b="1" i="1" sz="2000">
              <a:solidFill>
                <a:srgbClr val="3B424E"/>
              </a:solidFill>
              <a:latin typeface="Varela Round"/>
              <a:ea typeface="Varela Round"/>
              <a:cs typeface="Varela Round"/>
              <a:sym typeface="Varela Round"/>
            </a:endParaRPr>
          </a:p>
        </p:txBody>
      </p:sp>
      <p:sp>
        <p:nvSpPr>
          <p:cNvPr id="280" name="Google Shape;280;p47"/>
          <p:cNvSpPr txBox="1"/>
          <p:nvPr/>
        </p:nvSpPr>
        <p:spPr>
          <a:xfrm>
            <a:off x="2044325" y="2715175"/>
            <a:ext cx="4438500" cy="5079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solidFill>
                  <a:schemeClr val="lt1"/>
                </a:solidFill>
                <a:latin typeface="Varela Round"/>
                <a:ea typeface="Varela Round"/>
                <a:cs typeface="Varela Round"/>
                <a:sym typeface="Varela Round"/>
              </a:rPr>
              <a:t>TRUNCATE TABLE student;</a:t>
            </a:r>
            <a:endParaRPr sz="2100">
              <a:solidFill>
                <a:schemeClr val="lt1"/>
              </a:solidFill>
              <a:latin typeface="Varela Round"/>
              <a:ea typeface="Varela Round"/>
              <a:cs typeface="Varela Round"/>
              <a:sym typeface="Varela Round"/>
            </a:endParaRPr>
          </a:p>
        </p:txBody>
      </p:sp>
      <p:sp>
        <p:nvSpPr>
          <p:cNvPr id="281" name="Google Shape;281;p47"/>
          <p:cNvSpPr txBox="1"/>
          <p:nvPr/>
        </p:nvSpPr>
        <p:spPr>
          <a:xfrm>
            <a:off x="2044325" y="4419450"/>
            <a:ext cx="4438500" cy="5079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solidFill>
                  <a:schemeClr val="lt1"/>
                </a:solidFill>
                <a:latin typeface="Varela Round"/>
                <a:ea typeface="Varela Round"/>
                <a:cs typeface="Varela Round"/>
                <a:sym typeface="Varela Round"/>
              </a:rPr>
              <a:t>DROP </a:t>
            </a:r>
            <a:r>
              <a:rPr lang="fr" sz="2100">
                <a:solidFill>
                  <a:schemeClr val="lt1"/>
                </a:solidFill>
                <a:latin typeface="Varela Round"/>
                <a:ea typeface="Varela Round"/>
                <a:cs typeface="Varela Round"/>
                <a:sym typeface="Varela Round"/>
              </a:rPr>
              <a:t>TABLE student;</a:t>
            </a:r>
            <a:endParaRPr sz="2100">
              <a:solidFill>
                <a:schemeClr val="lt1"/>
              </a:solidFill>
              <a:latin typeface="Varela Round"/>
              <a:ea typeface="Varela Round"/>
              <a:cs typeface="Varela Round"/>
              <a:sym typeface="Varela Rou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1171250" y="-2650"/>
            <a:ext cx="2338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INSERT INTO</a:t>
            </a:r>
            <a:endParaRPr b="1"/>
          </a:p>
        </p:txBody>
      </p:sp>
      <p:graphicFrame>
        <p:nvGraphicFramePr>
          <p:cNvPr id="287" name="Google Shape;287;p48"/>
          <p:cNvGraphicFramePr/>
          <p:nvPr/>
        </p:nvGraphicFramePr>
        <p:xfrm>
          <a:off x="1485900" y="2536900"/>
          <a:ext cx="3000000" cy="3000000"/>
        </p:xfrm>
        <a:graphic>
          <a:graphicData uri="http://schemas.openxmlformats.org/drawingml/2006/table">
            <a:tbl>
              <a:tblPr>
                <a:noFill/>
                <a:tableStyleId>{C962D251-A096-4A6D-A987-D2476E732DB1}</a:tableStyleId>
              </a:tblPr>
              <a:tblGrid>
                <a:gridCol w="539525"/>
                <a:gridCol w="1797750"/>
                <a:gridCol w="1778275"/>
                <a:gridCol w="1848450"/>
              </a:tblGrid>
              <a:tr h="381000">
                <a:tc>
                  <a:txBody>
                    <a:bodyPr/>
                    <a:lstStyle/>
                    <a:p>
                      <a:pPr indent="0" lvl="0" marL="0" rtl="0" algn="l">
                        <a:spcBef>
                          <a:spcPts val="0"/>
                        </a:spcBef>
                        <a:spcAft>
                          <a:spcPts val="0"/>
                        </a:spcAft>
                        <a:buNone/>
                      </a:pPr>
                      <a:r>
                        <a:rPr lang="fr" sz="2000">
                          <a:latin typeface="Varela Round"/>
                          <a:ea typeface="Varela Round"/>
                          <a:cs typeface="Varela Round"/>
                          <a:sym typeface="Varela Round"/>
                        </a:rPr>
                        <a:t>id</a:t>
                      </a:r>
                      <a:endParaRPr sz="2000">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2000">
                          <a:latin typeface="Varela Round"/>
                          <a:ea typeface="Varela Round"/>
                          <a:cs typeface="Varela Round"/>
                          <a:sym typeface="Varela Round"/>
                        </a:rPr>
                        <a:t>firstname</a:t>
                      </a:r>
                      <a:endParaRPr sz="2000">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2000">
                          <a:latin typeface="Varela Round"/>
                          <a:ea typeface="Varela Round"/>
                          <a:cs typeface="Varela Round"/>
                          <a:sym typeface="Varela Round"/>
                        </a:rPr>
                        <a:t>lastname</a:t>
                      </a:r>
                      <a:endParaRPr sz="2000">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2000">
                          <a:latin typeface="Varela Round"/>
                          <a:ea typeface="Varela Round"/>
                          <a:cs typeface="Varela Round"/>
                          <a:sym typeface="Varela Round"/>
                        </a:rPr>
                        <a:t>birthday</a:t>
                      </a:r>
                      <a:endParaRPr sz="2000">
                        <a:latin typeface="Varela Round"/>
                        <a:ea typeface="Varela Round"/>
                        <a:cs typeface="Varela Round"/>
                        <a:sym typeface="Varela Round"/>
                      </a:endParaRPr>
                    </a:p>
                  </a:txBody>
                  <a:tcPr marT="91425" marB="91425" marR="91425" marL="91425"/>
                </a:tc>
              </a:tr>
              <a:tr h="381000">
                <a:tc>
                  <a:txBody>
                    <a:bodyPr/>
                    <a:lstStyle/>
                    <a:p>
                      <a:pPr indent="0" lvl="0" marL="0" rtl="0" algn="l">
                        <a:spcBef>
                          <a:spcPts val="0"/>
                        </a:spcBef>
                        <a:spcAft>
                          <a:spcPts val="0"/>
                        </a:spcAft>
                        <a:buNone/>
                      </a:pPr>
                      <a:r>
                        <a:rPr lang="fr" sz="2000">
                          <a:latin typeface="Varela Round"/>
                          <a:ea typeface="Varela Round"/>
                          <a:cs typeface="Varela Round"/>
                          <a:sym typeface="Varela Round"/>
                        </a:rPr>
                        <a:t>...</a:t>
                      </a:r>
                      <a:endParaRPr sz="2000">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2000">
                          <a:latin typeface="Varela Round"/>
                          <a:ea typeface="Varela Round"/>
                          <a:cs typeface="Varela Round"/>
                          <a:sym typeface="Varela Round"/>
                        </a:rPr>
                        <a:t>Arthur</a:t>
                      </a:r>
                      <a:endParaRPr sz="2000">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2000">
                          <a:latin typeface="Varela Round"/>
                          <a:ea typeface="Varela Round"/>
                          <a:cs typeface="Varela Round"/>
                          <a:sym typeface="Varela Round"/>
                        </a:rPr>
                        <a:t>Pendragon</a:t>
                      </a:r>
                      <a:endParaRPr sz="2000">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2000">
                          <a:latin typeface="Varela Round"/>
                          <a:ea typeface="Varela Round"/>
                          <a:cs typeface="Varela Round"/>
                          <a:sym typeface="Varela Round"/>
                        </a:rPr>
                        <a:t>1984-01-22</a:t>
                      </a:r>
                      <a:endParaRPr sz="2000">
                        <a:latin typeface="Varela Round"/>
                        <a:ea typeface="Varela Round"/>
                        <a:cs typeface="Varela Round"/>
                        <a:sym typeface="Varela Round"/>
                      </a:endParaRPr>
                    </a:p>
                  </a:txBody>
                  <a:tcPr marT="91425" marB="91425" marR="91425" marL="91425"/>
                </a:tc>
              </a:tr>
            </a:tbl>
          </a:graphicData>
        </a:graphic>
      </p:graphicFrame>
      <p:sp>
        <p:nvSpPr>
          <p:cNvPr id="288" name="Google Shape;288;p48"/>
          <p:cNvSpPr txBox="1"/>
          <p:nvPr/>
        </p:nvSpPr>
        <p:spPr>
          <a:xfrm>
            <a:off x="168900" y="1058275"/>
            <a:ext cx="8598000" cy="8004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solidFill>
                  <a:schemeClr val="lt1"/>
                </a:solidFill>
                <a:latin typeface="Varela Round"/>
                <a:ea typeface="Varela Round"/>
                <a:cs typeface="Varela Round"/>
                <a:sym typeface="Varela Round"/>
              </a:rPr>
              <a:t>INSERT INTO student (firstname, lastname, birthday)</a:t>
            </a:r>
            <a:endParaRPr sz="20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2000">
                <a:solidFill>
                  <a:schemeClr val="lt1"/>
                </a:solidFill>
                <a:latin typeface="Varela Round"/>
                <a:ea typeface="Varela Round"/>
                <a:cs typeface="Varela Round"/>
                <a:sym typeface="Varela Round"/>
              </a:rPr>
              <a:t>	VALUES ('Arthur', 'Pendragon', '1984-01-22');</a:t>
            </a:r>
            <a:endParaRPr sz="2000">
              <a:solidFill>
                <a:schemeClr val="lt1"/>
              </a:solidFill>
              <a:latin typeface="Varela Round"/>
              <a:ea typeface="Varela Round"/>
              <a:cs typeface="Varela Round"/>
              <a:sym typeface="Varela Round"/>
            </a:endParaRPr>
          </a:p>
        </p:txBody>
      </p:sp>
      <p:sp>
        <p:nvSpPr>
          <p:cNvPr id="289" name="Google Shape;289;p48"/>
          <p:cNvSpPr txBox="1"/>
          <p:nvPr/>
        </p:nvSpPr>
        <p:spPr>
          <a:xfrm>
            <a:off x="168900" y="4190425"/>
            <a:ext cx="442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u="sng">
                <a:solidFill>
                  <a:schemeClr val="accent5"/>
                </a:solidFill>
                <a:latin typeface="Varela Round"/>
                <a:ea typeface="Varela Round"/>
                <a:cs typeface="Varela Round"/>
                <a:sym typeface="Varela Round"/>
                <a:hlinkClick r:id="rId3">
                  <a:extLst>
                    <a:ext uri="{A12FA001-AC4F-418D-AE19-62706E023703}">
                      <ahyp:hlinkClr val="tx"/>
                    </a:ext>
                  </a:extLst>
                </a:hlinkClick>
              </a:rPr>
              <a:t>MySQL Documentation - INSERT</a:t>
            </a:r>
            <a:endParaRPr sz="2000">
              <a:solidFill>
                <a:srgbClr val="3B424E"/>
              </a:solidFill>
              <a:latin typeface="Varela Round"/>
              <a:ea typeface="Varela Round"/>
              <a:cs typeface="Varela Round"/>
              <a:sym typeface="Varela Rou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1171250" y="-2650"/>
            <a:ext cx="2338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SELECT</a:t>
            </a:r>
            <a:r>
              <a:rPr lang="fr"/>
              <a:t> </a:t>
            </a:r>
            <a:endParaRPr/>
          </a:p>
        </p:txBody>
      </p:sp>
      <p:sp>
        <p:nvSpPr>
          <p:cNvPr id="295" name="Google Shape;295;p49"/>
          <p:cNvSpPr txBox="1"/>
          <p:nvPr/>
        </p:nvSpPr>
        <p:spPr>
          <a:xfrm>
            <a:off x="167725" y="4312900"/>
            <a:ext cx="486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200" u="sng">
                <a:solidFill>
                  <a:schemeClr val="accent5"/>
                </a:solidFill>
                <a:latin typeface="Varela Round"/>
                <a:ea typeface="Varela Round"/>
                <a:cs typeface="Varela Round"/>
                <a:sym typeface="Varela Round"/>
                <a:hlinkClick r:id="rId3">
                  <a:extLst>
                    <a:ext uri="{A12FA001-AC4F-418D-AE19-62706E023703}">
                      <ahyp:hlinkClr val="tx"/>
                    </a:ext>
                  </a:extLst>
                </a:hlinkClick>
              </a:rPr>
              <a:t>MySQL Documentation - SELECT</a:t>
            </a:r>
            <a:endParaRPr sz="2200">
              <a:solidFill>
                <a:srgbClr val="3B424E"/>
              </a:solidFill>
              <a:latin typeface="Varela Round"/>
              <a:ea typeface="Varela Round"/>
              <a:cs typeface="Varela Round"/>
              <a:sym typeface="Varela Round"/>
            </a:endParaRPr>
          </a:p>
        </p:txBody>
      </p:sp>
      <p:sp>
        <p:nvSpPr>
          <p:cNvPr id="296" name="Google Shape;296;p49"/>
          <p:cNvSpPr txBox="1"/>
          <p:nvPr/>
        </p:nvSpPr>
        <p:spPr>
          <a:xfrm>
            <a:off x="1326125" y="1176075"/>
            <a:ext cx="6219300" cy="26781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SELECT * FROM student;</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SELECT firstname, lastname FROM student;</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SELECT firstname, lastname FROM student</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	WHERE firstname = 'Arthur';</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SELECT firstname, birthday as bday FROM student</a:t>
            </a:r>
            <a:endParaRPr sz="18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	WHERE bday&gt;'1995-01-01';</a:t>
            </a:r>
            <a:endParaRPr sz="1800">
              <a:solidFill>
                <a:schemeClr val="lt1"/>
              </a:solidFill>
              <a:latin typeface="Varela Round"/>
              <a:ea typeface="Varela Round"/>
              <a:cs typeface="Varela Round"/>
              <a:sym typeface="Varela Rou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1171250" y="-2650"/>
            <a:ext cx="4054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UPDATE &amp; DELETE</a:t>
            </a:r>
            <a:endParaRPr b="1"/>
          </a:p>
        </p:txBody>
      </p:sp>
      <p:sp>
        <p:nvSpPr>
          <p:cNvPr id="302" name="Google Shape;302;p50"/>
          <p:cNvSpPr txBox="1"/>
          <p:nvPr/>
        </p:nvSpPr>
        <p:spPr>
          <a:xfrm>
            <a:off x="429900" y="798400"/>
            <a:ext cx="466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100">
                <a:solidFill>
                  <a:srgbClr val="3B424E"/>
                </a:solidFill>
                <a:latin typeface="Varela Round"/>
                <a:ea typeface="Varela Round"/>
                <a:cs typeface="Varela Round"/>
                <a:sym typeface="Varela Round"/>
              </a:rPr>
              <a:t>UPDATE</a:t>
            </a:r>
            <a:endParaRPr b="1" sz="21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2100" u="sng">
                <a:solidFill>
                  <a:schemeClr val="accent5"/>
                </a:solidFill>
                <a:latin typeface="Varela Round"/>
                <a:ea typeface="Varela Round"/>
                <a:cs typeface="Varela Round"/>
                <a:sym typeface="Varela Round"/>
                <a:hlinkClick r:id="rId3">
                  <a:extLst>
                    <a:ext uri="{A12FA001-AC4F-418D-AE19-62706E023703}">
                      <ahyp:hlinkClr val="tx"/>
                    </a:ext>
                  </a:extLst>
                </a:hlinkClick>
              </a:rPr>
              <a:t>MySQL Documentation - UPDATE</a:t>
            </a:r>
            <a:endParaRPr sz="2100">
              <a:latin typeface="Varela Round"/>
              <a:ea typeface="Varela Round"/>
              <a:cs typeface="Varela Round"/>
              <a:sym typeface="Varela Round"/>
            </a:endParaRPr>
          </a:p>
        </p:txBody>
      </p:sp>
      <p:sp>
        <p:nvSpPr>
          <p:cNvPr id="303" name="Google Shape;303;p50"/>
          <p:cNvSpPr txBox="1"/>
          <p:nvPr/>
        </p:nvSpPr>
        <p:spPr>
          <a:xfrm>
            <a:off x="538525" y="1786950"/>
            <a:ext cx="8106900" cy="11082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solidFill>
                  <a:schemeClr val="lt1"/>
                </a:solidFill>
                <a:latin typeface="Varela Round"/>
                <a:ea typeface="Varela Round"/>
                <a:cs typeface="Varela Round"/>
                <a:sym typeface="Varela Round"/>
              </a:rPr>
              <a:t>UPDATE school SET capacity=30;</a:t>
            </a:r>
            <a:endParaRPr sz="2000">
              <a:solidFill>
                <a:schemeClr val="lt1"/>
              </a:solidFill>
              <a:latin typeface="Varela Round"/>
              <a:ea typeface="Varela Round"/>
              <a:cs typeface="Varela Round"/>
              <a:sym typeface="Varela Round"/>
            </a:endParaRPr>
          </a:p>
          <a:p>
            <a:pPr indent="0" lvl="0" marL="0" rtl="0" algn="l">
              <a:spcBef>
                <a:spcPts val="0"/>
              </a:spcBef>
              <a:spcAft>
                <a:spcPts val="0"/>
              </a:spcAft>
              <a:buNone/>
            </a:pPr>
            <a:r>
              <a:t/>
            </a:r>
            <a:endParaRPr sz="20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2000">
                <a:solidFill>
                  <a:schemeClr val="lt1"/>
                </a:solidFill>
                <a:latin typeface="Varela Round"/>
                <a:ea typeface="Varela Round"/>
                <a:cs typeface="Varela Round"/>
                <a:sym typeface="Varela Round"/>
              </a:rPr>
              <a:t>UPDATE school SET capacity=24 WHERE city='Orléans';</a:t>
            </a:r>
            <a:endParaRPr sz="2000">
              <a:solidFill>
                <a:schemeClr val="lt1"/>
              </a:solidFill>
              <a:latin typeface="Varela Round"/>
              <a:ea typeface="Varela Round"/>
              <a:cs typeface="Varela Round"/>
              <a:sym typeface="Varela Round"/>
            </a:endParaRPr>
          </a:p>
        </p:txBody>
      </p:sp>
      <p:grpSp>
        <p:nvGrpSpPr>
          <p:cNvPr id="304" name="Google Shape;304;p50"/>
          <p:cNvGrpSpPr/>
          <p:nvPr/>
        </p:nvGrpSpPr>
        <p:grpSpPr>
          <a:xfrm>
            <a:off x="429900" y="3116800"/>
            <a:ext cx="6371725" cy="1853350"/>
            <a:chOff x="429900" y="3116800"/>
            <a:chExt cx="6371725" cy="1853350"/>
          </a:xfrm>
        </p:grpSpPr>
        <p:sp>
          <p:nvSpPr>
            <p:cNvPr id="305" name="Google Shape;305;p50"/>
            <p:cNvSpPr txBox="1"/>
            <p:nvPr/>
          </p:nvSpPr>
          <p:spPr>
            <a:xfrm>
              <a:off x="429900" y="3116800"/>
              <a:ext cx="479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100">
                  <a:solidFill>
                    <a:srgbClr val="3B424E"/>
                  </a:solidFill>
                  <a:latin typeface="Varela Round"/>
                  <a:ea typeface="Varela Round"/>
                  <a:cs typeface="Varela Round"/>
                  <a:sym typeface="Varela Round"/>
                </a:rPr>
                <a:t>DELETE</a:t>
              </a:r>
              <a:endParaRPr b="1" sz="21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2100" u="sng">
                  <a:solidFill>
                    <a:schemeClr val="accent5"/>
                  </a:solidFill>
                  <a:latin typeface="Varela Round"/>
                  <a:ea typeface="Varela Round"/>
                  <a:cs typeface="Varela Round"/>
                  <a:sym typeface="Varela Round"/>
                  <a:hlinkClick r:id="rId4">
                    <a:extLst>
                      <a:ext uri="{A12FA001-AC4F-418D-AE19-62706E023703}">
                        <ahyp:hlinkClr val="tx"/>
                      </a:ext>
                    </a:extLst>
                  </a:hlinkClick>
                </a:rPr>
                <a:t>MySQL Documentation - DELETE</a:t>
              </a:r>
              <a:endParaRPr b="1" sz="2100">
                <a:solidFill>
                  <a:srgbClr val="3B424E"/>
                </a:solidFill>
                <a:latin typeface="Varela Round"/>
                <a:ea typeface="Varela Round"/>
                <a:cs typeface="Varela Round"/>
                <a:sym typeface="Varela Round"/>
              </a:endParaRPr>
            </a:p>
          </p:txBody>
        </p:sp>
        <p:sp>
          <p:nvSpPr>
            <p:cNvPr id="306" name="Google Shape;306;p50"/>
            <p:cNvSpPr txBox="1"/>
            <p:nvPr/>
          </p:nvSpPr>
          <p:spPr>
            <a:xfrm>
              <a:off x="538525" y="4169750"/>
              <a:ext cx="6263100" cy="8004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solidFill>
                    <a:schemeClr val="lt1"/>
                  </a:solidFill>
                  <a:latin typeface="Varela Round"/>
                  <a:ea typeface="Varela Round"/>
                  <a:cs typeface="Varela Round"/>
                  <a:sym typeface="Varela Round"/>
                </a:rPr>
                <a:t>DELETE FROM student</a:t>
              </a:r>
              <a:endParaRPr sz="2000">
                <a:solidFill>
                  <a:schemeClr val="lt1"/>
                </a:solidFill>
                <a:latin typeface="Varela Round"/>
                <a:ea typeface="Varela Round"/>
                <a:cs typeface="Varela Round"/>
                <a:sym typeface="Varela Round"/>
              </a:endParaRPr>
            </a:p>
            <a:p>
              <a:pPr indent="457200" lvl="0" marL="0" rtl="0" algn="l">
                <a:spcBef>
                  <a:spcPts val="0"/>
                </a:spcBef>
                <a:spcAft>
                  <a:spcPts val="0"/>
                </a:spcAft>
                <a:buNone/>
              </a:pPr>
              <a:r>
                <a:rPr lang="fr" sz="2000">
                  <a:solidFill>
                    <a:schemeClr val="lt1"/>
                  </a:solidFill>
                  <a:latin typeface="Varela Round"/>
                  <a:ea typeface="Varela Round"/>
                  <a:cs typeface="Varela Round"/>
                  <a:sym typeface="Varela Round"/>
                </a:rPr>
                <a:t>WHERE firstname='Perceval';</a:t>
              </a:r>
              <a:endParaRPr sz="2000">
                <a:solidFill>
                  <a:schemeClr val="lt1"/>
                </a:solidFill>
                <a:latin typeface="Varela Round"/>
                <a:ea typeface="Varela Round"/>
                <a:cs typeface="Varela Round"/>
                <a:sym typeface="Varela Roun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3"/>
          <p:cNvSpPr txBox="1"/>
          <p:nvPr>
            <p:ph type="title"/>
          </p:nvPr>
        </p:nvSpPr>
        <p:spPr>
          <a:xfrm>
            <a:off x="1171250" y="-2650"/>
            <a:ext cx="391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Relational databases</a:t>
            </a:r>
            <a:endParaRPr b="1" sz="2400"/>
          </a:p>
        </p:txBody>
      </p:sp>
      <p:sp>
        <p:nvSpPr>
          <p:cNvPr id="142" name="Google Shape;142;p33"/>
          <p:cNvSpPr txBox="1"/>
          <p:nvPr/>
        </p:nvSpPr>
        <p:spPr>
          <a:xfrm>
            <a:off x="137000" y="1301075"/>
            <a:ext cx="4048800" cy="3509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3B424E"/>
              </a:buClr>
              <a:buSzPts val="2400"/>
              <a:buFont typeface="Varela Round"/>
              <a:buChar char="●"/>
            </a:pPr>
            <a:r>
              <a:rPr lang="fr" sz="2400">
                <a:solidFill>
                  <a:srgbClr val="3B424E"/>
                </a:solidFill>
                <a:latin typeface="Varela Round"/>
                <a:ea typeface="Varela Round"/>
                <a:cs typeface="Varela Round"/>
                <a:sym typeface="Varela Round"/>
              </a:rPr>
              <a:t>To </a:t>
            </a:r>
            <a:r>
              <a:rPr b="1" lang="fr" sz="2400">
                <a:solidFill>
                  <a:srgbClr val="3B424E"/>
                </a:solidFill>
                <a:latin typeface="Varela Round"/>
                <a:ea typeface="Varela Round"/>
                <a:cs typeface="Varela Round"/>
                <a:sym typeface="Varela Round"/>
              </a:rPr>
              <a:t>store</a:t>
            </a:r>
            <a:r>
              <a:rPr lang="fr" sz="2400">
                <a:solidFill>
                  <a:srgbClr val="3B424E"/>
                </a:solidFill>
                <a:latin typeface="Varela Round"/>
                <a:ea typeface="Varela Round"/>
                <a:cs typeface="Varela Round"/>
                <a:sym typeface="Varela Round"/>
              </a:rPr>
              <a:t> data</a:t>
            </a:r>
            <a:endParaRPr sz="2400">
              <a:solidFill>
                <a:srgbClr val="3B424E"/>
              </a:solidFill>
              <a:latin typeface="Varela Round"/>
              <a:ea typeface="Varela Round"/>
              <a:cs typeface="Varela Round"/>
              <a:sym typeface="Varela Round"/>
            </a:endParaRPr>
          </a:p>
          <a:p>
            <a:pPr indent="0" lvl="0" marL="0" rtl="0" algn="l">
              <a:spcBef>
                <a:spcPts val="0"/>
              </a:spcBef>
              <a:spcAft>
                <a:spcPts val="0"/>
              </a:spcAft>
              <a:buNone/>
            </a:pPr>
            <a:r>
              <a:t/>
            </a:r>
            <a:endParaRPr sz="2400">
              <a:solidFill>
                <a:srgbClr val="3B424E"/>
              </a:solidFill>
              <a:latin typeface="Varela Round"/>
              <a:ea typeface="Varela Round"/>
              <a:cs typeface="Varela Round"/>
              <a:sym typeface="Varela Round"/>
            </a:endParaRPr>
          </a:p>
          <a:p>
            <a:pPr indent="-381000" lvl="0" marL="457200" rtl="0" algn="l">
              <a:spcBef>
                <a:spcPts val="0"/>
              </a:spcBef>
              <a:spcAft>
                <a:spcPts val="0"/>
              </a:spcAft>
              <a:buClr>
                <a:srgbClr val="3B424E"/>
              </a:buClr>
              <a:buSzPts val="2400"/>
              <a:buFont typeface="Varela Round"/>
              <a:buChar char="●"/>
            </a:pPr>
            <a:r>
              <a:rPr lang="fr" sz="2400">
                <a:solidFill>
                  <a:srgbClr val="3B424E"/>
                </a:solidFill>
                <a:latin typeface="Varela Round"/>
                <a:ea typeface="Varela Round"/>
                <a:cs typeface="Varela Round"/>
                <a:sym typeface="Varela Round"/>
              </a:rPr>
              <a:t>To </a:t>
            </a:r>
            <a:r>
              <a:rPr b="1" lang="fr" sz="2400">
                <a:solidFill>
                  <a:srgbClr val="3B424E"/>
                </a:solidFill>
                <a:latin typeface="Varela Round"/>
                <a:ea typeface="Varela Round"/>
                <a:cs typeface="Varela Round"/>
                <a:sym typeface="Varela Round"/>
              </a:rPr>
              <a:t>organize</a:t>
            </a:r>
            <a:r>
              <a:rPr lang="fr" sz="2400">
                <a:solidFill>
                  <a:srgbClr val="3B424E"/>
                </a:solidFill>
                <a:latin typeface="Varela Round"/>
                <a:ea typeface="Varela Round"/>
                <a:cs typeface="Varela Round"/>
                <a:sym typeface="Varela Round"/>
              </a:rPr>
              <a:t> data logically through </a:t>
            </a:r>
            <a:r>
              <a:rPr b="1" lang="fr" sz="2400">
                <a:solidFill>
                  <a:srgbClr val="3B424E"/>
                </a:solidFill>
                <a:latin typeface="Varela Round"/>
                <a:ea typeface="Varela Round"/>
                <a:cs typeface="Varela Round"/>
                <a:sym typeface="Varela Round"/>
              </a:rPr>
              <a:t>relationships</a:t>
            </a:r>
            <a:endParaRPr b="1" sz="2400">
              <a:solidFill>
                <a:srgbClr val="3B424E"/>
              </a:solidFill>
              <a:latin typeface="Varela Round"/>
              <a:ea typeface="Varela Round"/>
              <a:cs typeface="Varela Round"/>
              <a:sym typeface="Varela Round"/>
            </a:endParaRPr>
          </a:p>
          <a:p>
            <a:pPr indent="0" lvl="0" marL="457200" rtl="0" algn="l">
              <a:spcBef>
                <a:spcPts val="0"/>
              </a:spcBef>
              <a:spcAft>
                <a:spcPts val="0"/>
              </a:spcAft>
              <a:buNone/>
            </a:pPr>
            <a:r>
              <a:t/>
            </a:r>
            <a:endParaRPr sz="2400">
              <a:solidFill>
                <a:srgbClr val="3B424E"/>
              </a:solidFill>
              <a:latin typeface="Varela Round"/>
              <a:ea typeface="Varela Round"/>
              <a:cs typeface="Varela Round"/>
              <a:sym typeface="Varela Round"/>
            </a:endParaRPr>
          </a:p>
          <a:p>
            <a:pPr indent="-381000" lvl="0" marL="457200" rtl="0" algn="l">
              <a:spcBef>
                <a:spcPts val="0"/>
              </a:spcBef>
              <a:spcAft>
                <a:spcPts val="0"/>
              </a:spcAft>
              <a:buClr>
                <a:srgbClr val="3B424E"/>
              </a:buClr>
              <a:buSzPts val="2400"/>
              <a:buFont typeface="Varela Round"/>
              <a:buChar char="●"/>
            </a:pPr>
            <a:r>
              <a:rPr b="1" lang="fr" sz="2400">
                <a:solidFill>
                  <a:srgbClr val="3B424E"/>
                </a:solidFill>
                <a:latin typeface="Varela Round"/>
                <a:ea typeface="Varela Round"/>
                <a:cs typeface="Varela Round"/>
                <a:sym typeface="Varela Round"/>
              </a:rPr>
              <a:t>To find and modify</a:t>
            </a:r>
            <a:r>
              <a:rPr lang="fr" sz="2400">
                <a:solidFill>
                  <a:srgbClr val="3B424E"/>
                </a:solidFill>
                <a:latin typeface="Varela Round"/>
                <a:ea typeface="Varela Round"/>
                <a:cs typeface="Varela Round"/>
                <a:sym typeface="Varela Round"/>
              </a:rPr>
              <a:t> this data via </a:t>
            </a:r>
            <a:r>
              <a:rPr b="1" lang="fr" sz="2400">
                <a:solidFill>
                  <a:srgbClr val="3B424E"/>
                </a:solidFill>
                <a:latin typeface="Varela Round"/>
                <a:ea typeface="Varela Round"/>
                <a:cs typeface="Varela Round"/>
                <a:sym typeface="Varela Round"/>
              </a:rPr>
              <a:t>queries</a:t>
            </a:r>
            <a:r>
              <a:rPr lang="fr" sz="2400">
                <a:solidFill>
                  <a:srgbClr val="3B424E"/>
                </a:solidFill>
                <a:latin typeface="Varela Round"/>
                <a:ea typeface="Varela Round"/>
                <a:cs typeface="Varela Round"/>
                <a:sym typeface="Varela Round"/>
              </a:rPr>
              <a:t> - using the SQL language</a:t>
            </a:r>
            <a:endParaRPr sz="2400">
              <a:solidFill>
                <a:srgbClr val="3B424E"/>
              </a:solidFill>
              <a:latin typeface="Varela Round"/>
              <a:ea typeface="Varela Round"/>
              <a:cs typeface="Varela Round"/>
              <a:sym typeface="Varela Round"/>
            </a:endParaRPr>
          </a:p>
        </p:txBody>
      </p:sp>
      <p:pic>
        <p:nvPicPr>
          <p:cNvPr descr="PC user icon by Ornorm on DeviantArt" id="143" name="Google Shape;143;p33"/>
          <p:cNvPicPr preferRelativeResize="0"/>
          <p:nvPr/>
        </p:nvPicPr>
        <p:blipFill>
          <a:blip r:embed="rId3">
            <a:alphaModFix/>
          </a:blip>
          <a:stretch>
            <a:fillRect/>
          </a:stretch>
        </p:blipFill>
        <p:spPr>
          <a:xfrm>
            <a:off x="4261938" y="2114539"/>
            <a:ext cx="1382121" cy="1382124"/>
          </a:xfrm>
          <a:prstGeom prst="rect">
            <a:avLst/>
          </a:prstGeom>
          <a:noFill/>
          <a:ln>
            <a:noFill/>
          </a:ln>
        </p:spPr>
      </p:pic>
      <p:pic>
        <p:nvPicPr>
          <p:cNvPr id="144" name="Google Shape;144;p33"/>
          <p:cNvPicPr preferRelativeResize="0"/>
          <p:nvPr/>
        </p:nvPicPr>
        <p:blipFill>
          <a:blip r:embed="rId4">
            <a:alphaModFix/>
          </a:blip>
          <a:stretch>
            <a:fillRect/>
          </a:stretch>
        </p:blipFill>
        <p:spPr>
          <a:xfrm>
            <a:off x="7298650" y="1885950"/>
            <a:ext cx="1794275" cy="1794275"/>
          </a:xfrm>
          <a:prstGeom prst="rect">
            <a:avLst/>
          </a:prstGeom>
          <a:noFill/>
          <a:ln>
            <a:noFill/>
          </a:ln>
        </p:spPr>
      </p:pic>
      <p:cxnSp>
        <p:nvCxnSpPr>
          <p:cNvPr id="145" name="Google Shape;145;p33"/>
          <p:cNvCxnSpPr/>
          <p:nvPr/>
        </p:nvCxnSpPr>
        <p:spPr>
          <a:xfrm flipH="1" rot="10800000">
            <a:off x="5970575" y="2736500"/>
            <a:ext cx="1175700" cy="300"/>
          </a:xfrm>
          <a:prstGeom prst="straightConnector1">
            <a:avLst/>
          </a:prstGeom>
          <a:noFill/>
          <a:ln cap="flat" cmpd="sng" w="28575">
            <a:solidFill>
              <a:srgbClr val="F76C6C"/>
            </a:solidFill>
            <a:prstDash val="solid"/>
            <a:round/>
            <a:headEnd len="med" w="med" type="none"/>
            <a:tailEnd len="med" w="med" type="triangle"/>
          </a:ln>
        </p:spPr>
      </p:cxnSp>
      <p:cxnSp>
        <p:nvCxnSpPr>
          <p:cNvPr id="146" name="Google Shape;146;p33"/>
          <p:cNvCxnSpPr/>
          <p:nvPr/>
        </p:nvCxnSpPr>
        <p:spPr>
          <a:xfrm rot="10800000">
            <a:off x="5927625" y="3117400"/>
            <a:ext cx="1184400" cy="0"/>
          </a:xfrm>
          <a:prstGeom prst="straightConnector1">
            <a:avLst/>
          </a:prstGeom>
          <a:noFill/>
          <a:ln cap="flat" cmpd="sng" w="28575">
            <a:solidFill>
              <a:srgbClr val="F76C6C"/>
            </a:solidFill>
            <a:prstDash val="solid"/>
            <a:round/>
            <a:headEnd len="med" w="med" type="none"/>
            <a:tailEnd len="med" w="med" type="triangle"/>
          </a:ln>
        </p:spPr>
      </p:cxnSp>
      <p:sp>
        <p:nvSpPr>
          <p:cNvPr id="147" name="Google Shape;147;p33"/>
          <p:cNvSpPr txBox="1"/>
          <p:nvPr/>
        </p:nvSpPr>
        <p:spPr>
          <a:xfrm rot="-1895">
            <a:off x="5703375" y="2165109"/>
            <a:ext cx="1632900" cy="44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200">
                <a:latin typeface="Varela Round"/>
                <a:ea typeface="Varela Round"/>
                <a:cs typeface="Varela Round"/>
                <a:sym typeface="Varela Round"/>
              </a:rPr>
              <a:t>SQL query</a:t>
            </a:r>
            <a:endParaRPr b="1" sz="2200">
              <a:latin typeface="Varela Round"/>
              <a:ea typeface="Varela Round"/>
              <a:cs typeface="Varela Round"/>
              <a:sym typeface="Varela Round"/>
            </a:endParaRPr>
          </a:p>
        </p:txBody>
      </p:sp>
      <p:sp>
        <p:nvSpPr>
          <p:cNvPr id="148" name="Google Shape;148;p33"/>
          <p:cNvSpPr txBox="1"/>
          <p:nvPr/>
        </p:nvSpPr>
        <p:spPr>
          <a:xfrm rot="-1895">
            <a:off x="5703375" y="3175590"/>
            <a:ext cx="1632900" cy="44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200">
                <a:latin typeface="Varela Round"/>
                <a:ea typeface="Varela Round"/>
                <a:cs typeface="Varela Round"/>
                <a:sym typeface="Varela Round"/>
              </a:rPr>
              <a:t>Data</a:t>
            </a:r>
            <a:endParaRPr b="1" sz="2200">
              <a:latin typeface="Varela Round"/>
              <a:ea typeface="Varela Round"/>
              <a:cs typeface="Varela Round"/>
              <a:sym typeface="Varela Rou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1171250" y="-2650"/>
            <a:ext cx="2338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ALTER</a:t>
            </a:r>
            <a:endParaRPr b="1"/>
          </a:p>
        </p:txBody>
      </p:sp>
      <p:sp>
        <p:nvSpPr>
          <p:cNvPr id="312" name="Google Shape;312;p51"/>
          <p:cNvSpPr txBox="1"/>
          <p:nvPr/>
        </p:nvSpPr>
        <p:spPr>
          <a:xfrm>
            <a:off x="60825" y="890350"/>
            <a:ext cx="3594000" cy="1760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fr" sz="2300">
                <a:solidFill>
                  <a:srgbClr val="3B424E"/>
                </a:solidFill>
                <a:latin typeface="Varela Round"/>
                <a:ea typeface="Varela Round"/>
                <a:cs typeface="Varela Round"/>
                <a:sym typeface="Varela Round"/>
              </a:rPr>
              <a:t>The ALTER command </a:t>
            </a:r>
            <a:r>
              <a:rPr b="1" lang="fr" sz="2300">
                <a:solidFill>
                  <a:srgbClr val="3B424E"/>
                </a:solidFill>
                <a:latin typeface="Varela Round"/>
                <a:ea typeface="Varela Round"/>
                <a:cs typeface="Varela Round"/>
                <a:sym typeface="Varela Round"/>
              </a:rPr>
              <a:t>changes the structure (schema) of a table</a:t>
            </a:r>
            <a:r>
              <a:rPr lang="fr" sz="2300">
                <a:solidFill>
                  <a:srgbClr val="3B424E"/>
                </a:solidFill>
                <a:latin typeface="Varela Round"/>
                <a:ea typeface="Varela Round"/>
                <a:cs typeface="Varela Round"/>
                <a:sym typeface="Varela Round"/>
              </a:rPr>
              <a:t> after it has been created.</a:t>
            </a:r>
            <a:endParaRPr sz="2300">
              <a:latin typeface="Varela Round"/>
              <a:ea typeface="Varela Round"/>
              <a:cs typeface="Varela Round"/>
              <a:sym typeface="Varela Round"/>
            </a:endParaRPr>
          </a:p>
        </p:txBody>
      </p:sp>
      <p:grpSp>
        <p:nvGrpSpPr>
          <p:cNvPr id="313" name="Google Shape;313;p51"/>
          <p:cNvGrpSpPr/>
          <p:nvPr/>
        </p:nvGrpSpPr>
        <p:grpSpPr>
          <a:xfrm>
            <a:off x="3874300" y="812625"/>
            <a:ext cx="4858800" cy="1306975"/>
            <a:chOff x="3874300" y="812625"/>
            <a:chExt cx="4858800" cy="1306975"/>
          </a:xfrm>
        </p:grpSpPr>
        <p:sp>
          <p:nvSpPr>
            <p:cNvPr id="314" name="Google Shape;314;p51"/>
            <p:cNvSpPr txBox="1"/>
            <p:nvPr/>
          </p:nvSpPr>
          <p:spPr>
            <a:xfrm>
              <a:off x="3874300" y="812625"/>
              <a:ext cx="3403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900">
                  <a:solidFill>
                    <a:srgbClr val="3B424E"/>
                  </a:solidFill>
                  <a:latin typeface="Varela Round"/>
                  <a:ea typeface="Varela Round"/>
                  <a:cs typeface="Varela Round"/>
                  <a:sym typeface="Varela Round"/>
                </a:rPr>
                <a:t>Add a column to </a:t>
              </a:r>
              <a:r>
                <a:rPr b="1" i="1" lang="fr" sz="1900">
                  <a:solidFill>
                    <a:srgbClr val="3B424E"/>
                  </a:solidFill>
                  <a:latin typeface="Varela Round"/>
                  <a:ea typeface="Varela Round"/>
                  <a:cs typeface="Varela Round"/>
                  <a:sym typeface="Varela Round"/>
                </a:rPr>
                <a:t>Student</a:t>
              </a:r>
              <a:endParaRPr b="1" sz="1900">
                <a:solidFill>
                  <a:srgbClr val="3B424E"/>
                </a:solidFill>
                <a:latin typeface="Varela Round"/>
                <a:ea typeface="Varela Round"/>
                <a:cs typeface="Varela Round"/>
                <a:sym typeface="Varela Round"/>
              </a:endParaRPr>
            </a:p>
          </p:txBody>
        </p:sp>
        <p:sp>
          <p:nvSpPr>
            <p:cNvPr id="315" name="Google Shape;315;p51"/>
            <p:cNvSpPr txBox="1"/>
            <p:nvPr/>
          </p:nvSpPr>
          <p:spPr>
            <a:xfrm>
              <a:off x="3874300" y="1380700"/>
              <a:ext cx="4858800" cy="7389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ALTER TABLE student</a:t>
              </a:r>
              <a:endParaRPr sz="1800">
                <a:solidFill>
                  <a:schemeClr val="lt1"/>
                </a:solidFill>
                <a:latin typeface="Varela Round"/>
                <a:ea typeface="Varela Round"/>
                <a:cs typeface="Varela Round"/>
                <a:sym typeface="Varela Round"/>
              </a:endParaRPr>
            </a:p>
            <a:p>
              <a:pPr indent="457200" lvl="0" marL="0" rtl="0" algn="l">
                <a:spcBef>
                  <a:spcPts val="0"/>
                </a:spcBef>
                <a:spcAft>
                  <a:spcPts val="0"/>
                </a:spcAft>
                <a:buNone/>
              </a:pPr>
              <a:r>
                <a:rPr lang="fr" sz="1800">
                  <a:solidFill>
                    <a:schemeClr val="lt1"/>
                  </a:solidFill>
                  <a:latin typeface="Varela Round"/>
                  <a:ea typeface="Varela Round"/>
                  <a:cs typeface="Varela Round"/>
                  <a:sym typeface="Varela Round"/>
                </a:rPr>
                <a:t>ADD enrollDate DATE;</a:t>
              </a:r>
              <a:endParaRPr sz="1800">
                <a:solidFill>
                  <a:schemeClr val="lt1"/>
                </a:solidFill>
                <a:latin typeface="Varela Round"/>
                <a:ea typeface="Varela Round"/>
                <a:cs typeface="Varela Round"/>
                <a:sym typeface="Varela Round"/>
              </a:endParaRPr>
            </a:p>
          </p:txBody>
        </p:sp>
      </p:grpSp>
      <p:grpSp>
        <p:nvGrpSpPr>
          <p:cNvPr id="316" name="Google Shape;316;p51"/>
          <p:cNvGrpSpPr/>
          <p:nvPr/>
        </p:nvGrpSpPr>
        <p:grpSpPr>
          <a:xfrm>
            <a:off x="3874300" y="2204875"/>
            <a:ext cx="4858800" cy="1333250"/>
            <a:chOff x="3874300" y="2204875"/>
            <a:chExt cx="4858800" cy="1333250"/>
          </a:xfrm>
        </p:grpSpPr>
        <p:sp>
          <p:nvSpPr>
            <p:cNvPr id="317" name="Google Shape;317;p51"/>
            <p:cNvSpPr txBox="1"/>
            <p:nvPr/>
          </p:nvSpPr>
          <p:spPr>
            <a:xfrm>
              <a:off x="3874300" y="2204875"/>
              <a:ext cx="3403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900">
                  <a:solidFill>
                    <a:srgbClr val="3B424E"/>
                  </a:solidFill>
                  <a:latin typeface="Varela Round"/>
                  <a:ea typeface="Varela Round"/>
                  <a:cs typeface="Varela Round"/>
                  <a:sym typeface="Varela Round"/>
                </a:rPr>
                <a:t>Drop</a:t>
              </a:r>
              <a:r>
                <a:rPr b="1" lang="fr" sz="1900">
                  <a:solidFill>
                    <a:srgbClr val="3B424E"/>
                  </a:solidFill>
                  <a:latin typeface="Varela Round"/>
                  <a:ea typeface="Varela Round"/>
                  <a:cs typeface="Varela Round"/>
                  <a:sym typeface="Varela Round"/>
                </a:rPr>
                <a:t> a column</a:t>
              </a:r>
              <a:endParaRPr b="1" sz="1900">
                <a:solidFill>
                  <a:srgbClr val="3B424E"/>
                </a:solidFill>
                <a:latin typeface="Varela Round"/>
                <a:ea typeface="Varela Round"/>
                <a:cs typeface="Varela Round"/>
                <a:sym typeface="Varela Round"/>
              </a:endParaRPr>
            </a:p>
          </p:txBody>
        </p:sp>
        <p:sp>
          <p:nvSpPr>
            <p:cNvPr id="318" name="Google Shape;318;p51"/>
            <p:cNvSpPr txBox="1"/>
            <p:nvPr/>
          </p:nvSpPr>
          <p:spPr>
            <a:xfrm>
              <a:off x="3874300" y="2799225"/>
              <a:ext cx="4858800" cy="7389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ALTER TABLE student</a:t>
              </a:r>
              <a:endParaRPr sz="1800">
                <a:solidFill>
                  <a:schemeClr val="lt1"/>
                </a:solidFill>
                <a:latin typeface="Varela Round"/>
                <a:ea typeface="Varela Round"/>
                <a:cs typeface="Varela Round"/>
                <a:sym typeface="Varela Round"/>
              </a:endParaRPr>
            </a:p>
            <a:p>
              <a:pPr indent="457200" lvl="0" marL="0" rtl="0" algn="l">
                <a:spcBef>
                  <a:spcPts val="0"/>
                </a:spcBef>
                <a:spcAft>
                  <a:spcPts val="0"/>
                </a:spcAft>
                <a:buNone/>
              </a:pPr>
              <a:r>
                <a:rPr lang="fr" sz="1800">
                  <a:solidFill>
                    <a:schemeClr val="lt1"/>
                  </a:solidFill>
                  <a:latin typeface="Varela Round"/>
                  <a:ea typeface="Varela Round"/>
                  <a:cs typeface="Varela Round"/>
                  <a:sym typeface="Varela Round"/>
                </a:rPr>
                <a:t>DROP enrollDate;</a:t>
              </a:r>
              <a:endParaRPr sz="1800">
                <a:solidFill>
                  <a:schemeClr val="lt1"/>
                </a:solidFill>
                <a:latin typeface="Varela Round"/>
                <a:ea typeface="Varela Round"/>
                <a:cs typeface="Varela Round"/>
                <a:sym typeface="Varela Round"/>
              </a:endParaRPr>
            </a:p>
          </p:txBody>
        </p:sp>
      </p:grpSp>
      <p:grpSp>
        <p:nvGrpSpPr>
          <p:cNvPr id="319" name="Google Shape;319;p51"/>
          <p:cNvGrpSpPr/>
          <p:nvPr/>
        </p:nvGrpSpPr>
        <p:grpSpPr>
          <a:xfrm>
            <a:off x="3874300" y="3694313"/>
            <a:ext cx="4858800" cy="1356788"/>
            <a:chOff x="3874300" y="3694313"/>
            <a:chExt cx="4858800" cy="1356788"/>
          </a:xfrm>
        </p:grpSpPr>
        <p:sp>
          <p:nvSpPr>
            <p:cNvPr id="320" name="Google Shape;320;p51"/>
            <p:cNvSpPr txBox="1"/>
            <p:nvPr/>
          </p:nvSpPr>
          <p:spPr>
            <a:xfrm>
              <a:off x="3874300" y="4312200"/>
              <a:ext cx="4858800" cy="7389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lt1"/>
                  </a:solidFill>
                  <a:latin typeface="Varela Round"/>
                  <a:ea typeface="Varela Round"/>
                  <a:cs typeface="Varela Round"/>
                  <a:sym typeface="Varela Round"/>
                </a:rPr>
                <a:t>ALTER TABLE student</a:t>
              </a:r>
              <a:endParaRPr sz="1800">
                <a:solidFill>
                  <a:schemeClr val="lt1"/>
                </a:solidFill>
                <a:latin typeface="Varela Round"/>
                <a:ea typeface="Varela Round"/>
                <a:cs typeface="Varela Round"/>
                <a:sym typeface="Varela Round"/>
              </a:endParaRPr>
            </a:p>
            <a:p>
              <a:pPr indent="457200" lvl="0" marL="0" rtl="0" algn="l">
                <a:spcBef>
                  <a:spcPts val="0"/>
                </a:spcBef>
                <a:spcAft>
                  <a:spcPts val="0"/>
                </a:spcAft>
                <a:buNone/>
              </a:pPr>
              <a:r>
                <a:rPr lang="fr" sz="1800">
                  <a:solidFill>
                    <a:schemeClr val="lt1"/>
                  </a:solidFill>
                  <a:latin typeface="Varela Round"/>
                  <a:ea typeface="Varela Round"/>
                  <a:cs typeface="Varela Round"/>
                  <a:sym typeface="Varela Round"/>
                </a:rPr>
                <a:t>MODIFY firstname VARCHAR(150);</a:t>
              </a:r>
              <a:endParaRPr sz="1800">
                <a:latin typeface="Varela Round"/>
                <a:ea typeface="Varela Round"/>
                <a:cs typeface="Varela Round"/>
                <a:sym typeface="Varela Round"/>
              </a:endParaRPr>
            </a:p>
          </p:txBody>
        </p:sp>
        <p:sp>
          <p:nvSpPr>
            <p:cNvPr id="321" name="Google Shape;321;p51"/>
            <p:cNvSpPr txBox="1"/>
            <p:nvPr/>
          </p:nvSpPr>
          <p:spPr>
            <a:xfrm>
              <a:off x="3874300" y="3694313"/>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900">
                  <a:solidFill>
                    <a:srgbClr val="3B424E"/>
                  </a:solidFill>
                  <a:latin typeface="Varela Round"/>
                  <a:ea typeface="Varela Round"/>
                  <a:cs typeface="Varela Round"/>
                  <a:sym typeface="Varela Round"/>
                </a:rPr>
                <a:t>Change a datatype</a:t>
              </a:r>
              <a:endParaRPr b="1" i="1" sz="1900">
                <a:solidFill>
                  <a:srgbClr val="3B424E"/>
                </a:solidFill>
                <a:latin typeface="Varela Round"/>
                <a:ea typeface="Varela Round"/>
                <a:cs typeface="Varela Round"/>
                <a:sym typeface="Varela Roun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nvSpPr>
        <p:spPr>
          <a:xfrm>
            <a:off x="1303925" y="2110050"/>
            <a:ext cx="6695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000">
                <a:solidFill>
                  <a:schemeClr val="lt1"/>
                </a:solidFill>
                <a:latin typeface="Varela Round"/>
                <a:ea typeface="Varela Round"/>
                <a:cs typeface="Varela Round"/>
                <a:sym typeface="Varela Round"/>
              </a:rPr>
              <a:t>Running SQL</a:t>
            </a:r>
            <a:r>
              <a:rPr lang="fr" sz="3000">
                <a:solidFill>
                  <a:schemeClr val="lt1"/>
                </a:solidFill>
                <a:latin typeface="Varela Round"/>
                <a:ea typeface="Varela Round"/>
                <a:cs typeface="Varela Round"/>
                <a:sym typeface="Varela Round"/>
              </a:rPr>
              <a:t> locally with MySQL</a:t>
            </a:r>
            <a:endParaRPr sz="3000">
              <a:solidFill>
                <a:schemeClr val="lt1"/>
              </a:solidFill>
              <a:latin typeface="Varela Round"/>
              <a:ea typeface="Varela Round"/>
              <a:cs typeface="Varela Round"/>
              <a:sym typeface="Varela Rou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1171250" y="-2650"/>
            <a:ext cx="580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Running SQL code with </a:t>
            </a:r>
            <a:r>
              <a:rPr b="1" lang="fr"/>
              <a:t>MySQL</a:t>
            </a:r>
            <a:endParaRPr b="1"/>
          </a:p>
        </p:txBody>
      </p:sp>
      <p:sp>
        <p:nvSpPr>
          <p:cNvPr id="332" name="Google Shape;332;p53"/>
          <p:cNvSpPr txBox="1"/>
          <p:nvPr/>
        </p:nvSpPr>
        <p:spPr>
          <a:xfrm>
            <a:off x="183100" y="945950"/>
            <a:ext cx="8798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3B424E"/>
                </a:solidFill>
                <a:latin typeface="Varela Round"/>
                <a:ea typeface="Varela Round"/>
                <a:cs typeface="Varela Round"/>
                <a:sym typeface="Varela Round"/>
              </a:rPr>
              <a:t>Open a SQL prompt </a:t>
            </a:r>
            <a:r>
              <a:rPr lang="fr" sz="2000">
                <a:solidFill>
                  <a:srgbClr val="3B424E"/>
                </a:solidFill>
                <a:latin typeface="Varela Round"/>
                <a:ea typeface="Varela Round"/>
                <a:cs typeface="Varela Round"/>
                <a:sym typeface="Varela Round"/>
              </a:rPr>
              <a:t>where you can write SQL directly in the terminal:</a:t>
            </a:r>
            <a:endParaRPr sz="2000">
              <a:solidFill>
                <a:srgbClr val="3B424E"/>
              </a:solidFill>
              <a:latin typeface="Varela Round"/>
              <a:ea typeface="Varela Round"/>
              <a:cs typeface="Varela Round"/>
              <a:sym typeface="Varela Round"/>
            </a:endParaRPr>
          </a:p>
        </p:txBody>
      </p:sp>
      <p:sp>
        <p:nvSpPr>
          <p:cNvPr id="333" name="Google Shape;333;p53"/>
          <p:cNvSpPr txBox="1"/>
          <p:nvPr/>
        </p:nvSpPr>
        <p:spPr>
          <a:xfrm>
            <a:off x="1089000" y="1667150"/>
            <a:ext cx="5605200" cy="12006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200">
                <a:solidFill>
                  <a:schemeClr val="lt1"/>
                </a:solidFill>
                <a:latin typeface="Varela Round"/>
                <a:ea typeface="Varela Round"/>
                <a:cs typeface="Varela Round"/>
                <a:sym typeface="Varela Round"/>
              </a:rPr>
              <a:t>$ mysql -u root -p</a:t>
            </a:r>
            <a:endParaRPr sz="22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2200">
                <a:solidFill>
                  <a:schemeClr val="lt1"/>
                </a:solidFill>
                <a:latin typeface="Varela Round"/>
                <a:ea typeface="Varela Round"/>
                <a:cs typeface="Varela Round"/>
                <a:sym typeface="Varela Round"/>
              </a:rPr>
              <a:t>Enter your password:</a:t>
            </a:r>
            <a:endParaRPr sz="2200">
              <a:solidFill>
                <a:schemeClr val="lt1"/>
              </a:solidFill>
              <a:latin typeface="Varela Round"/>
              <a:ea typeface="Varela Round"/>
              <a:cs typeface="Varela Round"/>
              <a:sym typeface="Varela Round"/>
            </a:endParaRPr>
          </a:p>
          <a:p>
            <a:pPr indent="0" lvl="0" marL="0" rtl="0" algn="l">
              <a:spcBef>
                <a:spcPts val="0"/>
              </a:spcBef>
              <a:spcAft>
                <a:spcPts val="0"/>
              </a:spcAft>
              <a:buNone/>
            </a:pPr>
            <a:r>
              <a:rPr lang="fr" sz="2200">
                <a:solidFill>
                  <a:schemeClr val="lt1"/>
                </a:solidFill>
                <a:latin typeface="Varela Round"/>
                <a:ea typeface="Varela Round"/>
                <a:cs typeface="Varela Round"/>
                <a:sym typeface="Varela Round"/>
              </a:rPr>
              <a:t>mysql&gt;</a:t>
            </a:r>
            <a:endParaRPr sz="2200">
              <a:solidFill>
                <a:schemeClr val="lt1"/>
              </a:solidFill>
              <a:latin typeface="Varela Round"/>
              <a:ea typeface="Varela Round"/>
              <a:cs typeface="Varela Round"/>
              <a:sym typeface="Varela Round"/>
            </a:endParaRPr>
          </a:p>
        </p:txBody>
      </p:sp>
      <p:sp>
        <p:nvSpPr>
          <p:cNvPr id="334" name="Google Shape;334;p53"/>
          <p:cNvSpPr txBox="1"/>
          <p:nvPr/>
        </p:nvSpPr>
        <p:spPr>
          <a:xfrm>
            <a:off x="290575" y="3284575"/>
            <a:ext cx="850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3B424E"/>
                </a:solidFill>
                <a:latin typeface="Varela Round"/>
                <a:ea typeface="Varela Round"/>
                <a:cs typeface="Varela Round"/>
                <a:sym typeface="Varela Round"/>
              </a:rPr>
              <a:t>Or write SQL in a .sql file</a:t>
            </a:r>
            <a:r>
              <a:rPr lang="fr" sz="2000">
                <a:solidFill>
                  <a:srgbClr val="3B424E"/>
                </a:solidFill>
                <a:latin typeface="Varela Round"/>
                <a:ea typeface="Varela Round"/>
                <a:cs typeface="Varela Round"/>
                <a:sym typeface="Varela Round"/>
              </a:rPr>
              <a:t> then run it from the terminal:</a:t>
            </a:r>
            <a:endParaRPr sz="2000">
              <a:solidFill>
                <a:srgbClr val="3B424E"/>
              </a:solidFill>
              <a:latin typeface="Varela Round"/>
              <a:ea typeface="Varela Round"/>
              <a:cs typeface="Varela Round"/>
              <a:sym typeface="Varela Round"/>
            </a:endParaRPr>
          </a:p>
        </p:txBody>
      </p:sp>
      <p:sp>
        <p:nvSpPr>
          <p:cNvPr id="335" name="Google Shape;335;p53"/>
          <p:cNvSpPr txBox="1"/>
          <p:nvPr/>
        </p:nvSpPr>
        <p:spPr>
          <a:xfrm>
            <a:off x="1089000" y="4041600"/>
            <a:ext cx="5605200" cy="8619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200">
                <a:solidFill>
                  <a:schemeClr val="lt1"/>
                </a:solidFill>
                <a:latin typeface="Varela Round"/>
                <a:ea typeface="Varela Round"/>
                <a:cs typeface="Varela Round"/>
                <a:sym typeface="Varela Round"/>
              </a:rPr>
              <a:t>$ mysql -u root -p &lt; create-users-table.sql</a:t>
            </a:r>
            <a:endParaRPr sz="2200">
              <a:solidFill>
                <a:schemeClr val="lt1"/>
              </a:solidFill>
              <a:latin typeface="Varela Round"/>
              <a:ea typeface="Varela Round"/>
              <a:cs typeface="Varela Round"/>
              <a:sym typeface="Varela Rou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4"/>
          <p:cNvSpPr txBox="1"/>
          <p:nvPr>
            <p:ph type="title"/>
          </p:nvPr>
        </p:nvSpPr>
        <p:spPr>
          <a:xfrm>
            <a:off x="1171250" y="-2650"/>
            <a:ext cx="580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Running SQL code with MySQL</a:t>
            </a:r>
            <a:endParaRPr b="1"/>
          </a:p>
        </p:txBody>
      </p:sp>
      <p:sp>
        <p:nvSpPr>
          <p:cNvPr id="341" name="Google Shape;341;p54"/>
          <p:cNvSpPr txBox="1"/>
          <p:nvPr/>
        </p:nvSpPr>
        <p:spPr>
          <a:xfrm>
            <a:off x="259875" y="874050"/>
            <a:ext cx="4914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200">
                <a:solidFill>
                  <a:srgbClr val="3B424E"/>
                </a:solidFill>
                <a:latin typeface="Varela Round"/>
                <a:ea typeface="Varela Round"/>
                <a:cs typeface="Varela Round"/>
                <a:sym typeface="Varela Round"/>
              </a:rPr>
              <a:t>Important:</a:t>
            </a:r>
            <a:endParaRPr b="1" sz="22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2200">
                <a:solidFill>
                  <a:srgbClr val="3B424E"/>
                </a:solidFill>
                <a:latin typeface="Varela Round"/>
                <a:ea typeface="Varela Round"/>
                <a:cs typeface="Varela Round"/>
                <a:sym typeface="Varela Round"/>
              </a:rPr>
              <a:t>Note that here we are using root.</a:t>
            </a:r>
            <a:endParaRPr sz="2200">
              <a:solidFill>
                <a:srgbClr val="3B424E"/>
              </a:solidFill>
              <a:latin typeface="Varela Round"/>
              <a:ea typeface="Varela Round"/>
              <a:cs typeface="Varela Round"/>
              <a:sym typeface="Varela Round"/>
            </a:endParaRPr>
          </a:p>
        </p:txBody>
      </p:sp>
      <p:sp>
        <p:nvSpPr>
          <p:cNvPr id="342" name="Google Shape;342;p54"/>
          <p:cNvSpPr txBox="1"/>
          <p:nvPr/>
        </p:nvSpPr>
        <p:spPr>
          <a:xfrm>
            <a:off x="1401250" y="2009475"/>
            <a:ext cx="3000000" cy="492600"/>
          </a:xfrm>
          <a:prstGeom prst="rect">
            <a:avLst/>
          </a:prstGeom>
          <a:solidFill>
            <a:srgbClr val="3B424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solidFill>
                  <a:schemeClr val="lt1"/>
                </a:solidFill>
                <a:latin typeface="Varela Round"/>
                <a:ea typeface="Varela Round"/>
                <a:cs typeface="Varela Round"/>
                <a:sym typeface="Varela Round"/>
              </a:rPr>
              <a:t>$ mysql -u root -p</a:t>
            </a:r>
            <a:endParaRPr sz="2000">
              <a:solidFill>
                <a:schemeClr val="lt1"/>
              </a:solidFill>
              <a:latin typeface="Varela Round"/>
              <a:ea typeface="Varela Round"/>
              <a:cs typeface="Varela Round"/>
              <a:sym typeface="Varela Round"/>
            </a:endParaRPr>
          </a:p>
        </p:txBody>
      </p:sp>
      <p:sp>
        <p:nvSpPr>
          <p:cNvPr id="343" name="Google Shape;343;p54"/>
          <p:cNvSpPr txBox="1"/>
          <p:nvPr/>
        </p:nvSpPr>
        <p:spPr>
          <a:xfrm>
            <a:off x="1319275" y="3207800"/>
            <a:ext cx="491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rgbClr val="3B424E"/>
                </a:solidFill>
                <a:latin typeface="Varela Round"/>
                <a:ea typeface="Varela Round"/>
                <a:cs typeface="Varela Round"/>
                <a:sym typeface="Varela Round"/>
              </a:rPr>
              <a:t>root can be used locally but</a:t>
            </a:r>
            <a:endParaRPr sz="24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b="1" lang="fr" sz="2400">
                <a:solidFill>
                  <a:srgbClr val="3B424E"/>
                </a:solidFill>
                <a:latin typeface="Varela Round"/>
                <a:ea typeface="Varela Round"/>
                <a:cs typeface="Varela Round"/>
                <a:sym typeface="Varela Round"/>
              </a:rPr>
              <a:t>NEVER use root in production!</a:t>
            </a:r>
            <a:endParaRPr b="1" sz="2400">
              <a:solidFill>
                <a:srgbClr val="3B424E"/>
              </a:solidFill>
              <a:latin typeface="Varela Round"/>
              <a:ea typeface="Varela Round"/>
              <a:cs typeface="Varela Round"/>
              <a:sym typeface="Varela Rou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5"/>
          <p:cNvSpPr txBox="1"/>
          <p:nvPr>
            <p:ph idx="4" type="body"/>
          </p:nvPr>
        </p:nvSpPr>
        <p:spPr>
          <a:xfrm>
            <a:off x="357313" y="1263775"/>
            <a:ext cx="4068300" cy="46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1900">
                <a:latin typeface="Varela Round"/>
                <a:ea typeface="Varela Round"/>
                <a:cs typeface="Varela Round"/>
                <a:sym typeface="Varela Round"/>
              </a:rPr>
              <a:t>Show all databases:</a:t>
            </a:r>
            <a:endParaRPr sz="1900">
              <a:latin typeface="Varela Round"/>
              <a:ea typeface="Varela Round"/>
              <a:cs typeface="Varela Round"/>
              <a:sym typeface="Varela Round"/>
            </a:endParaRPr>
          </a:p>
        </p:txBody>
      </p:sp>
      <p:sp>
        <p:nvSpPr>
          <p:cNvPr id="349" name="Google Shape;349;p55"/>
          <p:cNvSpPr/>
          <p:nvPr/>
        </p:nvSpPr>
        <p:spPr>
          <a:xfrm>
            <a:off x="357313" y="1683150"/>
            <a:ext cx="4068300" cy="469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None/>
            </a:pPr>
            <a:r>
              <a:rPr lang="fr" sz="1500">
                <a:solidFill>
                  <a:srgbClr val="FFFFFF"/>
                </a:solidFill>
                <a:latin typeface="Varela Round"/>
                <a:ea typeface="Varela Round"/>
                <a:cs typeface="Varela Round"/>
                <a:sym typeface="Varela Round"/>
              </a:rPr>
              <a:t>mysql&gt; SHOW DATABASES;</a:t>
            </a:r>
            <a:endParaRPr sz="1500">
              <a:solidFill>
                <a:srgbClr val="FFFFFF"/>
              </a:solidFill>
              <a:latin typeface="Varela Round"/>
              <a:ea typeface="Varela Round"/>
              <a:cs typeface="Varela Round"/>
              <a:sym typeface="Varela Round"/>
            </a:endParaRPr>
          </a:p>
        </p:txBody>
      </p:sp>
      <p:sp>
        <p:nvSpPr>
          <p:cNvPr id="350" name="Google Shape;350;p55"/>
          <p:cNvSpPr txBox="1"/>
          <p:nvPr>
            <p:ph type="title"/>
          </p:nvPr>
        </p:nvSpPr>
        <p:spPr>
          <a:xfrm>
            <a:off x="1105450" y="-750"/>
            <a:ext cx="580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Practical</a:t>
            </a:r>
            <a:r>
              <a:rPr b="1" lang="fr"/>
              <a:t> My</a:t>
            </a:r>
            <a:r>
              <a:rPr b="1" lang="fr"/>
              <a:t>SQL commands</a:t>
            </a:r>
            <a:endParaRPr b="1"/>
          </a:p>
        </p:txBody>
      </p:sp>
      <p:sp>
        <p:nvSpPr>
          <p:cNvPr id="351" name="Google Shape;351;p55"/>
          <p:cNvSpPr txBox="1"/>
          <p:nvPr>
            <p:ph idx="4" type="body"/>
          </p:nvPr>
        </p:nvSpPr>
        <p:spPr>
          <a:xfrm>
            <a:off x="387438" y="2305350"/>
            <a:ext cx="4068300" cy="41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1900">
                <a:latin typeface="Varela Round"/>
                <a:ea typeface="Varela Round"/>
                <a:cs typeface="Varela Round"/>
                <a:sym typeface="Varela Round"/>
              </a:rPr>
              <a:t>Show current database:</a:t>
            </a:r>
            <a:endParaRPr sz="1900">
              <a:latin typeface="Varela Round"/>
              <a:ea typeface="Varela Round"/>
              <a:cs typeface="Varela Round"/>
              <a:sym typeface="Varela Round"/>
            </a:endParaRPr>
          </a:p>
        </p:txBody>
      </p:sp>
      <p:sp>
        <p:nvSpPr>
          <p:cNvPr id="352" name="Google Shape;352;p55"/>
          <p:cNvSpPr/>
          <p:nvPr/>
        </p:nvSpPr>
        <p:spPr>
          <a:xfrm>
            <a:off x="357318" y="2724738"/>
            <a:ext cx="4068300" cy="469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None/>
            </a:pPr>
            <a:r>
              <a:rPr lang="fr" sz="1500">
                <a:solidFill>
                  <a:srgbClr val="FFFFFF"/>
                </a:solidFill>
                <a:latin typeface="Varela Round"/>
                <a:ea typeface="Varela Round"/>
                <a:cs typeface="Varela Round"/>
                <a:sym typeface="Varela Round"/>
              </a:rPr>
              <a:t>mysql&gt; SELECT DATABASE();</a:t>
            </a:r>
            <a:endParaRPr sz="1500">
              <a:solidFill>
                <a:srgbClr val="FFFFFF"/>
              </a:solidFill>
              <a:latin typeface="Varela Round"/>
              <a:ea typeface="Varela Round"/>
              <a:cs typeface="Varela Round"/>
              <a:sym typeface="Varela Round"/>
            </a:endParaRPr>
          </a:p>
        </p:txBody>
      </p:sp>
      <p:sp>
        <p:nvSpPr>
          <p:cNvPr id="353" name="Google Shape;353;p55"/>
          <p:cNvSpPr txBox="1"/>
          <p:nvPr>
            <p:ph idx="4" type="body"/>
          </p:nvPr>
        </p:nvSpPr>
        <p:spPr>
          <a:xfrm>
            <a:off x="4718388" y="1263775"/>
            <a:ext cx="4068300" cy="41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1900">
                <a:latin typeface="Varela Round"/>
                <a:ea typeface="Varela Round"/>
                <a:cs typeface="Varela Round"/>
                <a:sym typeface="Varela Round"/>
              </a:rPr>
              <a:t>Show all users:</a:t>
            </a:r>
            <a:endParaRPr sz="1900">
              <a:latin typeface="Varela Round"/>
              <a:ea typeface="Varela Round"/>
              <a:cs typeface="Varela Round"/>
              <a:sym typeface="Varela Round"/>
            </a:endParaRPr>
          </a:p>
        </p:txBody>
      </p:sp>
      <p:sp>
        <p:nvSpPr>
          <p:cNvPr id="354" name="Google Shape;354;p55"/>
          <p:cNvSpPr/>
          <p:nvPr/>
        </p:nvSpPr>
        <p:spPr>
          <a:xfrm>
            <a:off x="4618113" y="1683150"/>
            <a:ext cx="4068300" cy="469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None/>
            </a:pPr>
            <a:r>
              <a:rPr lang="fr" sz="1500">
                <a:solidFill>
                  <a:srgbClr val="FFFFFF"/>
                </a:solidFill>
                <a:latin typeface="Varela Round"/>
                <a:ea typeface="Varela Round"/>
                <a:cs typeface="Varela Round"/>
                <a:sym typeface="Varela Round"/>
              </a:rPr>
              <a:t>mysql&gt; SELECT User FROM mysql.user;</a:t>
            </a:r>
            <a:endParaRPr sz="1500">
              <a:solidFill>
                <a:srgbClr val="FFFFFF"/>
              </a:solidFill>
              <a:latin typeface="Varela Round"/>
              <a:ea typeface="Varela Round"/>
              <a:cs typeface="Varela Round"/>
              <a:sym typeface="Varela Round"/>
            </a:endParaRPr>
          </a:p>
        </p:txBody>
      </p:sp>
      <p:sp>
        <p:nvSpPr>
          <p:cNvPr id="355" name="Google Shape;355;p55"/>
          <p:cNvSpPr txBox="1"/>
          <p:nvPr>
            <p:ph idx="4" type="body"/>
          </p:nvPr>
        </p:nvSpPr>
        <p:spPr>
          <a:xfrm>
            <a:off x="387443" y="3372150"/>
            <a:ext cx="4068300" cy="46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1900">
                <a:latin typeface="Varela Round"/>
                <a:ea typeface="Varela Round"/>
                <a:cs typeface="Varela Round"/>
                <a:sym typeface="Varela Round"/>
              </a:rPr>
              <a:t>Show all tables in current db:</a:t>
            </a:r>
            <a:endParaRPr sz="1900">
              <a:latin typeface="Varela Round"/>
              <a:ea typeface="Varela Round"/>
              <a:cs typeface="Varela Round"/>
              <a:sym typeface="Varela Round"/>
            </a:endParaRPr>
          </a:p>
        </p:txBody>
      </p:sp>
      <p:sp>
        <p:nvSpPr>
          <p:cNvPr id="356" name="Google Shape;356;p55"/>
          <p:cNvSpPr/>
          <p:nvPr/>
        </p:nvSpPr>
        <p:spPr>
          <a:xfrm>
            <a:off x="387443" y="3841950"/>
            <a:ext cx="4068300" cy="469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None/>
            </a:pPr>
            <a:r>
              <a:rPr lang="fr" sz="1500">
                <a:solidFill>
                  <a:srgbClr val="FFFFFF"/>
                </a:solidFill>
                <a:latin typeface="Varela Round"/>
                <a:ea typeface="Varela Round"/>
                <a:cs typeface="Varela Round"/>
                <a:sym typeface="Varela Round"/>
              </a:rPr>
              <a:t>mysql&gt; SHOW TABLES;</a:t>
            </a:r>
            <a:endParaRPr sz="1500">
              <a:solidFill>
                <a:srgbClr val="FFFFFF"/>
              </a:solidFill>
              <a:latin typeface="Varela Round"/>
              <a:ea typeface="Varela Round"/>
              <a:cs typeface="Varela Round"/>
              <a:sym typeface="Varela Round"/>
            </a:endParaRPr>
          </a:p>
        </p:txBody>
      </p:sp>
      <p:sp>
        <p:nvSpPr>
          <p:cNvPr id="357" name="Google Shape;357;p55"/>
          <p:cNvSpPr/>
          <p:nvPr/>
        </p:nvSpPr>
        <p:spPr>
          <a:xfrm>
            <a:off x="4618118" y="2724750"/>
            <a:ext cx="4068300" cy="469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None/>
            </a:pPr>
            <a:r>
              <a:rPr lang="fr" sz="1500">
                <a:solidFill>
                  <a:srgbClr val="FFFFFF"/>
                </a:solidFill>
                <a:latin typeface="Varela Round"/>
                <a:ea typeface="Varela Round"/>
                <a:cs typeface="Varela Round"/>
                <a:sym typeface="Varela Round"/>
              </a:rPr>
              <a:t>mysql&gt; </a:t>
            </a:r>
            <a:r>
              <a:rPr lang="fr" sz="1500">
                <a:solidFill>
                  <a:srgbClr val="FFFFFF"/>
                </a:solidFill>
                <a:latin typeface="Varela Round"/>
                <a:ea typeface="Varela Round"/>
                <a:cs typeface="Varela Round"/>
                <a:sym typeface="Varela Round"/>
              </a:rPr>
              <a:t>\! echo "hello!";</a:t>
            </a:r>
            <a:endParaRPr sz="1500">
              <a:solidFill>
                <a:srgbClr val="FFFFFF"/>
              </a:solidFill>
              <a:latin typeface="Varela Round"/>
              <a:ea typeface="Varela Round"/>
              <a:cs typeface="Varela Round"/>
              <a:sym typeface="Varela Round"/>
            </a:endParaRPr>
          </a:p>
        </p:txBody>
      </p:sp>
      <p:sp>
        <p:nvSpPr>
          <p:cNvPr id="358" name="Google Shape;358;p55"/>
          <p:cNvSpPr txBox="1"/>
          <p:nvPr>
            <p:ph idx="4" type="body"/>
          </p:nvPr>
        </p:nvSpPr>
        <p:spPr>
          <a:xfrm>
            <a:off x="4618113" y="2305350"/>
            <a:ext cx="4068300" cy="41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1900">
                <a:latin typeface="Varela Round"/>
                <a:ea typeface="Varela Round"/>
                <a:cs typeface="Varela Round"/>
                <a:sym typeface="Varela Round"/>
              </a:rPr>
              <a:t>Print a string to the terminal</a:t>
            </a:r>
            <a:r>
              <a:rPr lang="fr" sz="1900">
                <a:latin typeface="Varela Round"/>
                <a:ea typeface="Varela Round"/>
                <a:cs typeface="Varela Round"/>
                <a:sym typeface="Varela Round"/>
              </a:rPr>
              <a:t>:</a:t>
            </a:r>
            <a:endParaRPr sz="1900">
              <a:latin typeface="Varela Round"/>
              <a:ea typeface="Varela Round"/>
              <a:cs typeface="Varela Round"/>
              <a:sym typeface="Varela Round"/>
            </a:endParaRPr>
          </a:p>
        </p:txBody>
      </p:sp>
      <p:sp>
        <p:nvSpPr>
          <p:cNvPr id="359" name="Google Shape;359;p55"/>
          <p:cNvSpPr/>
          <p:nvPr/>
        </p:nvSpPr>
        <p:spPr>
          <a:xfrm>
            <a:off x="4618118" y="3841950"/>
            <a:ext cx="4068300" cy="469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None/>
            </a:pPr>
            <a:r>
              <a:rPr lang="fr" sz="1500">
                <a:solidFill>
                  <a:srgbClr val="FFFFFF"/>
                </a:solidFill>
                <a:latin typeface="Varela Round"/>
                <a:ea typeface="Varela Round"/>
                <a:cs typeface="Varela Round"/>
                <a:sym typeface="Varela Round"/>
              </a:rPr>
              <a:t>mysql&gt; exit;</a:t>
            </a:r>
            <a:endParaRPr sz="1500">
              <a:solidFill>
                <a:srgbClr val="FFFFFF"/>
              </a:solidFill>
              <a:latin typeface="Varela Round"/>
              <a:ea typeface="Varela Round"/>
              <a:cs typeface="Varela Round"/>
              <a:sym typeface="Varela Round"/>
            </a:endParaRPr>
          </a:p>
        </p:txBody>
      </p:sp>
      <p:sp>
        <p:nvSpPr>
          <p:cNvPr id="360" name="Google Shape;360;p55"/>
          <p:cNvSpPr txBox="1"/>
          <p:nvPr>
            <p:ph idx="4" type="body"/>
          </p:nvPr>
        </p:nvSpPr>
        <p:spPr>
          <a:xfrm>
            <a:off x="4618113" y="3422550"/>
            <a:ext cx="4068300" cy="419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1900">
                <a:latin typeface="Varela Round"/>
                <a:ea typeface="Varela Round"/>
                <a:cs typeface="Varela Round"/>
                <a:sym typeface="Varela Round"/>
              </a:rPr>
              <a:t>Exit the prompt:</a:t>
            </a:r>
            <a:endParaRPr sz="1900">
              <a:latin typeface="Varela Round"/>
              <a:ea typeface="Varela Round"/>
              <a:cs typeface="Varela Round"/>
              <a:sym typeface="Varela Rou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6"/>
          <p:cNvSpPr txBox="1"/>
          <p:nvPr/>
        </p:nvSpPr>
        <p:spPr>
          <a:xfrm>
            <a:off x="1303925" y="2110050"/>
            <a:ext cx="6695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3000">
                <a:solidFill>
                  <a:schemeClr val="lt1"/>
                </a:solidFill>
                <a:latin typeface="Varela Round"/>
                <a:ea typeface="Varela Round"/>
                <a:cs typeface="Varela Round"/>
                <a:sym typeface="Varela Round"/>
              </a:rPr>
              <a:t>Workshop</a:t>
            </a:r>
            <a:endParaRPr sz="3000">
              <a:solidFill>
                <a:schemeClr val="lt1"/>
              </a:solidFill>
              <a:latin typeface="Varela Round"/>
              <a:ea typeface="Varela Round"/>
              <a:cs typeface="Varela Round"/>
              <a:sym typeface="Varela Rou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7"/>
          <p:cNvSpPr txBox="1"/>
          <p:nvPr/>
        </p:nvSpPr>
        <p:spPr>
          <a:xfrm>
            <a:off x="444125" y="1257875"/>
            <a:ext cx="8507100" cy="310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2400">
                <a:solidFill>
                  <a:srgbClr val="3B424E"/>
                </a:solidFill>
                <a:latin typeface="Varela Round"/>
                <a:ea typeface="Varela Round"/>
                <a:cs typeface="Varela Round"/>
                <a:sym typeface="Varela Round"/>
              </a:rPr>
              <a:t>In the mysql prompt - Create a database called </a:t>
            </a:r>
            <a:r>
              <a:rPr b="1" lang="fr" sz="2400">
                <a:solidFill>
                  <a:srgbClr val="3B424E"/>
                </a:solidFill>
                <a:latin typeface="Varela Round"/>
                <a:ea typeface="Varela Round"/>
                <a:cs typeface="Varela Round"/>
                <a:sym typeface="Varela Round"/>
              </a:rPr>
              <a:t>kaamelott</a:t>
            </a:r>
            <a:endParaRPr b="1" sz="2400">
              <a:solidFill>
                <a:srgbClr val="3B424E"/>
              </a:solidFill>
              <a:latin typeface="Varela Round"/>
              <a:ea typeface="Varela Round"/>
              <a:cs typeface="Varela Round"/>
              <a:sym typeface="Varela Round"/>
            </a:endParaRPr>
          </a:p>
          <a:p>
            <a:pPr indent="0" lvl="0" marL="0" rtl="0" algn="l">
              <a:lnSpc>
                <a:spcPct val="115000"/>
              </a:lnSpc>
              <a:spcBef>
                <a:spcPts val="0"/>
              </a:spcBef>
              <a:spcAft>
                <a:spcPts val="0"/>
              </a:spcAft>
              <a:buNone/>
            </a:pPr>
            <a:r>
              <a:rPr lang="fr" sz="2400">
                <a:solidFill>
                  <a:srgbClr val="3B424E"/>
                </a:solidFill>
                <a:latin typeface="Varela Round"/>
                <a:ea typeface="Varela Round"/>
                <a:cs typeface="Varela Round"/>
                <a:sym typeface="Varela Round"/>
              </a:rPr>
              <a:t>In kaamelott.sql:</a:t>
            </a:r>
            <a:endParaRPr sz="2400">
              <a:solidFill>
                <a:srgbClr val="3B424E"/>
              </a:solidFill>
              <a:latin typeface="Varela Round"/>
              <a:ea typeface="Varela Round"/>
              <a:cs typeface="Varela Round"/>
              <a:sym typeface="Varela Round"/>
            </a:endParaRPr>
          </a:p>
          <a:p>
            <a:pPr indent="0" lvl="0" marL="457200" rtl="0" algn="l">
              <a:lnSpc>
                <a:spcPct val="115000"/>
              </a:lnSpc>
              <a:spcBef>
                <a:spcPts val="0"/>
              </a:spcBef>
              <a:spcAft>
                <a:spcPts val="0"/>
              </a:spcAft>
              <a:buNone/>
            </a:pPr>
            <a:r>
              <a:rPr lang="fr" sz="2400">
                <a:solidFill>
                  <a:srgbClr val="3B424E"/>
                </a:solidFill>
                <a:latin typeface="Varela Round"/>
                <a:ea typeface="Varela Round"/>
                <a:cs typeface="Varela Round"/>
                <a:sym typeface="Varela Round"/>
              </a:rPr>
              <a:t>Create a </a:t>
            </a:r>
            <a:r>
              <a:rPr b="1" lang="fr" sz="2400">
                <a:solidFill>
                  <a:srgbClr val="3B424E"/>
                </a:solidFill>
                <a:latin typeface="Varela Round"/>
                <a:ea typeface="Varela Round"/>
                <a:cs typeface="Varela Round"/>
                <a:sym typeface="Varela Round"/>
              </a:rPr>
              <a:t>knight</a:t>
            </a:r>
            <a:r>
              <a:rPr lang="fr" sz="2400">
                <a:solidFill>
                  <a:srgbClr val="3B424E"/>
                </a:solidFill>
                <a:latin typeface="Varela Round"/>
                <a:ea typeface="Varela Round"/>
                <a:cs typeface="Varela Round"/>
                <a:sym typeface="Varela Round"/>
              </a:rPr>
              <a:t> table</a:t>
            </a:r>
            <a:endParaRPr sz="2400">
              <a:solidFill>
                <a:srgbClr val="3B424E"/>
              </a:solidFill>
              <a:latin typeface="Varela Round"/>
              <a:ea typeface="Varela Round"/>
              <a:cs typeface="Varela Round"/>
              <a:sym typeface="Varela Round"/>
            </a:endParaRPr>
          </a:p>
          <a:p>
            <a:pPr indent="0" lvl="0" marL="457200" rtl="0" algn="l">
              <a:lnSpc>
                <a:spcPct val="115000"/>
              </a:lnSpc>
              <a:spcBef>
                <a:spcPts val="0"/>
              </a:spcBef>
              <a:spcAft>
                <a:spcPts val="0"/>
              </a:spcAft>
              <a:buNone/>
            </a:pPr>
            <a:r>
              <a:rPr lang="fr" sz="2400">
                <a:solidFill>
                  <a:srgbClr val="3B424E"/>
                </a:solidFill>
                <a:latin typeface="Varela Round"/>
                <a:ea typeface="Varela Round"/>
                <a:cs typeface="Varela Round"/>
                <a:sym typeface="Varela Round"/>
              </a:rPr>
              <a:t>Create the fields:</a:t>
            </a:r>
            <a:endParaRPr sz="2400">
              <a:solidFill>
                <a:srgbClr val="3B424E"/>
              </a:solidFill>
              <a:latin typeface="Varela Round"/>
              <a:ea typeface="Varela Round"/>
              <a:cs typeface="Varela Round"/>
              <a:sym typeface="Varela Round"/>
            </a:endParaRPr>
          </a:p>
          <a:p>
            <a:pPr indent="-381000" lvl="0" marL="914400" rtl="0" algn="l">
              <a:lnSpc>
                <a:spcPct val="115000"/>
              </a:lnSpc>
              <a:spcBef>
                <a:spcPts val="0"/>
              </a:spcBef>
              <a:spcAft>
                <a:spcPts val="0"/>
              </a:spcAft>
              <a:buClr>
                <a:srgbClr val="3B424E"/>
              </a:buClr>
              <a:buSzPts val="2400"/>
              <a:buFont typeface="Varela Round"/>
              <a:buChar char="●"/>
            </a:pPr>
            <a:r>
              <a:rPr lang="fr" sz="2400">
                <a:solidFill>
                  <a:srgbClr val="3B424E"/>
                </a:solidFill>
                <a:latin typeface="Varela Round"/>
                <a:ea typeface="Varela Round"/>
                <a:cs typeface="Varela Round"/>
                <a:sym typeface="Varela Round"/>
              </a:rPr>
              <a:t>id INT(primary key, auto incremented)</a:t>
            </a:r>
            <a:endParaRPr sz="2400">
              <a:solidFill>
                <a:srgbClr val="3B424E"/>
              </a:solidFill>
              <a:latin typeface="Varela Round"/>
              <a:ea typeface="Varela Round"/>
              <a:cs typeface="Varela Round"/>
              <a:sym typeface="Varela Round"/>
            </a:endParaRPr>
          </a:p>
          <a:p>
            <a:pPr indent="-381000" lvl="0" marL="914400" rtl="0" algn="l">
              <a:lnSpc>
                <a:spcPct val="115000"/>
              </a:lnSpc>
              <a:spcBef>
                <a:spcPts val="0"/>
              </a:spcBef>
              <a:spcAft>
                <a:spcPts val="0"/>
              </a:spcAft>
              <a:buClr>
                <a:srgbClr val="3B424E"/>
              </a:buClr>
              <a:buSzPts val="2400"/>
              <a:buFont typeface="Varela Round"/>
              <a:buChar char="●"/>
            </a:pPr>
            <a:r>
              <a:rPr lang="fr" sz="2400">
                <a:solidFill>
                  <a:srgbClr val="3B424E"/>
                </a:solidFill>
                <a:latin typeface="Varela Round"/>
                <a:ea typeface="Varela Round"/>
                <a:cs typeface="Varela Round"/>
                <a:sym typeface="Varela Round"/>
              </a:rPr>
              <a:t>name VARCHAR (80)</a:t>
            </a:r>
            <a:endParaRPr sz="2400">
              <a:solidFill>
                <a:srgbClr val="3B424E"/>
              </a:solidFill>
              <a:latin typeface="Varela Round"/>
              <a:ea typeface="Varela Round"/>
              <a:cs typeface="Varela Round"/>
              <a:sym typeface="Varela Round"/>
            </a:endParaRPr>
          </a:p>
          <a:p>
            <a:pPr indent="-381000" lvl="0" marL="914400" rtl="0" algn="l">
              <a:lnSpc>
                <a:spcPct val="115000"/>
              </a:lnSpc>
              <a:spcBef>
                <a:spcPts val="0"/>
              </a:spcBef>
              <a:spcAft>
                <a:spcPts val="0"/>
              </a:spcAft>
              <a:buClr>
                <a:srgbClr val="3B424E"/>
              </a:buClr>
              <a:buSzPts val="2400"/>
              <a:buFont typeface="Varela Round"/>
              <a:buChar char="●"/>
            </a:pPr>
            <a:r>
              <a:rPr lang="fr" sz="2400">
                <a:solidFill>
                  <a:srgbClr val="3B424E"/>
                </a:solidFill>
                <a:latin typeface="Varela Round"/>
                <a:ea typeface="Varela Round"/>
                <a:cs typeface="Varela Round"/>
                <a:sym typeface="Varela Round"/>
              </a:rPr>
              <a:t>age INT</a:t>
            </a:r>
            <a:endParaRPr sz="2400">
              <a:solidFill>
                <a:srgbClr val="3B424E"/>
              </a:solidFill>
              <a:latin typeface="Varela Round"/>
              <a:ea typeface="Varela Round"/>
              <a:cs typeface="Varela Round"/>
              <a:sym typeface="Varela Round"/>
            </a:endParaRPr>
          </a:p>
        </p:txBody>
      </p:sp>
      <p:sp>
        <p:nvSpPr>
          <p:cNvPr id="371" name="Google Shape;371;p57"/>
          <p:cNvSpPr txBox="1"/>
          <p:nvPr>
            <p:ph type="title"/>
          </p:nvPr>
        </p:nvSpPr>
        <p:spPr>
          <a:xfrm>
            <a:off x="1105450" y="-750"/>
            <a:ext cx="580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Exercise</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8"/>
          <p:cNvSpPr txBox="1"/>
          <p:nvPr/>
        </p:nvSpPr>
        <p:spPr>
          <a:xfrm>
            <a:off x="673300" y="904150"/>
            <a:ext cx="8398500" cy="4028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fr" sz="2200">
                <a:solidFill>
                  <a:srgbClr val="3B424E"/>
                </a:solidFill>
                <a:latin typeface="Varela Round"/>
                <a:ea typeface="Varela Round"/>
                <a:cs typeface="Varela Round"/>
                <a:sym typeface="Varela Round"/>
              </a:rPr>
              <a:t>Write the queries for the following:</a:t>
            </a:r>
            <a:endParaRPr sz="2200">
              <a:solidFill>
                <a:srgbClr val="3B424E"/>
              </a:solidFill>
              <a:latin typeface="Varela Round"/>
              <a:ea typeface="Varela Round"/>
              <a:cs typeface="Varela Round"/>
              <a:sym typeface="Varela Round"/>
            </a:endParaRPr>
          </a:p>
          <a:p>
            <a:pPr indent="-368300" lvl="0" marL="914400" rtl="0" algn="l">
              <a:lnSpc>
                <a:spcPct val="115000"/>
              </a:lnSpc>
              <a:spcBef>
                <a:spcPts val="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Add knights:</a:t>
            </a:r>
            <a:endParaRPr sz="2200">
              <a:solidFill>
                <a:srgbClr val="3B424E"/>
              </a:solidFill>
              <a:latin typeface="Varela Round"/>
              <a:ea typeface="Varela Round"/>
              <a:cs typeface="Varela Round"/>
              <a:sym typeface="Varela Round"/>
            </a:endParaRPr>
          </a:p>
          <a:p>
            <a:pPr indent="-368300" lvl="1" marL="1371600" rtl="0" algn="l">
              <a:lnSpc>
                <a:spcPct val="115000"/>
              </a:lnSpc>
              <a:spcBef>
                <a:spcPts val="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Arthur 40 years old</a:t>
            </a:r>
            <a:endParaRPr sz="2200">
              <a:solidFill>
                <a:srgbClr val="3B424E"/>
              </a:solidFill>
              <a:latin typeface="Varela Round"/>
              <a:ea typeface="Varela Round"/>
              <a:cs typeface="Varela Round"/>
              <a:sym typeface="Varela Round"/>
            </a:endParaRPr>
          </a:p>
          <a:p>
            <a:pPr indent="-368300" lvl="1" marL="1371600" rtl="0" algn="l">
              <a:lnSpc>
                <a:spcPct val="115000"/>
              </a:lnSpc>
              <a:spcBef>
                <a:spcPts val="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Perceval 35 years old</a:t>
            </a:r>
            <a:endParaRPr sz="2200">
              <a:solidFill>
                <a:srgbClr val="3B424E"/>
              </a:solidFill>
              <a:latin typeface="Varela Round"/>
              <a:ea typeface="Varela Round"/>
              <a:cs typeface="Varela Round"/>
              <a:sym typeface="Varela Round"/>
            </a:endParaRPr>
          </a:p>
          <a:p>
            <a:pPr indent="-368300" lvl="1" marL="1371600" rtl="0" algn="l">
              <a:lnSpc>
                <a:spcPct val="115000"/>
              </a:lnSpc>
              <a:spcBef>
                <a:spcPts val="0"/>
              </a:spcBef>
              <a:spcAft>
                <a:spcPts val="0"/>
              </a:spcAft>
              <a:buClr>
                <a:srgbClr val="3B424E"/>
              </a:buClr>
              <a:buSzPts val="2200"/>
              <a:buFont typeface="Varela Round"/>
              <a:buChar char="○"/>
            </a:pPr>
            <a:r>
              <a:rPr lang="fr" sz="2200">
                <a:solidFill>
                  <a:srgbClr val="3B424E"/>
                </a:solidFill>
                <a:latin typeface="Varela Round"/>
                <a:ea typeface="Varela Round"/>
                <a:cs typeface="Varela Round"/>
                <a:sym typeface="Varela Round"/>
              </a:rPr>
              <a:t>Lancelot 38 years old</a:t>
            </a:r>
            <a:endParaRPr sz="2200">
              <a:solidFill>
                <a:srgbClr val="3B424E"/>
              </a:solidFill>
              <a:latin typeface="Varela Round"/>
              <a:ea typeface="Varela Round"/>
              <a:cs typeface="Varela Round"/>
              <a:sym typeface="Varela Round"/>
            </a:endParaRPr>
          </a:p>
          <a:p>
            <a:pPr indent="-368300" lvl="0" marL="914400" rtl="0" algn="l">
              <a:lnSpc>
                <a:spcPct val="115000"/>
              </a:lnSpc>
              <a:spcBef>
                <a:spcPts val="0"/>
              </a:spcBef>
              <a:spcAft>
                <a:spcPts val="0"/>
              </a:spcAft>
              <a:buClr>
                <a:srgbClr val="3B424E"/>
              </a:buClr>
              <a:buSzPts val="2200"/>
              <a:buFont typeface="Raleway"/>
              <a:buChar char="●"/>
            </a:pPr>
            <a:r>
              <a:rPr lang="fr" sz="2200">
                <a:solidFill>
                  <a:srgbClr val="3B424E"/>
                </a:solidFill>
                <a:latin typeface="Varela Round"/>
                <a:ea typeface="Varela Round"/>
                <a:cs typeface="Varela Round"/>
                <a:sym typeface="Varela Round"/>
              </a:rPr>
              <a:t>Get the Knights List (SELECT)</a:t>
            </a:r>
            <a:endParaRPr sz="2200">
              <a:solidFill>
                <a:srgbClr val="3B424E"/>
              </a:solidFill>
              <a:latin typeface="Varela Round"/>
              <a:ea typeface="Varela Round"/>
              <a:cs typeface="Varela Round"/>
              <a:sym typeface="Varela Round"/>
            </a:endParaRPr>
          </a:p>
          <a:p>
            <a:pPr indent="-368300" lvl="0" marL="914400" rtl="0" algn="l">
              <a:lnSpc>
                <a:spcPct val="115000"/>
              </a:lnSpc>
              <a:spcBef>
                <a:spcPts val="0"/>
              </a:spcBef>
              <a:spcAft>
                <a:spcPts val="0"/>
              </a:spcAft>
              <a:buClr>
                <a:srgbClr val="3B424E"/>
              </a:buClr>
              <a:buSzPts val="2200"/>
              <a:buFont typeface="Raleway"/>
              <a:buChar char="●"/>
            </a:pPr>
            <a:r>
              <a:rPr lang="fr" sz="2200">
                <a:solidFill>
                  <a:srgbClr val="3B424E"/>
                </a:solidFill>
                <a:latin typeface="Varela Round"/>
                <a:ea typeface="Varela Round"/>
                <a:cs typeface="Varela Round"/>
                <a:sym typeface="Varela Round"/>
              </a:rPr>
              <a:t>It's Perceval's birthday, changes his age to 36 years (UPDATE)</a:t>
            </a:r>
            <a:endParaRPr sz="2200">
              <a:solidFill>
                <a:srgbClr val="3B424E"/>
              </a:solidFill>
              <a:latin typeface="Varela Round"/>
              <a:ea typeface="Varela Round"/>
              <a:cs typeface="Varela Round"/>
              <a:sym typeface="Varela Round"/>
            </a:endParaRPr>
          </a:p>
          <a:p>
            <a:pPr indent="-368300" lvl="0" marL="914400" rtl="0" algn="l">
              <a:lnSpc>
                <a:spcPct val="115000"/>
              </a:lnSpc>
              <a:spcBef>
                <a:spcPts val="0"/>
              </a:spcBef>
              <a:spcAft>
                <a:spcPts val="0"/>
              </a:spcAft>
              <a:buClr>
                <a:srgbClr val="3B424E"/>
              </a:buClr>
              <a:buSzPts val="2200"/>
              <a:buFont typeface="Raleway"/>
              <a:buChar char="●"/>
            </a:pPr>
            <a:r>
              <a:rPr lang="fr" sz="2200">
                <a:solidFill>
                  <a:srgbClr val="3B424E"/>
                </a:solidFill>
                <a:latin typeface="Varela Round"/>
                <a:ea typeface="Varela Round"/>
                <a:cs typeface="Varela Round"/>
                <a:sym typeface="Varela Round"/>
              </a:rPr>
              <a:t>Lancelot left the round table, remove it from the knight table (DELETE)</a:t>
            </a:r>
            <a:endParaRPr sz="2200">
              <a:solidFill>
                <a:srgbClr val="3B424E"/>
              </a:solidFill>
              <a:latin typeface="Varela Round"/>
              <a:ea typeface="Varela Round"/>
              <a:cs typeface="Varela Round"/>
              <a:sym typeface="Varela Round"/>
            </a:endParaRPr>
          </a:p>
        </p:txBody>
      </p:sp>
      <p:sp>
        <p:nvSpPr>
          <p:cNvPr id="377" name="Google Shape;377;p58"/>
          <p:cNvSpPr txBox="1"/>
          <p:nvPr>
            <p:ph type="title"/>
          </p:nvPr>
        </p:nvSpPr>
        <p:spPr>
          <a:xfrm>
            <a:off x="1105450" y="-750"/>
            <a:ext cx="580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a:t>Exercise</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1" name="Shape 381"/>
        <p:cNvGrpSpPr/>
        <p:nvPr/>
      </p:nvGrpSpPr>
      <p:grpSpPr>
        <a:xfrm>
          <a:off x="0" y="0"/>
          <a:ext cx="0" cy="0"/>
          <a:chOff x="0" y="0"/>
          <a:chExt cx="0" cy="0"/>
        </a:xfrm>
      </p:grpSpPr>
      <p:sp>
        <p:nvSpPr>
          <p:cNvPr id="382" name="Google Shape;382;p59"/>
          <p:cNvSpPr txBox="1"/>
          <p:nvPr>
            <p:ph type="title"/>
          </p:nvPr>
        </p:nvSpPr>
        <p:spPr>
          <a:xfrm>
            <a:off x="1171250" y="-2650"/>
            <a:ext cx="39573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Via a graphical interface</a:t>
            </a:r>
            <a:endParaRPr/>
          </a:p>
        </p:txBody>
      </p:sp>
      <p:sp>
        <p:nvSpPr>
          <p:cNvPr id="383" name="Google Shape;383;p59"/>
          <p:cNvSpPr txBox="1"/>
          <p:nvPr>
            <p:ph idx="4" type="body"/>
          </p:nvPr>
        </p:nvSpPr>
        <p:spPr>
          <a:xfrm>
            <a:off x="1096800" y="1001325"/>
            <a:ext cx="6791400" cy="2802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fr"/>
              <a:t>If it is not already done, install MySQL Workbench (or PhpMyAdmin)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fr"/>
              <a:t>Connect with Workbench (or PhpMyAdmin) and view the </a:t>
            </a:r>
            <a:r>
              <a:rPr b="1" lang="fr"/>
              <a:t>kaamelott</a:t>
            </a:r>
            <a:r>
              <a:rPr lang="fr"/>
              <a:t> database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fr"/>
              <a:t>- Create the </a:t>
            </a:r>
            <a:r>
              <a:rPr b="1" lang="fr"/>
              <a:t>weapon</a:t>
            </a:r>
            <a:r>
              <a:rPr lang="fr"/>
              <a:t> table</a:t>
            </a:r>
            <a:endParaRPr/>
          </a:p>
          <a:p>
            <a:pPr indent="0" lvl="0" marL="457200" rtl="0" algn="l">
              <a:lnSpc>
                <a:spcPct val="115000"/>
              </a:lnSpc>
              <a:spcBef>
                <a:spcPts val="0"/>
              </a:spcBef>
              <a:spcAft>
                <a:spcPts val="0"/>
              </a:spcAft>
              <a:buNone/>
            </a:pPr>
            <a:r>
              <a:rPr lang="fr"/>
              <a:t>- id  INT(primary key, autoincremented)</a:t>
            </a:r>
            <a:endParaRPr/>
          </a:p>
          <a:p>
            <a:pPr indent="0" lvl="0" marL="457200" rtl="0" algn="l">
              <a:lnSpc>
                <a:spcPct val="115000"/>
              </a:lnSpc>
              <a:spcBef>
                <a:spcPts val="0"/>
              </a:spcBef>
              <a:spcAft>
                <a:spcPts val="0"/>
              </a:spcAft>
              <a:buNone/>
            </a:pPr>
            <a:r>
              <a:rPr lang="fr"/>
              <a:t>- name VARCHAR (50)</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fr"/>
              <a:t>- Add, modify, delete weapons (ex: sword, bow, spear, catapult ...)</a:t>
            </a:r>
            <a:endParaRPr/>
          </a:p>
          <a:p>
            <a:pPr indent="0" lvl="0" marL="0" rtl="0" algn="l">
              <a:lnSpc>
                <a:spcPct val="115000"/>
              </a:lnSpc>
              <a:spcBef>
                <a:spcPts val="0"/>
              </a:spcBef>
              <a:spcAft>
                <a:spcPts val="0"/>
              </a:spcAft>
              <a:buNone/>
            </a:pPr>
            <a:r>
              <a:rPr lang="fr"/>
              <a:t>- Adds, modifies, removes knights</a:t>
            </a:r>
            <a:endParaRPr/>
          </a:p>
          <a:p>
            <a:pPr indent="0" lvl="0" marL="0" rtl="0" algn="l">
              <a:lnSpc>
                <a:spcPct val="115000"/>
              </a:lnSpc>
              <a:spcBef>
                <a:spcPts val="0"/>
              </a:spcBef>
              <a:spcAft>
                <a:spcPts val="0"/>
              </a:spcAft>
              <a:buNone/>
            </a:pPr>
            <a:r>
              <a:rPr lang="fr"/>
              <a:t>- Shows only knights over 37 years old (</a:t>
            </a:r>
            <a:r>
              <a:rPr lang="fr">
                <a:latin typeface="Courier New"/>
                <a:ea typeface="Courier New"/>
                <a:cs typeface="Courier New"/>
                <a:sym typeface="Courier New"/>
              </a:rPr>
              <a:t>SELECT</a:t>
            </a:r>
            <a:r>
              <a:rPr lang="fr"/>
              <a:t>)</a:t>
            </a:r>
            <a:endParaRPr/>
          </a:p>
          <a:p>
            <a:pPr indent="0" lvl="0" marL="0" rtl="0" algn="l">
              <a:lnSpc>
                <a:spcPct val="115000"/>
              </a:lnSpc>
              <a:spcBef>
                <a:spcPts val="0"/>
              </a:spcBef>
              <a:spcAft>
                <a:spcPts val="0"/>
              </a:spcAft>
              <a:buNone/>
            </a:pPr>
            <a:r>
              <a:rPr lang="fr"/>
              <a:t>- Empty the knights table without deleting it (</a:t>
            </a:r>
            <a:r>
              <a:rPr lang="fr">
                <a:latin typeface="Courier New"/>
                <a:ea typeface="Courier New"/>
                <a:cs typeface="Courier New"/>
                <a:sym typeface="Courier New"/>
              </a:rPr>
              <a:t>TRUNCATE</a:t>
            </a:r>
            <a:r>
              <a:rPr lang="fr"/>
              <a:t>)</a:t>
            </a:r>
            <a:endParaRPr/>
          </a:p>
          <a:p>
            <a:pPr indent="0" lvl="0" marL="0" rtl="0" algn="l">
              <a:lnSpc>
                <a:spcPct val="115000"/>
              </a:lnSpc>
              <a:spcBef>
                <a:spcPts val="0"/>
              </a:spcBef>
              <a:spcAft>
                <a:spcPts val="0"/>
              </a:spcAft>
              <a:buNone/>
            </a:pPr>
            <a:r>
              <a:rPr lang="fr"/>
              <a:t>- Removes the knights table (</a:t>
            </a:r>
            <a:r>
              <a:rPr lang="fr">
                <a:latin typeface="Courier New"/>
                <a:ea typeface="Courier New"/>
                <a:cs typeface="Courier New"/>
                <a:sym typeface="Courier New"/>
              </a:rPr>
              <a:t>DROP</a:t>
            </a:r>
            <a:r>
              <a:rPr lang="fr"/>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fr"/>
              <a:t>And to finish, manipulate as much as possible ;-)</a:t>
            </a:r>
            <a:endParaRPr b="1"/>
          </a:p>
        </p:txBody>
      </p:sp>
      <p:sp>
        <p:nvSpPr>
          <p:cNvPr id="384" name="Google Shape;384;p59"/>
          <p:cNvSpPr/>
          <p:nvPr/>
        </p:nvSpPr>
        <p:spPr>
          <a:xfrm>
            <a:off x="1036425" y="1300800"/>
            <a:ext cx="6662100" cy="420300"/>
          </a:xfrm>
          <a:prstGeom prst="roundRect">
            <a:avLst>
              <a:gd fmla="val 2261" name="adj"/>
            </a:avLst>
          </a:prstGeom>
          <a:solidFill>
            <a:srgbClr val="3B424E"/>
          </a:solidFill>
          <a:ln>
            <a:noFill/>
          </a:ln>
          <a:effectLst>
            <a:outerShdw blurRad="200025" rotWithShape="0" algn="bl" dir="5400000" dist="19050">
              <a:srgbClr val="000000">
                <a:alpha val="30000"/>
              </a:srgbClr>
            </a:outerShdw>
          </a:effectLst>
        </p:spPr>
        <p:txBody>
          <a:bodyPr anchorCtr="0" anchor="ctr" bIns="91425" lIns="234000" spcFirstLastPara="1" rIns="91425" wrap="square" tIns="90000">
            <a:noAutofit/>
          </a:bodyPr>
          <a:lstStyle/>
          <a:p>
            <a:pPr indent="0" lvl="0" marL="0" rtl="0" algn="l">
              <a:spcBef>
                <a:spcPts val="0"/>
              </a:spcBef>
              <a:spcAft>
                <a:spcPts val="0"/>
              </a:spcAft>
              <a:buClr>
                <a:srgbClr val="000000"/>
              </a:buClr>
              <a:buSzPts val="1100"/>
              <a:buFont typeface="Arial"/>
              <a:buNone/>
            </a:pPr>
            <a:r>
              <a:rPr lang="fr">
                <a:solidFill>
                  <a:srgbClr val="FFFFFF"/>
                </a:solidFill>
                <a:latin typeface="Courier New"/>
                <a:ea typeface="Courier New"/>
                <a:cs typeface="Courier New"/>
                <a:sym typeface="Courier New"/>
              </a:rPr>
              <a:t>$ sudo apt install mysql-workb</a:t>
            </a:r>
            <a:r>
              <a:rPr lang="fr">
                <a:solidFill>
                  <a:srgbClr val="FFFFFF"/>
                </a:solidFill>
                <a:latin typeface="Courier New"/>
                <a:ea typeface="Courier New"/>
                <a:cs typeface="Courier New"/>
                <a:sym typeface="Courier New"/>
              </a:rPr>
              <a:t>ench</a:t>
            </a:r>
            <a:r>
              <a:rPr lang="fr">
                <a:solidFill>
                  <a:srgbClr val="FFFFFF"/>
                </a:solidFill>
                <a:latin typeface="Courier New"/>
                <a:ea typeface="Courier New"/>
                <a:cs typeface="Courier New"/>
                <a:sym typeface="Courier New"/>
              </a:rPr>
              <a:t> </a:t>
            </a:r>
            <a:endParaRPr>
              <a:solidFill>
                <a:srgbClr val="FFFFFF"/>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4"/>
          <p:cNvSpPr txBox="1"/>
          <p:nvPr>
            <p:ph type="title"/>
          </p:nvPr>
        </p:nvSpPr>
        <p:spPr>
          <a:xfrm>
            <a:off x="1171250" y="-2650"/>
            <a:ext cx="391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Relational databases</a:t>
            </a:r>
            <a:endParaRPr b="1" sz="2400"/>
          </a:p>
        </p:txBody>
      </p:sp>
      <p:sp>
        <p:nvSpPr>
          <p:cNvPr id="154" name="Google Shape;154;p34"/>
          <p:cNvSpPr txBox="1"/>
          <p:nvPr/>
        </p:nvSpPr>
        <p:spPr>
          <a:xfrm>
            <a:off x="230175" y="2247325"/>
            <a:ext cx="4483500" cy="19569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rgbClr val="3B424E"/>
              </a:buClr>
              <a:buSzPts val="2400"/>
              <a:buFont typeface="Raleway"/>
              <a:buChar char="●"/>
            </a:pPr>
            <a:r>
              <a:rPr lang="fr" sz="2400">
                <a:solidFill>
                  <a:srgbClr val="3B424E"/>
                </a:solidFill>
                <a:latin typeface="Varela Round"/>
                <a:ea typeface="Varela Round"/>
                <a:cs typeface="Varela Round"/>
                <a:sym typeface="Varela Round"/>
              </a:rPr>
              <a:t>A database is composed of </a:t>
            </a:r>
            <a:r>
              <a:rPr b="1" lang="fr" sz="2400">
                <a:solidFill>
                  <a:srgbClr val="3B424E"/>
                </a:solidFill>
                <a:latin typeface="Varela Round"/>
                <a:ea typeface="Varela Round"/>
                <a:cs typeface="Varela Round"/>
                <a:sym typeface="Varela Round"/>
              </a:rPr>
              <a:t>tables</a:t>
            </a:r>
            <a:endParaRPr b="1" sz="2400">
              <a:solidFill>
                <a:srgbClr val="3B424E"/>
              </a:solidFill>
              <a:latin typeface="Varela Round"/>
              <a:ea typeface="Varela Round"/>
              <a:cs typeface="Varela Round"/>
              <a:sym typeface="Varela Round"/>
            </a:endParaRPr>
          </a:p>
          <a:p>
            <a:pPr indent="-381000" lvl="0" marL="457200" rtl="0" algn="l">
              <a:lnSpc>
                <a:spcPct val="115000"/>
              </a:lnSpc>
              <a:spcBef>
                <a:spcPts val="1000"/>
              </a:spcBef>
              <a:spcAft>
                <a:spcPts val="1000"/>
              </a:spcAft>
              <a:buClr>
                <a:srgbClr val="3B424E"/>
              </a:buClr>
              <a:buSzPts val="2400"/>
              <a:buFont typeface="Raleway"/>
              <a:buChar char="●"/>
            </a:pPr>
            <a:r>
              <a:rPr lang="fr" sz="2400">
                <a:solidFill>
                  <a:srgbClr val="3B424E"/>
                </a:solidFill>
                <a:latin typeface="Varela Round"/>
                <a:ea typeface="Varela Round"/>
                <a:cs typeface="Varela Round"/>
                <a:sym typeface="Varela Round"/>
              </a:rPr>
              <a:t>Each table is represented by a </a:t>
            </a:r>
            <a:r>
              <a:rPr b="1" lang="fr" sz="2400">
                <a:solidFill>
                  <a:srgbClr val="3B424E"/>
                </a:solidFill>
                <a:latin typeface="Varela Round"/>
                <a:ea typeface="Varela Round"/>
                <a:cs typeface="Varela Round"/>
                <a:sym typeface="Varela Round"/>
              </a:rPr>
              <a:t>schema</a:t>
            </a:r>
            <a:endParaRPr b="1" i="1" sz="2400">
              <a:solidFill>
                <a:srgbClr val="3B424E"/>
              </a:solidFill>
              <a:latin typeface="Varela Round"/>
              <a:ea typeface="Varela Round"/>
              <a:cs typeface="Varela Round"/>
              <a:sym typeface="Varela Round"/>
            </a:endParaRPr>
          </a:p>
        </p:txBody>
      </p:sp>
      <p:graphicFrame>
        <p:nvGraphicFramePr>
          <p:cNvPr id="155" name="Google Shape;155;p34"/>
          <p:cNvGraphicFramePr/>
          <p:nvPr/>
        </p:nvGraphicFramePr>
        <p:xfrm>
          <a:off x="5263825" y="1413925"/>
          <a:ext cx="3000000" cy="3000000"/>
        </p:xfrm>
        <a:graphic>
          <a:graphicData uri="http://schemas.openxmlformats.org/drawingml/2006/table">
            <a:tbl>
              <a:tblPr>
                <a:noFill/>
                <a:tableStyleId>{C962D251-A096-4A6D-A987-D2476E732DB1}</a:tableStyleId>
              </a:tblPr>
              <a:tblGrid>
                <a:gridCol w="3577500"/>
              </a:tblGrid>
              <a:tr h="540000">
                <a:tc>
                  <a:txBody>
                    <a:bodyPr/>
                    <a:lstStyle/>
                    <a:p>
                      <a:pPr indent="0" lvl="0" marL="0" rtl="0" algn="ctr">
                        <a:spcBef>
                          <a:spcPts val="0"/>
                        </a:spcBef>
                        <a:spcAft>
                          <a:spcPts val="0"/>
                        </a:spcAft>
                        <a:buNone/>
                      </a:pPr>
                      <a:r>
                        <a:rPr b="1" lang="fr" sz="3000">
                          <a:solidFill>
                            <a:srgbClr val="F99797"/>
                          </a:solidFill>
                          <a:latin typeface="Raleway"/>
                          <a:ea typeface="Raleway"/>
                          <a:cs typeface="Raleway"/>
                          <a:sym typeface="Raleway"/>
                        </a:rPr>
                        <a:t>User Table</a:t>
                      </a:r>
                      <a:endParaRPr b="1" i="1" sz="3000">
                        <a:solidFill>
                          <a:srgbClr val="F99797"/>
                        </a:solidFill>
                        <a:latin typeface="Raleway"/>
                        <a:ea typeface="Raleway"/>
                        <a:cs typeface="Raleway"/>
                        <a:sym typeface="Ralew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461575">
                <a:tc>
                  <a:txBody>
                    <a:bodyPr/>
                    <a:lstStyle/>
                    <a:p>
                      <a:pPr indent="0" lvl="0" marL="0" rtl="0" algn="l">
                        <a:spcBef>
                          <a:spcPts val="0"/>
                        </a:spcBef>
                        <a:spcAft>
                          <a:spcPts val="0"/>
                        </a:spcAft>
                        <a:buNone/>
                      </a:pPr>
                      <a:r>
                        <a:rPr lang="fr" sz="2600">
                          <a:latin typeface="Raleway"/>
                          <a:ea typeface="Raleway"/>
                          <a:cs typeface="Raleway"/>
                          <a:sym typeface="Raleway"/>
                        </a:rPr>
                        <a:t>User</a:t>
                      </a:r>
                      <a:endParaRPr sz="2600">
                        <a:latin typeface="Raleway"/>
                        <a:ea typeface="Raleway"/>
                        <a:cs typeface="Raleway"/>
                        <a:sym typeface="Raleway"/>
                      </a:endParaRPr>
                    </a:p>
                  </a:txBody>
                  <a:tcPr marT="91425" marB="91425" marR="91425" marL="91425">
                    <a:solidFill>
                      <a:srgbClr val="D9D9D9"/>
                    </a:solidFill>
                  </a:tcPr>
                </a:tc>
              </a:tr>
              <a:tr h="335650">
                <a:tc rowSpan="4">
                  <a:txBody>
                    <a:bodyPr/>
                    <a:lstStyle/>
                    <a:p>
                      <a:pPr indent="0" lvl="0" marL="0" rtl="0" algn="l">
                        <a:spcBef>
                          <a:spcPts val="0"/>
                        </a:spcBef>
                        <a:spcAft>
                          <a:spcPts val="0"/>
                        </a:spcAft>
                        <a:buNone/>
                      </a:pPr>
                      <a:r>
                        <a:rPr lang="fr" sz="2600">
                          <a:latin typeface="Raleway"/>
                          <a:ea typeface="Raleway"/>
                          <a:cs typeface="Raleway"/>
                          <a:sym typeface="Raleway"/>
                        </a:rPr>
                        <a:t>id </a:t>
                      </a:r>
                      <a:r>
                        <a:rPr lang="fr" sz="2600">
                          <a:solidFill>
                            <a:srgbClr val="9E9E9E"/>
                          </a:solidFill>
                          <a:latin typeface="Raleway"/>
                          <a:ea typeface="Raleway"/>
                          <a:cs typeface="Raleway"/>
                          <a:sym typeface="Raleway"/>
                        </a:rPr>
                        <a:t>INT PRIMARY_KEY</a:t>
                      </a:r>
                      <a:endParaRPr sz="2600">
                        <a:solidFill>
                          <a:srgbClr val="9E9E9E"/>
                        </a:solidFill>
                        <a:latin typeface="Raleway"/>
                        <a:ea typeface="Raleway"/>
                        <a:cs typeface="Raleway"/>
                        <a:sym typeface="Raleway"/>
                      </a:endParaRPr>
                    </a:p>
                    <a:p>
                      <a:pPr indent="0" lvl="0" marL="0" rtl="0" algn="l">
                        <a:spcBef>
                          <a:spcPts val="0"/>
                        </a:spcBef>
                        <a:spcAft>
                          <a:spcPts val="0"/>
                        </a:spcAft>
                        <a:buNone/>
                      </a:pPr>
                      <a:r>
                        <a:rPr lang="fr" sz="2600">
                          <a:latin typeface="Raleway"/>
                          <a:ea typeface="Raleway"/>
                          <a:cs typeface="Raleway"/>
                          <a:sym typeface="Raleway"/>
                        </a:rPr>
                        <a:t>lastname </a:t>
                      </a:r>
                      <a:r>
                        <a:rPr lang="fr" sz="2600">
                          <a:solidFill>
                            <a:srgbClr val="9E9E9E"/>
                          </a:solidFill>
                          <a:latin typeface="Raleway"/>
                          <a:ea typeface="Raleway"/>
                          <a:cs typeface="Raleway"/>
                          <a:sym typeface="Raleway"/>
                        </a:rPr>
                        <a:t>VARCHAR</a:t>
                      </a:r>
                      <a:endParaRPr sz="2600">
                        <a:solidFill>
                          <a:srgbClr val="9E9E9E"/>
                        </a:solidFill>
                        <a:latin typeface="Raleway"/>
                        <a:ea typeface="Raleway"/>
                        <a:cs typeface="Raleway"/>
                        <a:sym typeface="Raleway"/>
                      </a:endParaRPr>
                    </a:p>
                    <a:p>
                      <a:pPr indent="0" lvl="0" marL="0" rtl="0" algn="l">
                        <a:spcBef>
                          <a:spcPts val="0"/>
                        </a:spcBef>
                        <a:spcAft>
                          <a:spcPts val="0"/>
                        </a:spcAft>
                        <a:buNone/>
                      </a:pPr>
                      <a:r>
                        <a:rPr lang="fr" sz="2600">
                          <a:latin typeface="Raleway"/>
                          <a:ea typeface="Raleway"/>
                          <a:cs typeface="Raleway"/>
                          <a:sym typeface="Raleway"/>
                        </a:rPr>
                        <a:t>firstname </a:t>
                      </a:r>
                      <a:r>
                        <a:rPr lang="fr" sz="2600">
                          <a:solidFill>
                            <a:srgbClr val="9E9E9E"/>
                          </a:solidFill>
                          <a:latin typeface="Raleway"/>
                          <a:ea typeface="Raleway"/>
                          <a:cs typeface="Raleway"/>
                          <a:sym typeface="Raleway"/>
                        </a:rPr>
                        <a:t>VARCHAR</a:t>
                      </a:r>
                      <a:endParaRPr sz="2600">
                        <a:solidFill>
                          <a:srgbClr val="9E9E9E"/>
                        </a:solidFill>
                        <a:latin typeface="Raleway"/>
                        <a:ea typeface="Raleway"/>
                        <a:cs typeface="Raleway"/>
                        <a:sym typeface="Raleway"/>
                      </a:endParaRPr>
                    </a:p>
                    <a:p>
                      <a:pPr indent="0" lvl="0" marL="0" rtl="0" algn="l">
                        <a:spcBef>
                          <a:spcPts val="0"/>
                        </a:spcBef>
                        <a:spcAft>
                          <a:spcPts val="0"/>
                        </a:spcAft>
                        <a:buNone/>
                      </a:pPr>
                      <a:r>
                        <a:rPr lang="fr" sz="2600">
                          <a:latin typeface="Raleway"/>
                          <a:ea typeface="Raleway"/>
                          <a:cs typeface="Raleway"/>
                          <a:sym typeface="Raleway"/>
                        </a:rPr>
                        <a:t>age </a:t>
                      </a:r>
                      <a:r>
                        <a:rPr lang="fr" sz="2600">
                          <a:solidFill>
                            <a:srgbClr val="9E9E9E"/>
                          </a:solidFill>
                          <a:latin typeface="Raleway"/>
                          <a:ea typeface="Raleway"/>
                          <a:cs typeface="Raleway"/>
                          <a:sym typeface="Raleway"/>
                        </a:rPr>
                        <a:t>INT</a:t>
                      </a:r>
                      <a:endParaRPr sz="2600">
                        <a:solidFill>
                          <a:srgbClr val="9E9E9E"/>
                        </a:solidFill>
                        <a:latin typeface="Raleway"/>
                        <a:ea typeface="Raleway"/>
                        <a:cs typeface="Raleway"/>
                        <a:sym typeface="Raleway"/>
                      </a:endParaRPr>
                    </a:p>
                  </a:txBody>
                  <a:tcPr marT="91425" marB="91425" marR="91425" marL="91425"/>
                </a:tc>
              </a:tr>
              <a:tr h="335650">
                <a:tc vMerge="1"/>
              </a:tr>
              <a:tr h="335650">
                <a:tc vMerge="1"/>
              </a:tr>
              <a:tr h="194075">
                <a:tc vMerge="1"/>
              </a:tr>
            </a:tbl>
          </a:graphicData>
        </a:graphic>
      </p:graphicFrame>
      <p:sp>
        <p:nvSpPr>
          <p:cNvPr id="156" name="Google Shape;156;p34"/>
          <p:cNvSpPr txBox="1"/>
          <p:nvPr/>
        </p:nvSpPr>
        <p:spPr>
          <a:xfrm>
            <a:off x="230175" y="900488"/>
            <a:ext cx="2042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latin typeface="Varela Round"/>
                <a:ea typeface="Varela Round"/>
                <a:cs typeface="Varela Round"/>
                <a:sym typeface="Varela Round"/>
              </a:rPr>
              <a:t>Vocabulary</a:t>
            </a:r>
            <a:endParaRPr b="1" sz="2400">
              <a:latin typeface="Varela Round"/>
              <a:ea typeface="Varela Round"/>
              <a:cs typeface="Varela Round"/>
              <a:sym typeface="Varela Rou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5"/>
          <p:cNvSpPr txBox="1"/>
          <p:nvPr>
            <p:ph type="title"/>
          </p:nvPr>
        </p:nvSpPr>
        <p:spPr>
          <a:xfrm>
            <a:off x="1171250" y="-2650"/>
            <a:ext cx="391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Relational databases</a:t>
            </a:r>
            <a:endParaRPr b="1" sz="2400"/>
          </a:p>
        </p:txBody>
      </p:sp>
      <p:sp>
        <p:nvSpPr>
          <p:cNvPr id="162" name="Google Shape;162;p35"/>
          <p:cNvSpPr/>
          <p:nvPr/>
        </p:nvSpPr>
        <p:spPr>
          <a:xfrm>
            <a:off x="706850" y="1273800"/>
            <a:ext cx="8348700" cy="3784800"/>
          </a:xfrm>
          <a:prstGeom prst="rect">
            <a:avLst/>
          </a:prstGeom>
          <a:solidFill>
            <a:schemeClr val="lt1"/>
          </a:solidFill>
          <a:ln cap="flat" cmpd="sng" w="9525">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63" name="Google Shape;163;p35"/>
          <p:cNvGraphicFramePr/>
          <p:nvPr/>
        </p:nvGraphicFramePr>
        <p:xfrm>
          <a:off x="892500" y="1468800"/>
          <a:ext cx="3000000" cy="3000000"/>
        </p:xfrm>
        <a:graphic>
          <a:graphicData uri="http://schemas.openxmlformats.org/drawingml/2006/table">
            <a:tbl>
              <a:tblPr>
                <a:noFill/>
                <a:tableStyleId>{C962D251-A096-4A6D-A987-D2476E732DB1}</a:tableStyleId>
              </a:tblPr>
              <a:tblGrid>
                <a:gridCol w="2412600"/>
              </a:tblGrid>
              <a:tr h="359175">
                <a:tc>
                  <a:txBody>
                    <a:bodyPr/>
                    <a:lstStyle/>
                    <a:p>
                      <a:pPr indent="0" lvl="0" marL="0" rtl="0" algn="ctr">
                        <a:spcBef>
                          <a:spcPts val="0"/>
                        </a:spcBef>
                        <a:spcAft>
                          <a:spcPts val="0"/>
                        </a:spcAft>
                        <a:buNone/>
                      </a:pPr>
                      <a:r>
                        <a:rPr b="1" lang="fr" sz="1600">
                          <a:solidFill>
                            <a:srgbClr val="F99797"/>
                          </a:solidFill>
                          <a:latin typeface="Varela Round"/>
                          <a:ea typeface="Varela Round"/>
                          <a:cs typeface="Varela Round"/>
                          <a:sym typeface="Varela Round"/>
                        </a:rPr>
                        <a:t>User </a:t>
                      </a:r>
                      <a:r>
                        <a:rPr b="1" i="1" lang="fr" sz="1600">
                          <a:solidFill>
                            <a:srgbClr val="F99797"/>
                          </a:solidFill>
                          <a:latin typeface="Varela Round"/>
                          <a:ea typeface="Varela Round"/>
                          <a:cs typeface="Varela Round"/>
                          <a:sym typeface="Varela Round"/>
                        </a:rPr>
                        <a:t>Table</a:t>
                      </a:r>
                      <a:endParaRPr b="1" i="1" sz="1600">
                        <a:solidFill>
                          <a:srgbClr val="F99797"/>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359175">
                <a:tc>
                  <a:txBody>
                    <a:bodyPr/>
                    <a:lstStyle/>
                    <a:p>
                      <a:pPr indent="0" lvl="0" marL="0" rtl="0" algn="l">
                        <a:spcBef>
                          <a:spcPts val="0"/>
                        </a:spcBef>
                        <a:spcAft>
                          <a:spcPts val="0"/>
                        </a:spcAft>
                        <a:buNone/>
                      </a:pPr>
                      <a:r>
                        <a:rPr lang="fr" sz="1600">
                          <a:latin typeface="Varela Round"/>
                          <a:ea typeface="Varela Round"/>
                          <a:cs typeface="Varela Round"/>
                          <a:sym typeface="Varela Round"/>
                        </a:rPr>
                        <a:t>User</a:t>
                      </a:r>
                      <a:endParaRPr sz="1600">
                        <a:latin typeface="Varela Round"/>
                        <a:ea typeface="Varela Round"/>
                        <a:cs typeface="Varela Round"/>
                        <a:sym typeface="Varela Round"/>
                      </a:endParaRPr>
                    </a:p>
                  </a:txBody>
                  <a:tcPr marT="91425" marB="91425" marR="91425" marL="91425">
                    <a:solidFill>
                      <a:srgbClr val="D9D9D9"/>
                    </a:solidFill>
                  </a:tcPr>
                </a:tc>
              </a:tr>
              <a:tr h="285350">
                <a:tc rowSpan="4">
                  <a:txBody>
                    <a:bodyPr/>
                    <a:lstStyle/>
                    <a:p>
                      <a:pPr indent="0" lvl="0" marL="0" rtl="0" algn="l">
                        <a:spcBef>
                          <a:spcPts val="0"/>
                        </a:spcBef>
                        <a:spcAft>
                          <a:spcPts val="0"/>
                        </a:spcAft>
                        <a:buNone/>
                      </a:pPr>
                      <a:r>
                        <a:rPr lang="fr" sz="1600">
                          <a:latin typeface="Varela Round"/>
                          <a:ea typeface="Varela Round"/>
                          <a:cs typeface="Varela Round"/>
                          <a:sym typeface="Varela Round"/>
                        </a:rPr>
                        <a:t>id </a:t>
                      </a:r>
                      <a:r>
                        <a:rPr lang="fr" sz="1600">
                          <a:solidFill>
                            <a:srgbClr val="9E9E9E"/>
                          </a:solidFill>
                          <a:latin typeface="Varela Round"/>
                          <a:ea typeface="Varela Round"/>
                          <a:cs typeface="Varela Round"/>
                          <a:sym typeface="Varela Round"/>
                        </a:rPr>
                        <a:t>INT PRIMARY_KEY</a:t>
                      </a:r>
                      <a:endParaRPr sz="1600">
                        <a:solidFill>
                          <a:srgbClr val="9E9E9E"/>
                        </a:solidFill>
                        <a:latin typeface="Varela Round"/>
                        <a:ea typeface="Varela Round"/>
                        <a:cs typeface="Varela Round"/>
                        <a:sym typeface="Varela Round"/>
                      </a:endParaRPr>
                    </a:p>
                    <a:p>
                      <a:pPr indent="0" lvl="0" marL="0" rtl="0" algn="l">
                        <a:spcBef>
                          <a:spcPts val="0"/>
                        </a:spcBef>
                        <a:spcAft>
                          <a:spcPts val="0"/>
                        </a:spcAft>
                        <a:buNone/>
                      </a:pPr>
                      <a:r>
                        <a:rPr lang="fr" sz="1600">
                          <a:latin typeface="Varela Round"/>
                          <a:ea typeface="Varela Round"/>
                          <a:cs typeface="Varela Round"/>
                          <a:sym typeface="Varela Round"/>
                        </a:rPr>
                        <a:t>lastname </a:t>
                      </a:r>
                      <a:r>
                        <a:rPr lang="fr" sz="1600">
                          <a:solidFill>
                            <a:srgbClr val="9E9E9E"/>
                          </a:solidFill>
                          <a:latin typeface="Varela Round"/>
                          <a:ea typeface="Varela Round"/>
                          <a:cs typeface="Varela Round"/>
                          <a:sym typeface="Varela Round"/>
                        </a:rPr>
                        <a:t>VARCHAR</a:t>
                      </a:r>
                      <a:endParaRPr sz="1600">
                        <a:solidFill>
                          <a:srgbClr val="9E9E9E"/>
                        </a:solidFill>
                        <a:latin typeface="Varela Round"/>
                        <a:ea typeface="Varela Round"/>
                        <a:cs typeface="Varela Round"/>
                        <a:sym typeface="Varela Round"/>
                      </a:endParaRPr>
                    </a:p>
                    <a:p>
                      <a:pPr indent="0" lvl="0" marL="0" rtl="0" algn="l">
                        <a:spcBef>
                          <a:spcPts val="0"/>
                        </a:spcBef>
                        <a:spcAft>
                          <a:spcPts val="0"/>
                        </a:spcAft>
                        <a:buNone/>
                      </a:pPr>
                      <a:r>
                        <a:rPr lang="fr" sz="1600">
                          <a:latin typeface="Varela Round"/>
                          <a:ea typeface="Varela Round"/>
                          <a:cs typeface="Varela Round"/>
                          <a:sym typeface="Varela Round"/>
                        </a:rPr>
                        <a:t>firstname </a:t>
                      </a:r>
                      <a:r>
                        <a:rPr lang="fr" sz="1600">
                          <a:solidFill>
                            <a:srgbClr val="9E9E9E"/>
                          </a:solidFill>
                          <a:latin typeface="Varela Round"/>
                          <a:ea typeface="Varela Round"/>
                          <a:cs typeface="Varela Round"/>
                          <a:sym typeface="Varela Round"/>
                        </a:rPr>
                        <a:t>VARCHAR</a:t>
                      </a:r>
                      <a:endParaRPr sz="1600">
                        <a:solidFill>
                          <a:srgbClr val="9E9E9E"/>
                        </a:solidFill>
                        <a:latin typeface="Varela Round"/>
                        <a:ea typeface="Varela Round"/>
                        <a:cs typeface="Varela Round"/>
                        <a:sym typeface="Varela Round"/>
                      </a:endParaRPr>
                    </a:p>
                    <a:p>
                      <a:pPr indent="0" lvl="0" marL="0" rtl="0" algn="l">
                        <a:spcBef>
                          <a:spcPts val="0"/>
                        </a:spcBef>
                        <a:spcAft>
                          <a:spcPts val="0"/>
                        </a:spcAft>
                        <a:buNone/>
                      </a:pPr>
                      <a:r>
                        <a:rPr lang="fr" sz="1600">
                          <a:latin typeface="Varela Round"/>
                          <a:ea typeface="Varela Round"/>
                          <a:cs typeface="Varela Round"/>
                          <a:sym typeface="Varela Round"/>
                        </a:rPr>
                        <a:t>age </a:t>
                      </a:r>
                      <a:r>
                        <a:rPr lang="fr" sz="1600">
                          <a:solidFill>
                            <a:srgbClr val="9E9E9E"/>
                          </a:solidFill>
                          <a:latin typeface="Varela Round"/>
                          <a:ea typeface="Varela Round"/>
                          <a:cs typeface="Varela Round"/>
                          <a:sym typeface="Varela Round"/>
                        </a:rPr>
                        <a:t>INT</a:t>
                      </a:r>
                      <a:endParaRPr sz="1600">
                        <a:solidFill>
                          <a:srgbClr val="9E9E9E"/>
                        </a:solidFill>
                        <a:latin typeface="Varela Round"/>
                        <a:ea typeface="Varela Round"/>
                        <a:cs typeface="Varela Round"/>
                        <a:sym typeface="Varela Round"/>
                      </a:endParaRPr>
                    </a:p>
                  </a:txBody>
                  <a:tcPr marT="91425" marB="91425" marR="91425" marL="91425"/>
                </a:tc>
              </a:tr>
              <a:tr h="285350">
                <a:tc vMerge="1"/>
              </a:tr>
              <a:tr h="285350">
                <a:tc vMerge="1"/>
              </a:tr>
              <a:tr h="165000">
                <a:tc vMerge="1"/>
              </a:tr>
            </a:tbl>
          </a:graphicData>
        </a:graphic>
      </p:graphicFrame>
      <p:graphicFrame>
        <p:nvGraphicFramePr>
          <p:cNvPr id="164" name="Google Shape;164;p35"/>
          <p:cNvGraphicFramePr/>
          <p:nvPr/>
        </p:nvGraphicFramePr>
        <p:xfrm>
          <a:off x="6389025" y="1468800"/>
          <a:ext cx="3000000" cy="3000000"/>
        </p:xfrm>
        <a:graphic>
          <a:graphicData uri="http://schemas.openxmlformats.org/drawingml/2006/table">
            <a:tbl>
              <a:tblPr>
                <a:noFill/>
                <a:tableStyleId>{C962D251-A096-4A6D-A987-D2476E732DB1}</a:tableStyleId>
              </a:tblPr>
              <a:tblGrid>
                <a:gridCol w="2520075"/>
              </a:tblGrid>
              <a:tr h="301900">
                <a:tc>
                  <a:txBody>
                    <a:bodyPr/>
                    <a:lstStyle/>
                    <a:p>
                      <a:pPr indent="0" lvl="0" marL="0" rtl="0" algn="ctr">
                        <a:spcBef>
                          <a:spcPts val="0"/>
                        </a:spcBef>
                        <a:spcAft>
                          <a:spcPts val="0"/>
                        </a:spcAft>
                        <a:buNone/>
                      </a:pPr>
                      <a:r>
                        <a:rPr b="1" lang="fr" sz="1600">
                          <a:solidFill>
                            <a:srgbClr val="F99797"/>
                          </a:solidFill>
                          <a:latin typeface="Varela Round"/>
                          <a:ea typeface="Varela Round"/>
                          <a:cs typeface="Varela Round"/>
                          <a:sym typeface="Varela Round"/>
                        </a:rPr>
                        <a:t>City </a:t>
                      </a:r>
                      <a:r>
                        <a:rPr b="1" i="1" lang="fr" sz="1600">
                          <a:solidFill>
                            <a:srgbClr val="F99797"/>
                          </a:solidFill>
                          <a:latin typeface="Varela Round"/>
                          <a:ea typeface="Varela Round"/>
                          <a:cs typeface="Varela Round"/>
                          <a:sym typeface="Varela Round"/>
                        </a:rPr>
                        <a:t>Table</a:t>
                      </a:r>
                      <a:endParaRPr b="1" i="1" sz="1600">
                        <a:solidFill>
                          <a:srgbClr val="F99797"/>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301900">
                <a:tc>
                  <a:txBody>
                    <a:bodyPr/>
                    <a:lstStyle/>
                    <a:p>
                      <a:pPr indent="0" lvl="0" marL="0" rtl="0" algn="l">
                        <a:spcBef>
                          <a:spcPts val="0"/>
                        </a:spcBef>
                        <a:spcAft>
                          <a:spcPts val="0"/>
                        </a:spcAft>
                        <a:buNone/>
                      </a:pPr>
                      <a:r>
                        <a:rPr lang="fr" sz="1600">
                          <a:latin typeface="Varela Round"/>
                          <a:ea typeface="Varela Round"/>
                          <a:cs typeface="Varela Round"/>
                          <a:sym typeface="Varela Round"/>
                        </a:rPr>
                        <a:t>City</a:t>
                      </a:r>
                      <a:endParaRPr sz="1600">
                        <a:latin typeface="Varela Round"/>
                        <a:ea typeface="Varela Round"/>
                        <a:cs typeface="Varela Round"/>
                        <a:sym typeface="Varela Round"/>
                      </a:endParaRPr>
                    </a:p>
                  </a:txBody>
                  <a:tcPr marT="91425" marB="91425" marR="91425" marL="91425">
                    <a:solidFill>
                      <a:srgbClr val="D9D9D9"/>
                    </a:solidFill>
                  </a:tcPr>
                </a:tc>
              </a:tr>
              <a:tr h="219550">
                <a:tc rowSpan="4">
                  <a:txBody>
                    <a:bodyPr/>
                    <a:lstStyle/>
                    <a:p>
                      <a:pPr indent="0" lvl="0" marL="0" rtl="0" algn="l">
                        <a:spcBef>
                          <a:spcPts val="0"/>
                        </a:spcBef>
                        <a:spcAft>
                          <a:spcPts val="0"/>
                        </a:spcAft>
                        <a:buNone/>
                      </a:pPr>
                      <a:r>
                        <a:rPr lang="fr" sz="1600">
                          <a:latin typeface="Varela Round"/>
                          <a:ea typeface="Varela Round"/>
                          <a:cs typeface="Varela Round"/>
                          <a:sym typeface="Varela Round"/>
                        </a:rPr>
                        <a:t>id </a:t>
                      </a:r>
                      <a:r>
                        <a:rPr lang="fr" sz="1600">
                          <a:solidFill>
                            <a:srgbClr val="9E9E9E"/>
                          </a:solidFill>
                          <a:latin typeface="Varela Round"/>
                          <a:ea typeface="Varela Round"/>
                          <a:cs typeface="Varela Round"/>
                          <a:sym typeface="Varela Round"/>
                        </a:rPr>
                        <a:t>INT PRIMARY_KEY</a:t>
                      </a:r>
                      <a:endParaRPr sz="1600">
                        <a:solidFill>
                          <a:srgbClr val="9E9E9E"/>
                        </a:solidFill>
                        <a:latin typeface="Varela Round"/>
                        <a:ea typeface="Varela Round"/>
                        <a:cs typeface="Varela Round"/>
                        <a:sym typeface="Varela Round"/>
                      </a:endParaRPr>
                    </a:p>
                    <a:p>
                      <a:pPr indent="0" lvl="0" marL="0" rtl="0" algn="l">
                        <a:spcBef>
                          <a:spcPts val="0"/>
                        </a:spcBef>
                        <a:spcAft>
                          <a:spcPts val="0"/>
                        </a:spcAft>
                        <a:buNone/>
                      </a:pPr>
                      <a:r>
                        <a:rPr lang="fr" sz="1600">
                          <a:latin typeface="Varela Round"/>
                          <a:ea typeface="Varela Round"/>
                          <a:cs typeface="Varela Round"/>
                          <a:sym typeface="Varela Round"/>
                        </a:rPr>
                        <a:t>name </a:t>
                      </a:r>
                      <a:r>
                        <a:rPr lang="fr" sz="1600">
                          <a:solidFill>
                            <a:srgbClr val="9E9E9E"/>
                          </a:solidFill>
                          <a:latin typeface="Varela Round"/>
                          <a:ea typeface="Varela Round"/>
                          <a:cs typeface="Varela Round"/>
                          <a:sym typeface="Varela Round"/>
                        </a:rPr>
                        <a:t>VARCHAR</a:t>
                      </a:r>
                      <a:endParaRPr sz="1600">
                        <a:solidFill>
                          <a:srgbClr val="9E9E9E"/>
                        </a:solidFill>
                        <a:latin typeface="Varela Round"/>
                        <a:ea typeface="Varela Round"/>
                        <a:cs typeface="Varela Round"/>
                        <a:sym typeface="Varela Round"/>
                      </a:endParaRPr>
                    </a:p>
                  </a:txBody>
                  <a:tcPr marT="91425" marB="91425" marR="91425" marL="91425"/>
                </a:tc>
              </a:tr>
              <a:tr h="219550">
                <a:tc vMerge="1"/>
              </a:tr>
              <a:tr h="219550">
                <a:tc vMerge="1"/>
              </a:tr>
              <a:tr h="100000">
                <a:tc vMerge="1"/>
              </a:tr>
            </a:tbl>
          </a:graphicData>
        </a:graphic>
      </p:graphicFrame>
      <p:graphicFrame>
        <p:nvGraphicFramePr>
          <p:cNvPr id="165" name="Google Shape;165;p35"/>
          <p:cNvGraphicFramePr/>
          <p:nvPr/>
        </p:nvGraphicFramePr>
        <p:xfrm>
          <a:off x="3635875" y="2900500"/>
          <a:ext cx="3000000" cy="3000000"/>
        </p:xfrm>
        <a:graphic>
          <a:graphicData uri="http://schemas.openxmlformats.org/drawingml/2006/table">
            <a:tbl>
              <a:tblPr>
                <a:noFill/>
                <a:tableStyleId>{C962D251-A096-4A6D-A987-D2476E732DB1}</a:tableStyleId>
              </a:tblPr>
              <a:tblGrid>
                <a:gridCol w="2753150"/>
              </a:tblGrid>
              <a:tr h="359175">
                <a:tc>
                  <a:txBody>
                    <a:bodyPr/>
                    <a:lstStyle/>
                    <a:p>
                      <a:pPr indent="0" lvl="0" marL="0" rtl="0" algn="ctr">
                        <a:spcBef>
                          <a:spcPts val="0"/>
                        </a:spcBef>
                        <a:spcAft>
                          <a:spcPts val="0"/>
                        </a:spcAft>
                        <a:buNone/>
                      </a:pPr>
                      <a:r>
                        <a:rPr b="1" lang="fr" sz="1600">
                          <a:solidFill>
                            <a:srgbClr val="F99797"/>
                          </a:solidFill>
                          <a:latin typeface="Varela Round"/>
                          <a:ea typeface="Varela Round"/>
                          <a:cs typeface="Varela Round"/>
                          <a:sym typeface="Varela Round"/>
                        </a:rPr>
                        <a:t>Address </a:t>
                      </a:r>
                      <a:r>
                        <a:rPr b="1" i="1" lang="fr" sz="1600">
                          <a:solidFill>
                            <a:srgbClr val="F99797"/>
                          </a:solidFill>
                          <a:latin typeface="Varela Round"/>
                          <a:ea typeface="Varela Round"/>
                          <a:cs typeface="Varela Round"/>
                          <a:sym typeface="Varela Round"/>
                        </a:rPr>
                        <a:t>Table</a:t>
                      </a:r>
                      <a:endParaRPr b="1" i="1" sz="1600">
                        <a:solidFill>
                          <a:srgbClr val="F99797"/>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tcPr>
                </a:tc>
              </a:tr>
              <a:tr h="359175">
                <a:tc>
                  <a:txBody>
                    <a:bodyPr/>
                    <a:lstStyle/>
                    <a:p>
                      <a:pPr indent="0" lvl="0" marL="0" rtl="0" algn="l">
                        <a:spcBef>
                          <a:spcPts val="0"/>
                        </a:spcBef>
                        <a:spcAft>
                          <a:spcPts val="0"/>
                        </a:spcAft>
                        <a:buNone/>
                      </a:pPr>
                      <a:r>
                        <a:rPr lang="fr" sz="1600">
                          <a:latin typeface="Varela Round"/>
                          <a:ea typeface="Varela Round"/>
                          <a:cs typeface="Varela Round"/>
                          <a:sym typeface="Varela Round"/>
                        </a:rPr>
                        <a:t>Address</a:t>
                      </a:r>
                      <a:endParaRPr sz="1600">
                        <a:latin typeface="Varela Round"/>
                        <a:ea typeface="Varela Round"/>
                        <a:cs typeface="Varela Round"/>
                        <a:sym typeface="Varela Round"/>
                      </a:endParaRPr>
                    </a:p>
                  </a:txBody>
                  <a:tcPr marT="91425" marB="91425" marR="91425" marL="91425">
                    <a:solidFill>
                      <a:srgbClr val="D9D9D9"/>
                    </a:solidFill>
                  </a:tcPr>
                </a:tc>
              </a:tr>
              <a:tr h="285350">
                <a:tc rowSpan="4">
                  <a:txBody>
                    <a:bodyPr/>
                    <a:lstStyle/>
                    <a:p>
                      <a:pPr indent="0" lvl="0" marL="0" rtl="0" algn="l">
                        <a:spcBef>
                          <a:spcPts val="0"/>
                        </a:spcBef>
                        <a:spcAft>
                          <a:spcPts val="0"/>
                        </a:spcAft>
                        <a:buNone/>
                      </a:pPr>
                      <a:r>
                        <a:rPr lang="fr" sz="1600">
                          <a:solidFill>
                            <a:srgbClr val="F76C6C"/>
                          </a:solidFill>
                          <a:latin typeface="Varela Round"/>
                          <a:ea typeface="Varela Round"/>
                          <a:cs typeface="Varela Round"/>
                          <a:sym typeface="Varela Round"/>
                        </a:rPr>
                        <a:t>user_id</a:t>
                      </a:r>
                      <a:r>
                        <a:rPr lang="fr" sz="1600">
                          <a:latin typeface="Varela Round"/>
                          <a:ea typeface="Varela Round"/>
                          <a:cs typeface="Varela Round"/>
                          <a:sym typeface="Varela Round"/>
                        </a:rPr>
                        <a:t> </a:t>
                      </a:r>
                      <a:r>
                        <a:rPr lang="fr" sz="1600">
                          <a:solidFill>
                            <a:srgbClr val="9E9E9E"/>
                          </a:solidFill>
                          <a:latin typeface="Varela Round"/>
                          <a:ea typeface="Varela Round"/>
                          <a:cs typeface="Varela Round"/>
                          <a:sym typeface="Varela Round"/>
                        </a:rPr>
                        <a:t>INT RIMARY_KEY</a:t>
                      </a:r>
                      <a:endParaRPr sz="1600">
                        <a:solidFill>
                          <a:srgbClr val="9E9E9E"/>
                        </a:solidFill>
                        <a:latin typeface="Varela Round"/>
                        <a:ea typeface="Varela Round"/>
                        <a:cs typeface="Varela Round"/>
                        <a:sym typeface="Varela Round"/>
                      </a:endParaRPr>
                    </a:p>
                    <a:p>
                      <a:pPr indent="0" lvl="0" marL="0" rtl="0" algn="l">
                        <a:spcBef>
                          <a:spcPts val="0"/>
                        </a:spcBef>
                        <a:spcAft>
                          <a:spcPts val="0"/>
                        </a:spcAft>
                        <a:buNone/>
                      </a:pPr>
                      <a:r>
                        <a:rPr lang="fr" sz="1600">
                          <a:solidFill>
                            <a:srgbClr val="F76C6C"/>
                          </a:solidFill>
                          <a:latin typeface="Varela Round"/>
                          <a:ea typeface="Varela Round"/>
                          <a:cs typeface="Varela Round"/>
                          <a:sym typeface="Varela Round"/>
                        </a:rPr>
                        <a:t>city_id</a:t>
                      </a:r>
                      <a:r>
                        <a:rPr lang="fr" sz="1600">
                          <a:latin typeface="Varela Round"/>
                          <a:ea typeface="Varela Round"/>
                          <a:cs typeface="Varela Round"/>
                          <a:sym typeface="Varela Round"/>
                        </a:rPr>
                        <a:t> </a:t>
                      </a:r>
                      <a:r>
                        <a:rPr lang="fr" sz="1600">
                          <a:solidFill>
                            <a:srgbClr val="9E9E9E"/>
                          </a:solidFill>
                          <a:latin typeface="Varela Round"/>
                          <a:ea typeface="Varela Round"/>
                          <a:cs typeface="Varela Round"/>
                          <a:sym typeface="Varela Round"/>
                        </a:rPr>
                        <a:t>INT</a:t>
                      </a:r>
                      <a:endParaRPr sz="1600">
                        <a:latin typeface="Varela Round"/>
                        <a:ea typeface="Varela Round"/>
                        <a:cs typeface="Varela Round"/>
                        <a:sym typeface="Varela Round"/>
                      </a:endParaRPr>
                    </a:p>
                    <a:p>
                      <a:pPr indent="0" lvl="0" marL="0" rtl="0" algn="l">
                        <a:spcBef>
                          <a:spcPts val="0"/>
                        </a:spcBef>
                        <a:spcAft>
                          <a:spcPts val="0"/>
                        </a:spcAft>
                        <a:buNone/>
                      </a:pPr>
                      <a:r>
                        <a:rPr lang="fr" sz="1600">
                          <a:latin typeface="Varela Round"/>
                          <a:ea typeface="Varela Round"/>
                          <a:cs typeface="Varela Round"/>
                          <a:sym typeface="Varela Round"/>
                        </a:rPr>
                        <a:t>street </a:t>
                      </a:r>
                      <a:r>
                        <a:rPr lang="fr" sz="1600">
                          <a:solidFill>
                            <a:srgbClr val="9E9E9E"/>
                          </a:solidFill>
                          <a:latin typeface="Varela Round"/>
                          <a:ea typeface="Varela Round"/>
                          <a:cs typeface="Varela Round"/>
                          <a:sym typeface="Varela Round"/>
                        </a:rPr>
                        <a:t>VARCHAR</a:t>
                      </a:r>
                      <a:endParaRPr sz="1600">
                        <a:solidFill>
                          <a:srgbClr val="9E9E9E"/>
                        </a:solidFill>
                        <a:latin typeface="Varela Round"/>
                        <a:ea typeface="Varela Round"/>
                        <a:cs typeface="Varela Round"/>
                        <a:sym typeface="Varela Round"/>
                      </a:endParaRPr>
                    </a:p>
                    <a:p>
                      <a:pPr indent="0" lvl="0" marL="0" rtl="0" algn="l">
                        <a:spcBef>
                          <a:spcPts val="0"/>
                        </a:spcBef>
                        <a:spcAft>
                          <a:spcPts val="0"/>
                        </a:spcAft>
                        <a:buNone/>
                      </a:pPr>
                      <a:r>
                        <a:rPr lang="fr" sz="1600">
                          <a:latin typeface="Varela Round"/>
                          <a:ea typeface="Varela Round"/>
                          <a:cs typeface="Varela Round"/>
                          <a:sym typeface="Varela Round"/>
                        </a:rPr>
                        <a:t>number </a:t>
                      </a:r>
                      <a:r>
                        <a:rPr lang="fr" sz="1600">
                          <a:solidFill>
                            <a:srgbClr val="9E9E9E"/>
                          </a:solidFill>
                          <a:latin typeface="Varela Round"/>
                          <a:ea typeface="Varela Round"/>
                          <a:cs typeface="Varela Round"/>
                          <a:sym typeface="Varela Round"/>
                        </a:rPr>
                        <a:t>VARCHAR</a:t>
                      </a:r>
                      <a:endParaRPr sz="1600">
                        <a:solidFill>
                          <a:srgbClr val="9E9E9E"/>
                        </a:solidFill>
                        <a:latin typeface="Varela Round"/>
                        <a:ea typeface="Varela Round"/>
                        <a:cs typeface="Varela Round"/>
                        <a:sym typeface="Varela Round"/>
                      </a:endParaRPr>
                    </a:p>
                  </a:txBody>
                  <a:tcPr marT="91425" marB="91425" marR="91425" marL="91425"/>
                </a:tc>
              </a:tr>
              <a:tr h="285350">
                <a:tc vMerge="1"/>
              </a:tr>
              <a:tr h="285350">
                <a:tc vMerge="1"/>
              </a:tr>
              <a:tr h="162525">
                <a:tc vMerge="1"/>
              </a:tr>
            </a:tbl>
          </a:graphicData>
        </a:graphic>
      </p:graphicFrame>
      <p:sp>
        <p:nvSpPr>
          <p:cNvPr id="166" name="Google Shape;166;p35"/>
          <p:cNvSpPr txBox="1"/>
          <p:nvPr/>
        </p:nvSpPr>
        <p:spPr>
          <a:xfrm>
            <a:off x="783050" y="750600"/>
            <a:ext cx="2412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200">
                <a:solidFill>
                  <a:srgbClr val="3B424E"/>
                </a:solidFill>
                <a:latin typeface="Raleway"/>
                <a:ea typeface="Raleway"/>
                <a:cs typeface="Raleway"/>
                <a:sym typeface="Raleway"/>
              </a:rPr>
              <a:t>my_amazing_db</a:t>
            </a:r>
            <a:endParaRPr b="1" sz="2200">
              <a:solidFill>
                <a:srgbClr val="3B424E"/>
              </a:solidFill>
              <a:latin typeface="Raleway"/>
              <a:ea typeface="Raleway"/>
              <a:cs typeface="Raleway"/>
              <a:sym typeface="Raleway"/>
            </a:endParaRPr>
          </a:p>
        </p:txBody>
      </p:sp>
      <p:sp>
        <p:nvSpPr>
          <p:cNvPr id="167" name="Google Shape;167;p35"/>
          <p:cNvSpPr/>
          <p:nvPr/>
        </p:nvSpPr>
        <p:spPr>
          <a:xfrm>
            <a:off x="2057400" y="3503250"/>
            <a:ext cx="1578546" cy="932408"/>
          </a:xfrm>
          <a:custGeom>
            <a:rect b="b" l="l" r="r" t="t"/>
            <a:pathLst>
              <a:path extrusionOk="0" h="36785" w="60801">
                <a:moveTo>
                  <a:pt x="0" y="0"/>
                </a:moveTo>
                <a:cubicBezTo>
                  <a:pt x="1638" y="5937"/>
                  <a:pt x="-306" y="31015"/>
                  <a:pt x="9827" y="35621"/>
                </a:cubicBezTo>
                <a:cubicBezTo>
                  <a:pt x="19961" y="40227"/>
                  <a:pt x="52305" y="28968"/>
                  <a:pt x="60801" y="27637"/>
                </a:cubicBezTo>
              </a:path>
            </a:pathLst>
          </a:custGeom>
          <a:noFill/>
          <a:ln cap="flat" cmpd="sng" w="28575">
            <a:solidFill>
              <a:schemeClr val="dk2"/>
            </a:solidFill>
            <a:prstDash val="solid"/>
            <a:round/>
            <a:headEnd len="med" w="med" type="none"/>
            <a:tailEnd len="med" w="med" type="none"/>
          </a:ln>
        </p:spPr>
      </p:sp>
      <p:sp>
        <p:nvSpPr>
          <p:cNvPr id="168" name="Google Shape;168;p35"/>
          <p:cNvSpPr/>
          <p:nvPr/>
        </p:nvSpPr>
        <p:spPr>
          <a:xfrm>
            <a:off x="6389025" y="3088450"/>
            <a:ext cx="1456699" cy="1253146"/>
          </a:xfrm>
          <a:custGeom>
            <a:rect b="b" l="l" r="r" t="t"/>
            <a:pathLst>
              <a:path extrusionOk="0" h="49605" w="51826">
                <a:moveTo>
                  <a:pt x="48518" y="0"/>
                </a:moveTo>
                <a:cubicBezTo>
                  <a:pt x="48416" y="7779"/>
                  <a:pt x="55990" y="39305"/>
                  <a:pt x="47904" y="46675"/>
                </a:cubicBezTo>
                <a:cubicBezTo>
                  <a:pt x="39818" y="54045"/>
                  <a:pt x="7984" y="44628"/>
                  <a:pt x="0" y="44219"/>
                </a:cubicBezTo>
              </a:path>
            </a:pathLst>
          </a:custGeom>
          <a:noFill/>
          <a:ln cap="flat" cmpd="sng" w="28575">
            <a:solidFill>
              <a:schemeClr val="dk2"/>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1171250" y="-2650"/>
            <a:ext cx="39108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Relational databases</a:t>
            </a:r>
            <a:endParaRPr b="1" sz="2400"/>
          </a:p>
        </p:txBody>
      </p:sp>
      <p:sp>
        <p:nvSpPr>
          <p:cNvPr id="174" name="Google Shape;174;p36"/>
          <p:cNvSpPr txBox="1"/>
          <p:nvPr/>
        </p:nvSpPr>
        <p:spPr>
          <a:xfrm>
            <a:off x="230175" y="900488"/>
            <a:ext cx="2042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latin typeface="Varela Round"/>
                <a:ea typeface="Varela Round"/>
                <a:cs typeface="Varela Round"/>
                <a:sym typeface="Varela Round"/>
              </a:rPr>
              <a:t>Vocabulary</a:t>
            </a:r>
            <a:endParaRPr b="1" sz="2400">
              <a:latin typeface="Varela Round"/>
              <a:ea typeface="Varela Round"/>
              <a:cs typeface="Varela Round"/>
              <a:sym typeface="Varela Round"/>
            </a:endParaRPr>
          </a:p>
        </p:txBody>
      </p:sp>
      <p:sp>
        <p:nvSpPr>
          <p:cNvPr id="175" name="Google Shape;175;p36"/>
          <p:cNvSpPr txBox="1"/>
          <p:nvPr/>
        </p:nvSpPr>
        <p:spPr>
          <a:xfrm>
            <a:off x="63700" y="1530800"/>
            <a:ext cx="4665900" cy="21651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Raleway"/>
              <a:buChar char="●"/>
            </a:pPr>
            <a:r>
              <a:rPr lang="fr" sz="2000">
                <a:latin typeface="Varela Round"/>
                <a:ea typeface="Varela Round"/>
                <a:cs typeface="Varela Round"/>
                <a:sym typeface="Varela Round"/>
              </a:rPr>
              <a:t>Each table contains </a:t>
            </a:r>
            <a:r>
              <a:rPr b="1" lang="fr" sz="2000">
                <a:latin typeface="Varela Round"/>
                <a:ea typeface="Varela Round"/>
                <a:cs typeface="Varela Round"/>
                <a:sym typeface="Varela Round"/>
              </a:rPr>
              <a:t>fields/columns</a:t>
            </a:r>
            <a:endParaRPr b="1" sz="2000">
              <a:latin typeface="Varela Round"/>
              <a:ea typeface="Varela Round"/>
              <a:cs typeface="Varela Round"/>
              <a:sym typeface="Varela Round"/>
            </a:endParaRPr>
          </a:p>
          <a:p>
            <a:pPr indent="-355600" lvl="0" marL="457200" rtl="0" algn="l">
              <a:lnSpc>
                <a:spcPct val="115000"/>
              </a:lnSpc>
              <a:spcBef>
                <a:spcPts val="1000"/>
              </a:spcBef>
              <a:spcAft>
                <a:spcPts val="0"/>
              </a:spcAft>
              <a:buSzPts val="2000"/>
              <a:buFont typeface="Raleway"/>
              <a:buChar char="●"/>
            </a:pPr>
            <a:r>
              <a:rPr lang="fr" sz="2000">
                <a:latin typeface="Varela Round"/>
                <a:ea typeface="Varela Round"/>
                <a:cs typeface="Varela Round"/>
                <a:sym typeface="Varela Round"/>
              </a:rPr>
              <a:t>Each line is called a </a:t>
            </a:r>
            <a:r>
              <a:rPr b="1" lang="fr" sz="2000">
                <a:latin typeface="Varela Round"/>
                <a:ea typeface="Varela Round"/>
                <a:cs typeface="Varela Round"/>
                <a:sym typeface="Varela Round"/>
              </a:rPr>
              <a:t>tuple</a:t>
            </a:r>
            <a:endParaRPr b="1" sz="2000">
              <a:latin typeface="Varela Round"/>
              <a:ea typeface="Varela Round"/>
              <a:cs typeface="Varela Round"/>
              <a:sym typeface="Varela Round"/>
            </a:endParaRPr>
          </a:p>
          <a:p>
            <a:pPr indent="-355600" lvl="0" marL="457200" rtl="0" algn="l">
              <a:lnSpc>
                <a:spcPct val="115000"/>
              </a:lnSpc>
              <a:spcBef>
                <a:spcPts val="1000"/>
              </a:spcBef>
              <a:spcAft>
                <a:spcPts val="1000"/>
              </a:spcAft>
              <a:buSzPts val="2000"/>
              <a:buFont typeface="Raleway"/>
              <a:buChar char="●"/>
            </a:pPr>
            <a:r>
              <a:rPr lang="fr" sz="2000">
                <a:latin typeface="Varela Round"/>
                <a:ea typeface="Varela Round"/>
                <a:cs typeface="Varela Round"/>
                <a:sym typeface="Varela Round"/>
              </a:rPr>
              <a:t>Each tuple has (usually) a unique identifier, called a </a:t>
            </a:r>
            <a:r>
              <a:rPr b="1" lang="fr" sz="2000">
                <a:latin typeface="Varela Round"/>
                <a:ea typeface="Varela Round"/>
                <a:cs typeface="Varela Round"/>
                <a:sym typeface="Varela Round"/>
              </a:rPr>
              <a:t>primary key</a:t>
            </a:r>
            <a:endParaRPr b="1" i="1" sz="2000">
              <a:solidFill>
                <a:srgbClr val="666666"/>
              </a:solidFill>
              <a:latin typeface="Varela Round"/>
              <a:ea typeface="Varela Round"/>
              <a:cs typeface="Varela Round"/>
              <a:sym typeface="Varela Round"/>
            </a:endParaRPr>
          </a:p>
        </p:txBody>
      </p:sp>
      <p:graphicFrame>
        <p:nvGraphicFramePr>
          <p:cNvPr id="176" name="Google Shape;176;p36"/>
          <p:cNvGraphicFramePr/>
          <p:nvPr/>
        </p:nvGraphicFramePr>
        <p:xfrm>
          <a:off x="4933900" y="1208213"/>
          <a:ext cx="3000000" cy="3000000"/>
        </p:xfrm>
        <a:graphic>
          <a:graphicData uri="http://schemas.openxmlformats.org/drawingml/2006/table">
            <a:tbl>
              <a:tblPr>
                <a:noFill/>
                <a:tableStyleId>{C962D251-A096-4A6D-A987-D2476E732DB1}</a:tableStyleId>
              </a:tblPr>
              <a:tblGrid>
                <a:gridCol w="545750"/>
                <a:gridCol w="1263625"/>
                <a:gridCol w="1290650"/>
                <a:gridCol w="952725"/>
              </a:tblGrid>
              <a:tr h="504625">
                <a:tc gridSpan="4">
                  <a:txBody>
                    <a:bodyPr/>
                    <a:lstStyle/>
                    <a:p>
                      <a:pPr indent="0" lvl="0" marL="0" rtl="0" algn="ctr">
                        <a:spcBef>
                          <a:spcPts val="0"/>
                        </a:spcBef>
                        <a:spcAft>
                          <a:spcPts val="0"/>
                        </a:spcAft>
                        <a:buNone/>
                      </a:pPr>
                      <a:r>
                        <a:rPr b="1" lang="fr" sz="2100">
                          <a:solidFill>
                            <a:srgbClr val="3B424E"/>
                          </a:solidFill>
                          <a:latin typeface="Varela Round"/>
                          <a:ea typeface="Varela Round"/>
                          <a:cs typeface="Varela Round"/>
                          <a:sym typeface="Varela Round"/>
                        </a:rPr>
                        <a:t>Data in the table </a:t>
                      </a:r>
                      <a:r>
                        <a:rPr b="1" i="1" lang="fr" sz="2100">
                          <a:solidFill>
                            <a:srgbClr val="3B424E"/>
                          </a:solidFill>
                          <a:latin typeface="Varela Round"/>
                          <a:ea typeface="Varela Round"/>
                          <a:cs typeface="Varela Round"/>
                          <a:sym typeface="Varela Round"/>
                        </a:rPr>
                        <a:t>User</a:t>
                      </a:r>
                      <a:endParaRPr b="1" i="1" sz="2100">
                        <a:solidFill>
                          <a:srgbClr val="3B424E"/>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r>
              <a:tr h="799575">
                <a:tc>
                  <a:txBody>
                    <a:bodyPr/>
                    <a:lstStyle/>
                    <a:p>
                      <a:pPr indent="0" lvl="0" marL="0" rtl="0" algn="ctr">
                        <a:spcBef>
                          <a:spcPts val="0"/>
                        </a:spcBef>
                        <a:spcAft>
                          <a:spcPts val="0"/>
                        </a:spcAft>
                        <a:buNone/>
                      </a:pPr>
                      <a:r>
                        <a:rPr b="1" lang="fr" sz="1800">
                          <a:latin typeface="Varela Round"/>
                          <a:ea typeface="Varela Round"/>
                          <a:cs typeface="Varela Round"/>
                          <a:sym typeface="Varela Round"/>
                        </a:rPr>
                        <a:t>id</a:t>
                      </a:r>
                      <a:endParaRPr b="1" sz="1800">
                        <a:latin typeface="Varela Round"/>
                        <a:ea typeface="Varela Round"/>
                        <a:cs typeface="Varela Round"/>
                        <a:sym typeface="Varela Rou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lastname</a:t>
                      </a:r>
                      <a:endParaRPr b="1" sz="1800">
                        <a:latin typeface="Varela Round"/>
                        <a:ea typeface="Varela Round"/>
                        <a:cs typeface="Varela Round"/>
                        <a:sym typeface="Varela Round"/>
                      </a:endParaRPr>
                    </a:p>
                  </a:txBody>
                  <a:tcPr marT="91425" marB="91425" marR="91425" marL="91425">
                    <a:lnL cap="flat" cmpd="sng" w="9525">
                      <a:solidFill>
                        <a:srgbClr val="9E9E9E"/>
                      </a:solidFill>
                      <a:prstDash val="solid"/>
                      <a:round/>
                      <a:headEnd len="sm" w="sm" type="none"/>
                      <a:tailEnd len="sm" w="sm" type="none"/>
                    </a:lnL>
                    <a:lnR cap="flat" cmpd="sng" w="19050">
                      <a:solidFill>
                        <a:srgbClr val="F99797"/>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firstname</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age</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4625">
                <a:tc>
                  <a:txBody>
                    <a:bodyPr/>
                    <a:lstStyle/>
                    <a:p>
                      <a:pPr indent="0" lvl="0" marL="0" rtl="0" algn="ctr">
                        <a:spcBef>
                          <a:spcPts val="0"/>
                        </a:spcBef>
                        <a:spcAft>
                          <a:spcPts val="0"/>
                        </a:spcAft>
                        <a:buNone/>
                      </a:pPr>
                      <a:r>
                        <a:rPr b="1" lang="fr" sz="1800">
                          <a:latin typeface="Varela Round"/>
                          <a:ea typeface="Varela Round"/>
                          <a:cs typeface="Varela Round"/>
                          <a:sym typeface="Varela Round"/>
                        </a:rPr>
                        <a:t>1</a:t>
                      </a:r>
                      <a:endParaRPr b="1" sz="1800">
                        <a:latin typeface="Varela Round"/>
                        <a:ea typeface="Varela Round"/>
                        <a:cs typeface="Varela Round"/>
                        <a:sym typeface="Varela Rou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Baker</a:t>
                      </a:r>
                      <a:endParaRPr b="1" sz="1800">
                        <a:latin typeface="Varela Round"/>
                        <a:ea typeface="Varela Round"/>
                        <a:cs typeface="Varela Round"/>
                        <a:sym typeface="Varela Round"/>
                      </a:endParaRPr>
                    </a:p>
                  </a:txBody>
                  <a:tcPr marT="91425" marB="91425" marR="91425" marL="91425">
                    <a:lnL cap="flat" cmpd="sng" w="9525">
                      <a:solidFill>
                        <a:srgbClr val="9E9E9E"/>
                      </a:solidFill>
                      <a:prstDash val="solid"/>
                      <a:round/>
                      <a:headEnd len="sm" w="sm" type="none"/>
                      <a:tailEnd len="sm" w="sm" type="none"/>
                    </a:lnL>
                    <a:lnR cap="flat" cmpd="sng" w="19050">
                      <a:solidFill>
                        <a:srgbClr val="F99797"/>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Alice</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40</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9050">
                      <a:solidFill>
                        <a:srgbClr val="F99797"/>
                      </a:solidFill>
                      <a:prstDash val="solid"/>
                      <a:round/>
                      <a:headEnd len="sm" w="sm" type="none"/>
                      <a:tailEnd len="sm" w="sm" type="none"/>
                    </a:lnB>
                  </a:tcPr>
                </a:tc>
              </a:tr>
              <a:tr h="504625">
                <a:tc>
                  <a:txBody>
                    <a:bodyPr/>
                    <a:lstStyle/>
                    <a:p>
                      <a:pPr indent="0" lvl="0" marL="0" rtl="0" algn="ctr">
                        <a:spcBef>
                          <a:spcPts val="0"/>
                        </a:spcBef>
                        <a:spcAft>
                          <a:spcPts val="0"/>
                        </a:spcAft>
                        <a:buNone/>
                      </a:pPr>
                      <a:r>
                        <a:rPr b="1" lang="fr" sz="1800">
                          <a:latin typeface="Varela Round"/>
                          <a:ea typeface="Varela Round"/>
                          <a:cs typeface="Varela Round"/>
                          <a:sym typeface="Varela Round"/>
                        </a:rPr>
                        <a:t>2</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Chandler</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Bob</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32</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19050">
                      <a:solidFill>
                        <a:srgbClr val="F99797"/>
                      </a:solidFill>
                      <a:prstDash val="solid"/>
                      <a:round/>
                      <a:headEnd len="sm" w="sm" type="none"/>
                      <a:tailEnd len="sm" w="sm" type="none"/>
                    </a:lnB>
                  </a:tcPr>
                </a:tc>
              </a:tr>
              <a:tr h="504625">
                <a:tc>
                  <a:txBody>
                    <a:bodyPr/>
                    <a:lstStyle/>
                    <a:p>
                      <a:pPr indent="0" lvl="0" marL="0" rtl="0" algn="ctr">
                        <a:spcBef>
                          <a:spcPts val="0"/>
                        </a:spcBef>
                        <a:spcAft>
                          <a:spcPts val="0"/>
                        </a:spcAft>
                        <a:buNone/>
                      </a:pPr>
                      <a:r>
                        <a:rPr b="1" lang="fr" sz="1800">
                          <a:latin typeface="Varela Round"/>
                          <a:ea typeface="Varela Round"/>
                          <a:cs typeface="Varela Round"/>
                          <a:sym typeface="Varela Round"/>
                        </a:rPr>
                        <a:t>3</a:t>
                      </a:r>
                      <a:endParaRPr b="1" sz="1800">
                        <a:latin typeface="Varela Round"/>
                        <a:ea typeface="Varela Round"/>
                        <a:cs typeface="Varela Round"/>
                        <a:sym typeface="Varela Rou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F99797"/>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Duncan</a:t>
                      </a:r>
                      <a:endParaRPr b="1" sz="1800">
                        <a:latin typeface="Varela Round"/>
                        <a:ea typeface="Varela Round"/>
                        <a:cs typeface="Varela Round"/>
                        <a:sym typeface="Varela Round"/>
                      </a:endParaRPr>
                    </a:p>
                  </a:txBody>
                  <a:tcPr marT="91425" marB="91425" marR="91425" marL="91425">
                    <a:lnL cap="flat" cmpd="sng" w="9525">
                      <a:solidFill>
                        <a:srgbClr val="9E9E9E"/>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Charlie</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19050">
                      <a:solidFill>
                        <a:srgbClr val="F99797"/>
                      </a:solidFill>
                      <a:prstDash val="solid"/>
                      <a:round/>
                      <a:headEnd len="sm" w="sm" type="none"/>
                      <a:tailEnd len="sm" w="sm" type="none"/>
                    </a:lnR>
                    <a:lnT cap="flat" cmpd="sng" w="19050">
                      <a:solidFill>
                        <a:srgbClr val="F99797"/>
                      </a:solidFill>
                      <a:prstDash val="solid"/>
                      <a:round/>
                      <a:headEnd len="sm" w="sm" type="none"/>
                      <a:tailEnd len="sm" w="sm" type="none"/>
                    </a:lnT>
                    <a:lnB cap="flat" cmpd="sng" w="19050">
                      <a:solidFill>
                        <a:srgbClr val="F99797"/>
                      </a:solidFill>
                      <a:prstDash val="solid"/>
                      <a:round/>
                      <a:headEnd len="sm" w="sm" type="none"/>
                      <a:tailEnd len="sm" w="sm" type="none"/>
                    </a:lnB>
                  </a:tcPr>
                </a:tc>
                <a:tc>
                  <a:txBody>
                    <a:bodyPr/>
                    <a:lstStyle/>
                    <a:p>
                      <a:pPr indent="0" lvl="0" marL="0" rtl="0" algn="ctr">
                        <a:spcBef>
                          <a:spcPts val="0"/>
                        </a:spcBef>
                        <a:spcAft>
                          <a:spcPts val="0"/>
                        </a:spcAft>
                        <a:buNone/>
                      </a:pPr>
                      <a:r>
                        <a:rPr b="1" lang="fr" sz="1800">
                          <a:latin typeface="Varela Round"/>
                          <a:ea typeface="Varela Round"/>
                          <a:cs typeface="Varela Round"/>
                          <a:sym typeface="Varela Round"/>
                        </a:rPr>
                        <a:t>35</a:t>
                      </a:r>
                      <a:endParaRPr b="1" sz="1800">
                        <a:latin typeface="Varela Round"/>
                        <a:ea typeface="Varela Round"/>
                        <a:cs typeface="Varela Round"/>
                        <a:sym typeface="Varela Round"/>
                      </a:endParaRPr>
                    </a:p>
                  </a:txBody>
                  <a:tcPr marT="91425" marB="91425" marR="91425" marL="91425">
                    <a:lnL cap="flat" cmpd="sng" w="19050">
                      <a:solidFill>
                        <a:srgbClr val="F99797"/>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F99797"/>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pSp>
        <p:nvGrpSpPr>
          <p:cNvPr id="177" name="Google Shape;177;p36"/>
          <p:cNvGrpSpPr/>
          <p:nvPr/>
        </p:nvGrpSpPr>
        <p:grpSpPr>
          <a:xfrm>
            <a:off x="3705100" y="660263"/>
            <a:ext cx="1828200" cy="954613"/>
            <a:chOff x="3705100" y="660263"/>
            <a:chExt cx="1828200" cy="954613"/>
          </a:xfrm>
        </p:grpSpPr>
        <p:sp>
          <p:nvSpPr>
            <p:cNvPr id="178" name="Google Shape;178;p36"/>
            <p:cNvSpPr txBox="1"/>
            <p:nvPr/>
          </p:nvSpPr>
          <p:spPr>
            <a:xfrm>
              <a:off x="3705100" y="660263"/>
              <a:ext cx="18282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fr" sz="2200">
                  <a:solidFill>
                    <a:srgbClr val="F99797"/>
                  </a:solidFill>
                  <a:latin typeface="Varela Round"/>
                  <a:ea typeface="Varela Round"/>
                  <a:cs typeface="Varela Round"/>
                  <a:sym typeface="Varela Round"/>
                </a:rPr>
                <a:t>primary key</a:t>
              </a:r>
              <a:endParaRPr>
                <a:solidFill>
                  <a:srgbClr val="F99797"/>
                </a:solidFill>
              </a:endParaRPr>
            </a:p>
          </p:txBody>
        </p:sp>
        <p:cxnSp>
          <p:nvCxnSpPr>
            <p:cNvPr id="179" name="Google Shape;179;p36"/>
            <p:cNvCxnSpPr/>
            <p:nvPr/>
          </p:nvCxnSpPr>
          <p:spPr>
            <a:xfrm>
              <a:off x="5169725" y="1107275"/>
              <a:ext cx="3300" cy="507600"/>
            </a:xfrm>
            <a:prstGeom prst="straightConnector1">
              <a:avLst/>
            </a:prstGeom>
            <a:noFill/>
            <a:ln cap="flat" cmpd="sng" w="28575">
              <a:solidFill>
                <a:srgbClr val="F99797"/>
              </a:solidFill>
              <a:prstDash val="solid"/>
              <a:round/>
              <a:headEnd len="med" w="med" type="none"/>
              <a:tailEnd len="med" w="med" type="triangle"/>
            </a:ln>
          </p:spPr>
        </p:cxnSp>
      </p:grpSp>
      <p:grpSp>
        <p:nvGrpSpPr>
          <p:cNvPr id="180" name="Google Shape;180;p36"/>
          <p:cNvGrpSpPr/>
          <p:nvPr/>
        </p:nvGrpSpPr>
        <p:grpSpPr>
          <a:xfrm>
            <a:off x="5769025" y="4049375"/>
            <a:ext cx="2042100" cy="927050"/>
            <a:chOff x="5769025" y="4049375"/>
            <a:chExt cx="2042100" cy="927050"/>
          </a:xfrm>
        </p:grpSpPr>
        <p:cxnSp>
          <p:nvCxnSpPr>
            <p:cNvPr id="181" name="Google Shape;181;p36"/>
            <p:cNvCxnSpPr/>
            <p:nvPr/>
          </p:nvCxnSpPr>
          <p:spPr>
            <a:xfrm>
              <a:off x="7441525" y="4049375"/>
              <a:ext cx="3300" cy="507600"/>
            </a:xfrm>
            <a:prstGeom prst="straightConnector1">
              <a:avLst/>
            </a:prstGeom>
            <a:noFill/>
            <a:ln cap="flat" cmpd="sng" w="28575">
              <a:solidFill>
                <a:srgbClr val="F99797"/>
              </a:solidFill>
              <a:prstDash val="solid"/>
              <a:round/>
              <a:headEnd len="med" w="med" type="triangle"/>
              <a:tailEnd len="med" w="med" type="none"/>
            </a:ln>
          </p:spPr>
        </p:cxnSp>
        <p:sp>
          <p:nvSpPr>
            <p:cNvPr id="182" name="Google Shape;182;p36"/>
            <p:cNvSpPr txBox="1"/>
            <p:nvPr/>
          </p:nvSpPr>
          <p:spPr>
            <a:xfrm>
              <a:off x="5769025" y="4453225"/>
              <a:ext cx="2042100" cy="523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b="1" lang="fr" sz="2200">
                  <a:solidFill>
                    <a:srgbClr val="F99797"/>
                  </a:solidFill>
                  <a:latin typeface="Varela Round"/>
                  <a:ea typeface="Varela Round"/>
                  <a:cs typeface="Varela Round"/>
                  <a:sym typeface="Varela Round"/>
                </a:rPr>
                <a:t>field/column</a:t>
              </a:r>
              <a:endParaRPr>
                <a:solidFill>
                  <a:srgbClr val="F99797"/>
                </a:solidFill>
              </a:endParaRPr>
            </a:p>
          </p:txBody>
        </p:sp>
      </p:grpSp>
      <p:grpSp>
        <p:nvGrpSpPr>
          <p:cNvPr id="183" name="Google Shape;183;p36"/>
          <p:cNvGrpSpPr/>
          <p:nvPr/>
        </p:nvGrpSpPr>
        <p:grpSpPr>
          <a:xfrm>
            <a:off x="2658700" y="3266550"/>
            <a:ext cx="2218950" cy="1186675"/>
            <a:chOff x="2658700" y="3266550"/>
            <a:chExt cx="2218950" cy="1186675"/>
          </a:xfrm>
        </p:grpSpPr>
        <p:cxnSp>
          <p:nvCxnSpPr>
            <p:cNvPr id="184" name="Google Shape;184;p36"/>
            <p:cNvCxnSpPr/>
            <p:nvPr/>
          </p:nvCxnSpPr>
          <p:spPr>
            <a:xfrm flipH="1">
              <a:off x="4314550" y="3266550"/>
              <a:ext cx="563100" cy="848400"/>
            </a:xfrm>
            <a:prstGeom prst="straightConnector1">
              <a:avLst/>
            </a:prstGeom>
            <a:noFill/>
            <a:ln cap="flat" cmpd="sng" w="28575">
              <a:solidFill>
                <a:srgbClr val="F99797"/>
              </a:solidFill>
              <a:prstDash val="solid"/>
              <a:round/>
              <a:headEnd len="med" w="med" type="triangle"/>
              <a:tailEnd len="med" w="med" type="none"/>
            </a:ln>
          </p:spPr>
        </p:cxnSp>
        <p:sp>
          <p:nvSpPr>
            <p:cNvPr id="185" name="Google Shape;185;p36"/>
            <p:cNvSpPr txBox="1"/>
            <p:nvPr/>
          </p:nvSpPr>
          <p:spPr>
            <a:xfrm>
              <a:off x="2658700" y="3930025"/>
              <a:ext cx="1828200" cy="523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b="1" lang="fr" sz="2200">
                  <a:solidFill>
                    <a:srgbClr val="F99797"/>
                  </a:solidFill>
                  <a:latin typeface="Varela Round"/>
                  <a:ea typeface="Varela Round"/>
                  <a:cs typeface="Varela Round"/>
                  <a:sym typeface="Varela Round"/>
                </a:rPr>
                <a:t>line/tuple</a:t>
              </a:r>
              <a:endParaRPr>
                <a:solidFill>
                  <a:srgbClr val="F99797"/>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type="title"/>
          </p:nvPr>
        </p:nvSpPr>
        <p:spPr>
          <a:xfrm>
            <a:off x="1171250" y="-2650"/>
            <a:ext cx="58914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Database Management Systems</a:t>
            </a:r>
            <a:endParaRPr b="1" sz="2400"/>
          </a:p>
        </p:txBody>
      </p:sp>
      <p:sp>
        <p:nvSpPr>
          <p:cNvPr id="191" name="Google Shape;191;p37"/>
          <p:cNvSpPr txBox="1"/>
          <p:nvPr/>
        </p:nvSpPr>
        <p:spPr>
          <a:xfrm>
            <a:off x="184225" y="927625"/>
            <a:ext cx="3270300" cy="273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400">
                <a:solidFill>
                  <a:srgbClr val="F76C6C"/>
                </a:solidFill>
                <a:latin typeface="Varela Round"/>
                <a:ea typeface="Varela Round"/>
                <a:cs typeface="Varela Round"/>
                <a:sym typeface="Varela Round"/>
              </a:rPr>
              <a:t>Relational</a:t>
            </a:r>
            <a:endParaRPr b="1" sz="2400">
              <a:solidFill>
                <a:srgbClr val="F76C6C"/>
              </a:solidFill>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b="1" lang="fr" sz="2000">
                <a:latin typeface="Varela Round"/>
                <a:ea typeface="Varela Round"/>
                <a:cs typeface="Varela Round"/>
                <a:sym typeface="Varela Round"/>
              </a:rPr>
              <a:t>MySQL / MariaDB</a:t>
            </a:r>
            <a:endParaRPr b="1"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PostgreSQL</a:t>
            </a:r>
            <a:endParaRPr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Oracle</a:t>
            </a:r>
            <a:endParaRPr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SQLite</a:t>
            </a:r>
            <a:endParaRPr sz="2000">
              <a:latin typeface="Varela Round"/>
              <a:ea typeface="Varela Round"/>
              <a:cs typeface="Varela Round"/>
              <a:sym typeface="Varela Round"/>
            </a:endParaRPr>
          </a:p>
          <a:p>
            <a:pPr indent="-355600" lvl="0" marL="457200" rtl="0" algn="l">
              <a:spcBef>
                <a:spcPts val="1000"/>
              </a:spcBef>
              <a:spcAft>
                <a:spcPts val="1000"/>
              </a:spcAft>
              <a:buSzPts val="2000"/>
              <a:buFont typeface="Varela Round"/>
              <a:buChar char="●"/>
            </a:pPr>
            <a:r>
              <a:rPr lang="fr" sz="2000">
                <a:latin typeface="Varela Round"/>
                <a:ea typeface="Varela Round"/>
                <a:cs typeface="Varela Round"/>
                <a:sym typeface="Varela Round"/>
              </a:rPr>
              <a:t>DB2...</a:t>
            </a:r>
            <a:endParaRPr sz="2000">
              <a:latin typeface="Varela Round"/>
              <a:ea typeface="Varela Round"/>
              <a:cs typeface="Varela Round"/>
              <a:sym typeface="Varela Round"/>
            </a:endParaRPr>
          </a:p>
        </p:txBody>
      </p:sp>
      <p:pic>
        <p:nvPicPr>
          <p:cNvPr id="192" name="Google Shape;192;p37"/>
          <p:cNvPicPr preferRelativeResize="0"/>
          <p:nvPr/>
        </p:nvPicPr>
        <p:blipFill>
          <a:blip r:embed="rId3">
            <a:alphaModFix/>
          </a:blip>
          <a:stretch>
            <a:fillRect/>
          </a:stretch>
        </p:blipFill>
        <p:spPr>
          <a:xfrm>
            <a:off x="2392325" y="1969075"/>
            <a:ext cx="1691675" cy="1140500"/>
          </a:xfrm>
          <a:prstGeom prst="rect">
            <a:avLst/>
          </a:prstGeom>
          <a:noFill/>
          <a:ln>
            <a:noFill/>
          </a:ln>
        </p:spPr>
      </p:pic>
      <p:pic>
        <p:nvPicPr>
          <p:cNvPr id="193" name="Google Shape;193;p37"/>
          <p:cNvPicPr preferRelativeResize="0"/>
          <p:nvPr/>
        </p:nvPicPr>
        <p:blipFill>
          <a:blip r:embed="rId4">
            <a:alphaModFix/>
          </a:blip>
          <a:stretch>
            <a:fillRect/>
          </a:stretch>
        </p:blipFill>
        <p:spPr>
          <a:xfrm>
            <a:off x="1856039" y="3225363"/>
            <a:ext cx="1160211" cy="651350"/>
          </a:xfrm>
          <a:prstGeom prst="rect">
            <a:avLst/>
          </a:prstGeom>
          <a:noFill/>
          <a:ln>
            <a:noFill/>
          </a:ln>
        </p:spPr>
      </p:pic>
      <p:pic>
        <p:nvPicPr>
          <p:cNvPr id="194" name="Google Shape;194;p37"/>
          <p:cNvPicPr preferRelativeResize="0"/>
          <p:nvPr/>
        </p:nvPicPr>
        <p:blipFill>
          <a:blip r:embed="rId5">
            <a:alphaModFix/>
          </a:blip>
          <a:stretch>
            <a:fillRect/>
          </a:stretch>
        </p:blipFill>
        <p:spPr>
          <a:xfrm>
            <a:off x="184225" y="3872700"/>
            <a:ext cx="996975" cy="1108475"/>
          </a:xfrm>
          <a:prstGeom prst="rect">
            <a:avLst/>
          </a:prstGeom>
          <a:noFill/>
          <a:ln>
            <a:noFill/>
          </a:ln>
        </p:spPr>
      </p:pic>
      <p:pic>
        <p:nvPicPr>
          <p:cNvPr id="195" name="Google Shape;195;p37"/>
          <p:cNvPicPr preferRelativeResize="0"/>
          <p:nvPr/>
        </p:nvPicPr>
        <p:blipFill rotWithShape="1">
          <a:blip r:embed="rId6">
            <a:alphaModFix/>
          </a:blip>
          <a:srcRect b="40138" l="0" r="0" t="40136"/>
          <a:stretch/>
        </p:blipFill>
        <p:spPr>
          <a:xfrm>
            <a:off x="1318426" y="3992500"/>
            <a:ext cx="1881475" cy="371136"/>
          </a:xfrm>
          <a:prstGeom prst="rect">
            <a:avLst/>
          </a:prstGeom>
          <a:noFill/>
          <a:ln>
            <a:noFill/>
          </a:ln>
        </p:spPr>
      </p:pic>
      <p:pic>
        <p:nvPicPr>
          <p:cNvPr id="196" name="Google Shape;196;p37"/>
          <p:cNvPicPr preferRelativeResize="0"/>
          <p:nvPr/>
        </p:nvPicPr>
        <p:blipFill rotWithShape="1">
          <a:blip r:embed="rId7">
            <a:alphaModFix/>
          </a:blip>
          <a:srcRect b="23066" l="16900" r="16900" t="23066"/>
          <a:stretch/>
        </p:blipFill>
        <p:spPr>
          <a:xfrm>
            <a:off x="1318424" y="4499450"/>
            <a:ext cx="1259251" cy="576375"/>
          </a:xfrm>
          <a:prstGeom prst="rect">
            <a:avLst/>
          </a:prstGeom>
          <a:noFill/>
          <a:ln>
            <a:noFill/>
          </a:ln>
        </p:spPr>
      </p:pic>
      <p:pic>
        <p:nvPicPr>
          <p:cNvPr descr="logo db2" id="197" name="Google Shape;197;p37"/>
          <p:cNvPicPr preferRelativeResize="0"/>
          <p:nvPr/>
        </p:nvPicPr>
        <p:blipFill>
          <a:blip r:embed="rId8">
            <a:alphaModFix/>
          </a:blip>
          <a:stretch>
            <a:fillRect/>
          </a:stretch>
        </p:blipFill>
        <p:spPr>
          <a:xfrm>
            <a:off x="3178125" y="4361300"/>
            <a:ext cx="1028700" cy="619125"/>
          </a:xfrm>
          <a:prstGeom prst="rect">
            <a:avLst/>
          </a:prstGeom>
          <a:noFill/>
          <a:ln>
            <a:noFill/>
          </a:ln>
        </p:spPr>
      </p:pic>
      <p:grpSp>
        <p:nvGrpSpPr>
          <p:cNvPr id="198" name="Google Shape;198;p37"/>
          <p:cNvGrpSpPr/>
          <p:nvPr/>
        </p:nvGrpSpPr>
        <p:grpSpPr>
          <a:xfrm>
            <a:off x="4437225" y="829100"/>
            <a:ext cx="4706775" cy="4166749"/>
            <a:chOff x="4437225" y="829100"/>
            <a:chExt cx="4706775" cy="4166749"/>
          </a:xfrm>
        </p:grpSpPr>
        <p:sp>
          <p:nvSpPr>
            <p:cNvPr id="199" name="Google Shape;199;p37"/>
            <p:cNvSpPr txBox="1"/>
            <p:nvPr/>
          </p:nvSpPr>
          <p:spPr>
            <a:xfrm>
              <a:off x="4437225" y="829100"/>
              <a:ext cx="4666500" cy="3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400">
                  <a:solidFill>
                    <a:srgbClr val="F76C6C"/>
                  </a:solidFill>
                  <a:latin typeface="Varela Round"/>
                  <a:ea typeface="Varela Round"/>
                  <a:cs typeface="Varela Round"/>
                  <a:sym typeface="Varela Round"/>
                </a:rPr>
                <a:t>Non Relational (</a:t>
              </a:r>
              <a:r>
                <a:rPr b="1" lang="fr" sz="2400">
                  <a:solidFill>
                    <a:srgbClr val="F76C6C"/>
                  </a:solidFill>
                  <a:latin typeface="Varela Round"/>
                  <a:ea typeface="Varela Round"/>
                  <a:cs typeface="Varela Round"/>
                  <a:sym typeface="Varela Round"/>
                </a:rPr>
                <a:t>NoSQL</a:t>
              </a:r>
              <a:r>
                <a:rPr b="1" lang="fr" sz="2400">
                  <a:solidFill>
                    <a:srgbClr val="F76C6C"/>
                  </a:solidFill>
                  <a:latin typeface="Varela Round"/>
                  <a:ea typeface="Varela Round"/>
                  <a:cs typeface="Varela Round"/>
                  <a:sym typeface="Varela Round"/>
                </a:rPr>
                <a:t>, Not only SQL)</a:t>
              </a:r>
              <a:endParaRPr b="1" sz="2400">
                <a:solidFill>
                  <a:srgbClr val="F76C6C"/>
                </a:solidFill>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MongoDB</a:t>
              </a:r>
              <a:endParaRPr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ElasticSearch</a:t>
              </a:r>
              <a:endParaRPr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Cassandra </a:t>
              </a:r>
              <a:endParaRPr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BigTable</a:t>
              </a:r>
              <a:endParaRPr sz="2000">
                <a:latin typeface="Varela Round"/>
                <a:ea typeface="Varela Round"/>
                <a:cs typeface="Varela Round"/>
                <a:sym typeface="Varela Round"/>
              </a:endParaRPr>
            </a:p>
            <a:p>
              <a:pPr indent="-355600" lvl="0" marL="457200" rtl="0" algn="l">
                <a:spcBef>
                  <a:spcPts val="1000"/>
                </a:spcBef>
                <a:spcAft>
                  <a:spcPts val="0"/>
                </a:spcAft>
                <a:buSzPts val="2000"/>
                <a:buFont typeface="Varela Round"/>
                <a:buChar char="●"/>
              </a:pPr>
              <a:r>
                <a:rPr lang="fr" sz="2000">
                  <a:latin typeface="Varela Round"/>
                  <a:ea typeface="Varela Round"/>
                  <a:cs typeface="Varela Round"/>
                  <a:sym typeface="Varela Round"/>
                </a:rPr>
                <a:t>CouchDB</a:t>
              </a:r>
              <a:endParaRPr sz="2000">
                <a:latin typeface="Varela Round"/>
                <a:ea typeface="Varela Round"/>
                <a:cs typeface="Varela Round"/>
                <a:sym typeface="Varela Round"/>
              </a:endParaRPr>
            </a:p>
            <a:p>
              <a:pPr indent="-355600" lvl="0" marL="457200" rtl="0" algn="l">
                <a:spcBef>
                  <a:spcPts val="1000"/>
                </a:spcBef>
                <a:spcAft>
                  <a:spcPts val="1000"/>
                </a:spcAft>
                <a:buSzPts val="2000"/>
                <a:buFont typeface="Varela Round"/>
                <a:buChar char="●"/>
              </a:pPr>
              <a:r>
                <a:rPr lang="fr" sz="2000">
                  <a:latin typeface="Varela Round"/>
                  <a:ea typeface="Varela Round"/>
                  <a:cs typeface="Varela Round"/>
                  <a:sym typeface="Varela Round"/>
                </a:rPr>
                <a:t>HBase...</a:t>
              </a:r>
              <a:endParaRPr sz="2000">
                <a:latin typeface="Varela Round"/>
                <a:ea typeface="Varela Round"/>
                <a:cs typeface="Varela Round"/>
                <a:sym typeface="Varela Round"/>
              </a:endParaRPr>
            </a:p>
          </p:txBody>
        </p:sp>
        <p:pic>
          <p:nvPicPr>
            <p:cNvPr id="200" name="Google Shape;200;p37"/>
            <p:cNvPicPr preferRelativeResize="0"/>
            <p:nvPr/>
          </p:nvPicPr>
          <p:blipFill rotWithShape="1">
            <a:blip r:embed="rId9">
              <a:alphaModFix/>
            </a:blip>
            <a:srcRect b="30166" l="0" r="0" t="31243"/>
            <a:stretch/>
          </p:blipFill>
          <p:spPr>
            <a:xfrm>
              <a:off x="7152600" y="3292325"/>
              <a:ext cx="1991400" cy="576375"/>
            </a:xfrm>
            <a:prstGeom prst="rect">
              <a:avLst/>
            </a:prstGeom>
            <a:noFill/>
            <a:ln>
              <a:noFill/>
            </a:ln>
          </p:spPr>
        </p:pic>
        <p:pic>
          <p:nvPicPr>
            <p:cNvPr id="201" name="Google Shape;201;p37"/>
            <p:cNvPicPr preferRelativeResize="0"/>
            <p:nvPr/>
          </p:nvPicPr>
          <p:blipFill>
            <a:blip r:embed="rId10">
              <a:alphaModFix/>
            </a:blip>
            <a:stretch>
              <a:fillRect/>
            </a:stretch>
          </p:blipFill>
          <p:spPr>
            <a:xfrm>
              <a:off x="7651277" y="1991325"/>
              <a:ext cx="1365325" cy="915200"/>
            </a:xfrm>
            <a:prstGeom prst="rect">
              <a:avLst/>
            </a:prstGeom>
            <a:noFill/>
            <a:ln>
              <a:noFill/>
            </a:ln>
          </p:spPr>
        </p:pic>
        <p:pic>
          <p:nvPicPr>
            <p:cNvPr descr="couchdb-logo" id="202" name="Google Shape;202;p37"/>
            <p:cNvPicPr preferRelativeResize="0"/>
            <p:nvPr/>
          </p:nvPicPr>
          <p:blipFill>
            <a:blip r:embed="rId11">
              <a:alphaModFix/>
            </a:blip>
            <a:stretch>
              <a:fillRect/>
            </a:stretch>
          </p:blipFill>
          <p:spPr>
            <a:xfrm>
              <a:off x="7740554" y="4254500"/>
              <a:ext cx="815500" cy="741349"/>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1171250" y="-2650"/>
            <a:ext cx="58914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Database Management Systems</a:t>
            </a:r>
            <a:endParaRPr b="1" sz="2400"/>
          </a:p>
        </p:txBody>
      </p:sp>
      <p:sp>
        <p:nvSpPr>
          <p:cNvPr id="208" name="Google Shape;208;p38"/>
          <p:cNvSpPr txBox="1"/>
          <p:nvPr/>
        </p:nvSpPr>
        <p:spPr>
          <a:xfrm>
            <a:off x="1809125" y="778725"/>
            <a:ext cx="1381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400">
                <a:solidFill>
                  <a:srgbClr val="F76C6C"/>
                </a:solidFill>
                <a:latin typeface="Varela Round"/>
                <a:ea typeface="Varela Round"/>
                <a:cs typeface="Varela Round"/>
                <a:sym typeface="Varela Round"/>
              </a:rPr>
              <a:t>SQL</a:t>
            </a:r>
            <a:endParaRPr/>
          </a:p>
        </p:txBody>
      </p:sp>
      <p:graphicFrame>
        <p:nvGraphicFramePr>
          <p:cNvPr id="209" name="Google Shape;209;p38"/>
          <p:cNvGraphicFramePr/>
          <p:nvPr/>
        </p:nvGraphicFramePr>
        <p:xfrm>
          <a:off x="94050" y="1637625"/>
          <a:ext cx="3000000" cy="3000000"/>
        </p:xfrm>
        <a:graphic>
          <a:graphicData uri="http://schemas.openxmlformats.org/drawingml/2006/table">
            <a:tbl>
              <a:tblPr>
                <a:noFill/>
                <a:tableStyleId>{C962D251-A096-4A6D-A987-D2476E732DB1}</a:tableStyleId>
              </a:tblPr>
              <a:tblGrid>
                <a:gridCol w="627275"/>
                <a:gridCol w="2245750"/>
                <a:gridCol w="719750"/>
                <a:gridCol w="1219175"/>
              </a:tblGrid>
              <a:tr h="346400">
                <a:tc gridSpan="4">
                  <a:txBody>
                    <a:bodyPr/>
                    <a:lstStyle/>
                    <a:p>
                      <a:pPr indent="0" lvl="0" marL="0" rtl="0" algn="ctr">
                        <a:spcBef>
                          <a:spcPts val="0"/>
                        </a:spcBef>
                        <a:spcAft>
                          <a:spcPts val="0"/>
                        </a:spcAft>
                        <a:buNone/>
                      </a:pPr>
                      <a:r>
                        <a:rPr b="1" lang="fr" sz="1800">
                          <a:solidFill>
                            <a:srgbClr val="3B424E"/>
                          </a:solidFill>
                          <a:latin typeface="Varela Round"/>
                          <a:ea typeface="Varela Round"/>
                          <a:cs typeface="Varela Round"/>
                          <a:sym typeface="Varela Round"/>
                        </a:rPr>
                        <a:t>knight</a:t>
                      </a:r>
                      <a:endParaRPr b="1" sz="1800">
                        <a:solidFill>
                          <a:srgbClr val="3B424E"/>
                        </a:solidFill>
                        <a:latin typeface="Varela Round"/>
                        <a:ea typeface="Varela Round"/>
                        <a:cs typeface="Varela Round"/>
                        <a:sym typeface="Varela Round"/>
                      </a:endParaRPr>
                    </a:p>
                  </a:txBody>
                  <a:tcPr marT="91425" marB="91425" marR="91425" marL="91425"/>
                </a:tc>
                <a:tc hMerge="1"/>
                <a:tc hMerge="1"/>
                <a:tc hMerge="1"/>
              </a:tr>
              <a:tr h="346400">
                <a:tc>
                  <a:txBody>
                    <a:bodyPr/>
                    <a:lstStyle/>
                    <a:p>
                      <a:pPr indent="0" lvl="0" marL="0" rtl="0" algn="l">
                        <a:spcBef>
                          <a:spcPts val="0"/>
                        </a:spcBef>
                        <a:spcAft>
                          <a:spcPts val="0"/>
                        </a:spcAft>
                        <a:buNone/>
                      </a:pPr>
                      <a:r>
                        <a:rPr lang="fr" sz="1800" u="sng">
                          <a:solidFill>
                            <a:srgbClr val="F76C6C"/>
                          </a:solidFill>
                          <a:latin typeface="Varela Round"/>
                          <a:ea typeface="Varela Round"/>
                          <a:cs typeface="Varela Round"/>
                          <a:sym typeface="Varela Round"/>
                        </a:rPr>
                        <a:t>id</a:t>
                      </a:r>
                      <a:endParaRPr sz="1800" u="sng">
                        <a:solidFill>
                          <a:srgbClr val="F76C6C"/>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name</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age</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F76C6C"/>
                          </a:solidFill>
                          <a:latin typeface="Varela Round"/>
                          <a:ea typeface="Varela Round"/>
                          <a:cs typeface="Varela Round"/>
                          <a:sym typeface="Varela Round"/>
                        </a:rPr>
                        <a:t>kingdom</a:t>
                      </a:r>
                      <a:endParaRPr sz="1800">
                        <a:solidFill>
                          <a:srgbClr val="F76C6C"/>
                        </a:solidFill>
                        <a:latin typeface="Varela Round"/>
                        <a:ea typeface="Varela Round"/>
                        <a:cs typeface="Varela Round"/>
                        <a:sym typeface="Varela Round"/>
                      </a:endParaRPr>
                    </a:p>
                  </a:txBody>
                  <a:tcPr marT="91425" marB="91425" marR="91425" marL="91425"/>
                </a:tc>
              </a:tr>
              <a:tr h="518725">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1</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Arthur Pendragon</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40</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1</a:t>
                      </a:r>
                      <a:endParaRPr sz="1800">
                        <a:solidFill>
                          <a:srgbClr val="3B424E"/>
                        </a:solidFill>
                        <a:latin typeface="Varela Round"/>
                        <a:ea typeface="Varela Round"/>
                        <a:cs typeface="Varela Round"/>
                        <a:sym typeface="Varela Round"/>
                      </a:endParaRPr>
                    </a:p>
                  </a:txBody>
                  <a:tcPr marT="91425" marB="91425" marR="91425" marL="91425"/>
                </a:tc>
              </a:tr>
            </a:tbl>
          </a:graphicData>
        </a:graphic>
      </p:graphicFrame>
      <p:graphicFrame>
        <p:nvGraphicFramePr>
          <p:cNvPr id="210" name="Google Shape;210;p38"/>
          <p:cNvGraphicFramePr/>
          <p:nvPr/>
        </p:nvGraphicFramePr>
        <p:xfrm>
          <a:off x="94050" y="3537900"/>
          <a:ext cx="3000000" cy="3000000"/>
        </p:xfrm>
        <a:graphic>
          <a:graphicData uri="http://schemas.openxmlformats.org/drawingml/2006/table">
            <a:tbl>
              <a:tblPr>
                <a:noFill/>
                <a:tableStyleId>{C962D251-A096-4A6D-A987-D2476E732DB1}</a:tableStyleId>
              </a:tblPr>
              <a:tblGrid>
                <a:gridCol w="603600"/>
                <a:gridCol w="1297250"/>
                <a:gridCol w="1389975"/>
                <a:gridCol w="1521125"/>
              </a:tblGrid>
              <a:tr h="183075">
                <a:tc gridSpan="4">
                  <a:txBody>
                    <a:bodyPr/>
                    <a:lstStyle/>
                    <a:p>
                      <a:pPr indent="0" lvl="0" marL="0" rtl="0" algn="ctr">
                        <a:spcBef>
                          <a:spcPts val="0"/>
                        </a:spcBef>
                        <a:spcAft>
                          <a:spcPts val="0"/>
                        </a:spcAft>
                        <a:buNone/>
                      </a:pPr>
                      <a:r>
                        <a:rPr b="1" lang="fr" sz="1800">
                          <a:solidFill>
                            <a:srgbClr val="3B424E"/>
                          </a:solidFill>
                          <a:latin typeface="Varela Round"/>
                          <a:ea typeface="Varela Round"/>
                          <a:cs typeface="Varela Round"/>
                          <a:sym typeface="Varela Round"/>
                        </a:rPr>
                        <a:t>kingdom</a:t>
                      </a:r>
                      <a:endParaRPr b="1" sz="1800">
                        <a:solidFill>
                          <a:srgbClr val="3B424E"/>
                        </a:solidFill>
                        <a:latin typeface="Varela Round"/>
                        <a:ea typeface="Varela Round"/>
                        <a:cs typeface="Varela Round"/>
                        <a:sym typeface="Varela Round"/>
                      </a:endParaRPr>
                    </a:p>
                  </a:txBody>
                  <a:tcPr marT="91425" marB="91425" marR="91425" marL="91425"/>
                </a:tc>
                <a:tc hMerge="1"/>
                <a:tc hMerge="1"/>
                <a:tc hMerge="1"/>
              </a:tr>
              <a:tr h="183075">
                <a:tc>
                  <a:txBody>
                    <a:bodyPr/>
                    <a:lstStyle/>
                    <a:p>
                      <a:pPr indent="0" lvl="0" marL="0" rtl="0" algn="l">
                        <a:spcBef>
                          <a:spcPts val="0"/>
                        </a:spcBef>
                        <a:spcAft>
                          <a:spcPts val="0"/>
                        </a:spcAft>
                        <a:buNone/>
                      </a:pPr>
                      <a:r>
                        <a:rPr lang="fr" sz="1800" u="sng">
                          <a:solidFill>
                            <a:srgbClr val="F76C6C"/>
                          </a:solidFill>
                          <a:latin typeface="Varela Round"/>
                          <a:ea typeface="Varela Round"/>
                          <a:cs typeface="Varela Round"/>
                          <a:sym typeface="Varela Round"/>
                        </a:rPr>
                        <a:t>id</a:t>
                      </a:r>
                      <a:endParaRPr sz="1800" u="sng">
                        <a:solidFill>
                          <a:srgbClr val="F76C6C"/>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name</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capital</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inhabitants</a:t>
                      </a:r>
                      <a:endParaRPr sz="1800">
                        <a:solidFill>
                          <a:srgbClr val="3B424E"/>
                        </a:solidFill>
                        <a:latin typeface="Varela Round"/>
                        <a:ea typeface="Varela Round"/>
                        <a:cs typeface="Varela Round"/>
                        <a:sym typeface="Varela Round"/>
                      </a:endParaRPr>
                    </a:p>
                  </a:txBody>
                  <a:tcPr marT="91425" marB="91425" marR="91425" marL="91425"/>
                </a:tc>
              </a:tr>
              <a:tr h="274150">
                <a:tc>
                  <a:txBody>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1</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Logre</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Camelot</a:t>
                      </a:r>
                      <a:endParaRPr sz="1800">
                        <a:solidFill>
                          <a:srgbClr val="3B424E"/>
                        </a:solidFill>
                        <a:latin typeface="Varela Round"/>
                        <a:ea typeface="Varela Round"/>
                        <a:cs typeface="Varela Round"/>
                        <a:sym typeface="Varela Round"/>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fr" sz="1800">
                          <a:solidFill>
                            <a:srgbClr val="3B424E"/>
                          </a:solidFill>
                          <a:latin typeface="Varela Round"/>
                          <a:ea typeface="Varela Round"/>
                          <a:cs typeface="Varela Round"/>
                          <a:sym typeface="Varela Round"/>
                        </a:rPr>
                        <a:t>100000</a:t>
                      </a:r>
                      <a:endParaRPr sz="1800">
                        <a:solidFill>
                          <a:srgbClr val="3B424E"/>
                        </a:solidFill>
                        <a:latin typeface="Varela Round"/>
                        <a:ea typeface="Varela Round"/>
                        <a:cs typeface="Varela Round"/>
                        <a:sym typeface="Varela Round"/>
                      </a:endParaRPr>
                    </a:p>
                  </a:txBody>
                  <a:tcPr marT="91425" marB="91425" marR="91425" marL="91425"/>
                </a:tc>
              </a:tr>
            </a:tbl>
          </a:graphicData>
        </a:graphic>
      </p:graphicFrame>
      <p:grpSp>
        <p:nvGrpSpPr>
          <p:cNvPr id="211" name="Google Shape;211;p38"/>
          <p:cNvGrpSpPr/>
          <p:nvPr/>
        </p:nvGrpSpPr>
        <p:grpSpPr>
          <a:xfrm>
            <a:off x="5403375" y="778713"/>
            <a:ext cx="3700200" cy="4262338"/>
            <a:chOff x="5403375" y="778713"/>
            <a:chExt cx="3700200" cy="4262338"/>
          </a:xfrm>
        </p:grpSpPr>
        <p:sp>
          <p:nvSpPr>
            <p:cNvPr id="212" name="Google Shape;212;p38"/>
            <p:cNvSpPr txBox="1"/>
            <p:nvPr/>
          </p:nvSpPr>
          <p:spPr>
            <a:xfrm>
              <a:off x="5403375" y="1254450"/>
              <a:ext cx="37002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knight : {</a:t>
              </a:r>
              <a:endParaRPr sz="1800">
                <a:solidFill>
                  <a:srgbClr val="3B424E"/>
                </a:solidFill>
                <a:latin typeface="Varela Round"/>
                <a:ea typeface="Varela Round"/>
                <a:cs typeface="Varela Round"/>
                <a:sym typeface="Varela Round"/>
              </a:endParaRPr>
            </a:p>
            <a:p>
              <a:pPr indent="0" lvl="0" marL="457200" rtl="0" algn="l">
                <a:spcBef>
                  <a:spcPts val="0"/>
                </a:spcBef>
                <a:spcAft>
                  <a:spcPts val="0"/>
                </a:spcAft>
                <a:buNone/>
              </a:pPr>
              <a:r>
                <a:rPr lang="fr" sz="1800">
                  <a:solidFill>
                    <a:srgbClr val="3B424E"/>
                  </a:solidFill>
                  <a:latin typeface="Varela Round"/>
                  <a:ea typeface="Varela Round"/>
                  <a:cs typeface="Varela Round"/>
                  <a:sym typeface="Varela Round"/>
                </a:rPr>
                <a:t>$arthur : {</a:t>
              </a:r>
              <a:endParaRPr sz="1800">
                <a:solidFill>
                  <a:srgbClr val="3B424E"/>
                </a:solidFill>
                <a:latin typeface="Varela Round"/>
                <a:ea typeface="Varela Round"/>
                <a:cs typeface="Varela Round"/>
                <a:sym typeface="Varela Round"/>
              </a:endParaRPr>
            </a:p>
            <a:p>
              <a:pPr indent="0" lvl="0" marL="457200" rtl="0" algn="l">
                <a:spcBef>
                  <a:spcPts val="0"/>
                </a:spcBef>
                <a:spcAft>
                  <a:spcPts val="0"/>
                </a:spcAft>
                <a:buNone/>
              </a:pPr>
              <a:r>
                <a:rPr lang="fr" sz="1800">
                  <a:solidFill>
                    <a:srgbClr val="3B424E"/>
                  </a:solidFill>
                  <a:latin typeface="Varela Round"/>
                  <a:ea typeface="Varela Round"/>
                  <a:cs typeface="Varela Round"/>
                  <a:sym typeface="Varela Round"/>
                </a:rPr>
                <a:t>	name: Arthur Pendragon,</a:t>
              </a:r>
              <a:br>
                <a:rPr lang="fr" sz="1800">
                  <a:solidFill>
                    <a:srgbClr val="3B424E"/>
                  </a:solidFill>
                  <a:latin typeface="Varela Round"/>
                  <a:ea typeface="Varela Round"/>
                  <a:cs typeface="Varela Round"/>
                  <a:sym typeface="Varela Round"/>
                </a:rPr>
              </a:br>
              <a:r>
                <a:rPr lang="fr" sz="1800">
                  <a:solidFill>
                    <a:srgbClr val="3B424E"/>
                  </a:solidFill>
                  <a:latin typeface="Varela Round"/>
                  <a:ea typeface="Varela Round"/>
                  <a:cs typeface="Varela Round"/>
                  <a:sym typeface="Varela Round"/>
                </a:rPr>
                <a:t>	age : 40,</a:t>
              </a:r>
              <a:endParaRPr sz="1800">
                <a:solidFill>
                  <a:srgbClr val="3B424E"/>
                </a:solidFill>
                <a:latin typeface="Varela Round"/>
                <a:ea typeface="Varela Round"/>
                <a:cs typeface="Varela Round"/>
                <a:sym typeface="Varela Round"/>
              </a:endParaRPr>
            </a:p>
            <a:p>
              <a:pPr indent="457200" lvl="0" marL="457200" rtl="0" algn="l">
                <a:spcBef>
                  <a:spcPts val="0"/>
                </a:spcBef>
                <a:spcAft>
                  <a:spcPts val="0"/>
                </a:spcAft>
                <a:buNone/>
              </a:pPr>
              <a:r>
                <a:rPr lang="fr" sz="1800">
                  <a:solidFill>
                    <a:srgbClr val="3B424E"/>
                  </a:solidFill>
                  <a:latin typeface="Varela Round"/>
                  <a:ea typeface="Varela Round"/>
                  <a:cs typeface="Varela Round"/>
                  <a:sym typeface="Varela Round"/>
                </a:rPr>
                <a:t>kingdom : {</a:t>
              </a:r>
              <a:endParaRPr sz="1800">
                <a:solidFill>
                  <a:srgbClr val="3B424E"/>
                </a:solidFill>
                <a:latin typeface="Varela Round"/>
                <a:ea typeface="Varela Round"/>
                <a:cs typeface="Varela Round"/>
                <a:sym typeface="Varela Round"/>
              </a:endParaRPr>
            </a:p>
            <a:p>
              <a:pPr indent="457200" lvl="0" marL="914400" rtl="0" algn="l">
                <a:spcBef>
                  <a:spcPts val="0"/>
                </a:spcBef>
                <a:spcAft>
                  <a:spcPts val="0"/>
                </a:spcAft>
                <a:buNone/>
              </a:pPr>
              <a:r>
                <a:rPr lang="fr" sz="1800">
                  <a:solidFill>
                    <a:srgbClr val="3B424E"/>
                  </a:solidFill>
                  <a:latin typeface="Varela Round"/>
                  <a:ea typeface="Varela Round"/>
                  <a:cs typeface="Varela Round"/>
                  <a:sym typeface="Varela Round"/>
                </a:rPr>
                <a:t>name : Logre,</a:t>
              </a:r>
              <a:endParaRPr sz="1800">
                <a:solidFill>
                  <a:srgbClr val="3B424E"/>
                </a:solidFill>
                <a:latin typeface="Varela Round"/>
                <a:ea typeface="Varela Round"/>
                <a:cs typeface="Varela Round"/>
                <a:sym typeface="Varela Round"/>
              </a:endParaRPr>
            </a:p>
            <a:p>
              <a:pPr indent="457200" lvl="0" marL="914400" rtl="0" algn="l">
                <a:spcBef>
                  <a:spcPts val="0"/>
                </a:spcBef>
                <a:spcAft>
                  <a:spcPts val="0"/>
                </a:spcAft>
                <a:buNone/>
              </a:pPr>
              <a:r>
                <a:rPr lang="fr" sz="1800">
                  <a:solidFill>
                    <a:srgbClr val="3B424E"/>
                  </a:solidFill>
                  <a:latin typeface="Varela Round"/>
                  <a:ea typeface="Varela Round"/>
                  <a:cs typeface="Varela Round"/>
                  <a:sym typeface="Varela Round"/>
                </a:rPr>
                <a:t>capital : Camelot,</a:t>
              </a:r>
              <a:endParaRPr sz="1800">
                <a:solidFill>
                  <a:srgbClr val="3B424E"/>
                </a:solidFill>
                <a:latin typeface="Varela Round"/>
                <a:ea typeface="Varela Round"/>
                <a:cs typeface="Varela Round"/>
                <a:sym typeface="Varela Round"/>
              </a:endParaRPr>
            </a:p>
            <a:p>
              <a:pPr indent="457200" lvl="0" marL="914400" rtl="0" algn="l">
                <a:spcBef>
                  <a:spcPts val="0"/>
                </a:spcBef>
                <a:spcAft>
                  <a:spcPts val="0"/>
                </a:spcAft>
                <a:buNone/>
              </a:pPr>
              <a:r>
                <a:rPr lang="fr" sz="1800">
                  <a:solidFill>
                    <a:srgbClr val="3B424E"/>
                  </a:solidFill>
                  <a:latin typeface="Varela Round"/>
                  <a:ea typeface="Varela Round"/>
                  <a:cs typeface="Varela Round"/>
                  <a:sym typeface="Varela Round"/>
                </a:rPr>
                <a:t>inhabitants : 100000 </a:t>
              </a:r>
              <a:endParaRPr sz="1800">
                <a:solidFill>
                  <a:srgbClr val="3B424E"/>
                </a:solidFill>
                <a:latin typeface="Varela Round"/>
                <a:ea typeface="Varela Round"/>
                <a:cs typeface="Varela Round"/>
                <a:sym typeface="Varela Round"/>
              </a:endParaRPr>
            </a:p>
            <a:p>
              <a:pPr indent="0" lvl="0" marL="914400" rtl="0" algn="l">
                <a:spcBef>
                  <a:spcPts val="0"/>
                </a:spcBef>
                <a:spcAft>
                  <a:spcPts val="0"/>
                </a:spcAft>
                <a:buNone/>
              </a:pPr>
              <a:r>
                <a:rPr lang="fr" sz="1800">
                  <a:solidFill>
                    <a:srgbClr val="3B424E"/>
                  </a:solidFill>
                  <a:latin typeface="Varela Round"/>
                  <a:ea typeface="Varela Round"/>
                  <a:cs typeface="Varela Round"/>
                  <a:sym typeface="Varela Round"/>
                </a:rPr>
                <a:t>}</a:t>
              </a:r>
              <a:endParaRPr sz="1800">
                <a:solidFill>
                  <a:srgbClr val="3B424E"/>
                </a:solidFill>
                <a:latin typeface="Varela Round"/>
                <a:ea typeface="Varela Round"/>
                <a:cs typeface="Varela Round"/>
                <a:sym typeface="Varela Round"/>
              </a:endParaRPr>
            </a:p>
            <a:p>
              <a:pPr indent="0" lvl="0" marL="457200" rtl="0" algn="l">
                <a:spcBef>
                  <a:spcPts val="0"/>
                </a:spcBef>
                <a:spcAft>
                  <a:spcPts val="0"/>
                </a:spcAft>
                <a:buNone/>
              </a:pPr>
              <a:r>
                <a:rPr lang="fr" sz="1800">
                  <a:solidFill>
                    <a:srgbClr val="3B424E"/>
                  </a:solidFill>
                  <a:latin typeface="Varela Round"/>
                  <a:ea typeface="Varela Round"/>
                  <a:cs typeface="Varela Round"/>
                  <a:sym typeface="Varela Round"/>
                </a:rPr>
                <a:t>}</a:t>
              </a:r>
              <a:endParaRPr sz="1800">
                <a:solidFill>
                  <a:srgbClr val="3B424E"/>
                </a:solidFill>
                <a:latin typeface="Varela Round"/>
                <a:ea typeface="Varela Round"/>
                <a:cs typeface="Varela Round"/>
                <a:sym typeface="Varela Round"/>
              </a:endParaRPr>
            </a:p>
            <a:p>
              <a:pPr indent="0" lvl="0" marL="0" rtl="0" algn="l">
                <a:spcBef>
                  <a:spcPts val="0"/>
                </a:spcBef>
                <a:spcAft>
                  <a:spcPts val="0"/>
                </a:spcAft>
                <a:buNone/>
              </a:pPr>
              <a:r>
                <a:rPr lang="fr" sz="1800">
                  <a:solidFill>
                    <a:srgbClr val="3B424E"/>
                  </a:solidFill>
                  <a:latin typeface="Varela Round"/>
                  <a:ea typeface="Varela Round"/>
                  <a:cs typeface="Varela Round"/>
                  <a:sym typeface="Varela Round"/>
                </a:rPr>
                <a:t>}</a:t>
              </a:r>
              <a:endParaRPr sz="1800">
                <a:solidFill>
                  <a:srgbClr val="3B424E"/>
                </a:solidFill>
                <a:latin typeface="Varela Round"/>
                <a:ea typeface="Varela Round"/>
                <a:cs typeface="Varela Round"/>
                <a:sym typeface="Varela Round"/>
              </a:endParaRPr>
            </a:p>
          </p:txBody>
        </p:sp>
        <p:sp>
          <p:nvSpPr>
            <p:cNvPr id="213" name="Google Shape;213;p38"/>
            <p:cNvSpPr txBox="1"/>
            <p:nvPr/>
          </p:nvSpPr>
          <p:spPr>
            <a:xfrm>
              <a:off x="6895750" y="778713"/>
              <a:ext cx="1381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2400">
                  <a:solidFill>
                    <a:srgbClr val="F76C6C"/>
                  </a:solidFill>
                  <a:latin typeface="Varela Round"/>
                  <a:ea typeface="Varela Round"/>
                  <a:cs typeface="Varela Round"/>
                  <a:sym typeface="Varela Round"/>
                </a:rPr>
                <a:t>No</a:t>
              </a:r>
              <a:r>
                <a:rPr b="1" lang="fr" sz="2400">
                  <a:solidFill>
                    <a:srgbClr val="F76C6C"/>
                  </a:solidFill>
                  <a:latin typeface="Varela Round"/>
                  <a:ea typeface="Varela Round"/>
                  <a:cs typeface="Varela Round"/>
                  <a:sym typeface="Varela Round"/>
                </a:rPr>
                <a:t>SQL</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1171250" y="-2650"/>
            <a:ext cx="58914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SQL vs NoSQL</a:t>
            </a:r>
            <a:endParaRPr b="1" sz="2400"/>
          </a:p>
        </p:txBody>
      </p:sp>
      <p:sp>
        <p:nvSpPr>
          <p:cNvPr id="219" name="Google Shape;219;p39"/>
          <p:cNvSpPr txBox="1"/>
          <p:nvPr/>
        </p:nvSpPr>
        <p:spPr>
          <a:xfrm>
            <a:off x="123375" y="1279475"/>
            <a:ext cx="8919900" cy="301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2300">
                <a:solidFill>
                  <a:srgbClr val="F76C6C"/>
                </a:solidFill>
                <a:latin typeface="Varela Round"/>
                <a:ea typeface="Varela Round"/>
                <a:cs typeface="Varela Round"/>
                <a:sym typeface="Varela Round"/>
              </a:rPr>
              <a:t>SQL :</a:t>
            </a:r>
            <a:endParaRPr sz="2300">
              <a:solidFill>
                <a:srgbClr val="F76C6C"/>
              </a:solidFill>
              <a:latin typeface="Varela Round"/>
              <a:ea typeface="Varela Round"/>
              <a:cs typeface="Varela Round"/>
              <a:sym typeface="Varela Round"/>
            </a:endParaRPr>
          </a:p>
          <a:p>
            <a:pPr indent="0" lvl="0" marL="0" rtl="0" algn="just">
              <a:spcBef>
                <a:spcPts val="0"/>
              </a:spcBef>
              <a:spcAft>
                <a:spcPts val="0"/>
              </a:spcAft>
              <a:buNone/>
            </a:pPr>
            <a:r>
              <a:t/>
            </a:r>
            <a:endParaRPr sz="2300">
              <a:solidFill>
                <a:srgbClr val="F76C6C"/>
              </a:solidFill>
              <a:latin typeface="Varela Round"/>
              <a:ea typeface="Varela Round"/>
              <a:cs typeface="Varela Round"/>
              <a:sym typeface="Varela Round"/>
            </a:endParaRPr>
          </a:p>
          <a:p>
            <a:pPr indent="0" lvl="0" marL="0" rtl="0" algn="just">
              <a:spcBef>
                <a:spcPts val="0"/>
              </a:spcBef>
              <a:spcAft>
                <a:spcPts val="0"/>
              </a:spcAft>
              <a:buNone/>
            </a:pPr>
            <a:r>
              <a:rPr lang="fr" sz="2300">
                <a:solidFill>
                  <a:srgbClr val="3B424E"/>
                </a:solidFill>
                <a:latin typeface="Varela Round"/>
                <a:ea typeface="Varela Round"/>
                <a:cs typeface="Varela Round"/>
                <a:sym typeface="Varela Round"/>
              </a:rPr>
              <a:t>An entity will only have </a:t>
            </a:r>
            <a:r>
              <a:rPr b="1" lang="fr" sz="2300">
                <a:solidFill>
                  <a:srgbClr val="3B424E"/>
                </a:solidFill>
                <a:latin typeface="Varela Round"/>
                <a:ea typeface="Varela Round"/>
                <a:cs typeface="Varela Round"/>
                <a:sym typeface="Varela Round"/>
              </a:rPr>
              <a:t>the information that concerns it directly</a:t>
            </a:r>
            <a:r>
              <a:rPr lang="fr" sz="2300">
                <a:solidFill>
                  <a:srgbClr val="3B424E"/>
                </a:solidFill>
                <a:latin typeface="Varela Round"/>
                <a:ea typeface="Varela Round"/>
                <a:cs typeface="Varela Round"/>
                <a:sym typeface="Varela Round"/>
              </a:rPr>
              <a:t>. It will have links to tables where we can get extra information.</a:t>
            </a:r>
            <a:endParaRPr sz="2300">
              <a:solidFill>
                <a:srgbClr val="3B424E"/>
              </a:solidFill>
              <a:latin typeface="Varela Round"/>
              <a:ea typeface="Varela Round"/>
              <a:cs typeface="Varela Round"/>
              <a:sym typeface="Varela Round"/>
            </a:endParaRPr>
          </a:p>
          <a:p>
            <a:pPr indent="0" lvl="0" marL="0" rtl="0" algn="just">
              <a:spcBef>
                <a:spcPts val="0"/>
              </a:spcBef>
              <a:spcAft>
                <a:spcPts val="0"/>
              </a:spcAft>
              <a:buNone/>
            </a:pPr>
            <a:r>
              <a:t/>
            </a:r>
            <a:endParaRPr sz="2300">
              <a:solidFill>
                <a:srgbClr val="3B424E"/>
              </a:solidFill>
              <a:latin typeface="Varela Round"/>
              <a:ea typeface="Varela Round"/>
              <a:cs typeface="Varela Round"/>
              <a:sym typeface="Varela Round"/>
            </a:endParaRPr>
          </a:p>
          <a:p>
            <a:pPr indent="0" lvl="0" marL="0" rtl="0" algn="just">
              <a:spcBef>
                <a:spcPts val="0"/>
              </a:spcBef>
              <a:spcAft>
                <a:spcPts val="0"/>
              </a:spcAft>
              <a:buNone/>
            </a:pPr>
            <a:r>
              <a:rPr lang="fr" sz="2300">
                <a:solidFill>
                  <a:schemeClr val="accent2"/>
                </a:solidFill>
                <a:latin typeface="Varela Round"/>
                <a:ea typeface="Varela Round"/>
                <a:cs typeface="Varela Round"/>
                <a:sym typeface="Varela Round"/>
              </a:rPr>
              <a:t>Advantage</a:t>
            </a:r>
            <a:r>
              <a:rPr lang="fr" sz="2300">
                <a:solidFill>
                  <a:srgbClr val="3B424E"/>
                </a:solidFill>
                <a:latin typeface="Varela Round"/>
                <a:ea typeface="Varela Round"/>
                <a:cs typeface="Varela Round"/>
                <a:sym typeface="Varela Round"/>
              </a:rPr>
              <a:t> : no duplication of data</a:t>
            </a:r>
            <a:endParaRPr sz="2300">
              <a:solidFill>
                <a:srgbClr val="3B424E"/>
              </a:solidFill>
              <a:latin typeface="Varela Round"/>
              <a:ea typeface="Varela Round"/>
              <a:cs typeface="Varela Round"/>
              <a:sym typeface="Varela Round"/>
            </a:endParaRPr>
          </a:p>
          <a:p>
            <a:pPr indent="0" lvl="0" marL="0" rtl="0" algn="just">
              <a:spcBef>
                <a:spcPts val="0"/>
              </a:spcBef>
              <a:spcAft>
                <a:spcPts val="0"/>
              </a:spcAft>
              <a:buNone/>
            </a:pPr>
            <a:r>
              <a:rPr lang="fr" sz="2300">
                <a:solidFill>
                  <a:schemeClr val="accent3"/>
                </a:solidFill>
                <a:latin typeface="Varela Round"/>
                <a:ea typeface="Varela Round"/>
                <a:cs typeface="Varela Round"/>
                <a:sym typeface="Varela Round"/>
              </a:rPr>
              <a:t>Disadvantage</a:t>
            </a:r>
            <a:r>
              <a:rPr lang="fr" sz="2300">
                <a:solidFill>
                  <a:srgbClr val="3B424E"/>
                </a:solidFill>
                <a:latin typeface="Varela Round"/>
                <a:ea typeface="Varela Round"/>
                <a:cs typeface="Varela Round"/>
                <a:sym typeface="Varela Round"/>
              </a:rPr>
              <a:t> : often have to query many tables at once</a:t>
            </a:r>
            <a:endParaRPr sz="2300">
              <a:solidFill>
                <a:srgbClr val="3B424E"/>
              </a:solidFill>
              <a:latin typeface="Varela Round"/>
              <a:ea typeface="Varela Round"/>
              <a:cs typeface="Varela Round"/>
              <a:sym typeface="Varela Rou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1171250" y="-2650"/>
            <a:ext cx="58914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fr" sz="2400"/>
              <a:t>SQL vs NoSQL</a:t>
            </a:r>
            <a:endParaRPr b="1" sz="2400"/>
          </a:p>
        </p:txBody>
      </p:sp>
      <p:sp>
        <p:nvSpPr>
          <p:cNvPr id="225" name="Google Shape;225;p40"/>
          <p:cNvSpPr txBox="1"/>
          <p:nvPr/>
        </p:nvSpPr>
        <p:spPr>
          <a:xfrm>
            <a:off x="123375" y="822275"/>
            <a:ext cx="8782500" cy="4248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sz="2400">
                <a:solidFill>
                  <a:srgbClr val="F76C6C"/>
                </a:solidFill>
                <a:latin typeface="Varela Round"/>
                <a:ea typeface="Varela Round"/>
                <a:cs typeface="Varela Round"/>
                <a:sym typeface="Varela Round"/>
              </a:rPr>
              <a:t>NoSQL :</a:t>
            </a:r>
            <a:endParaRPr sz="2400">
              <a:solidFill>
                <a:srgbClr val="F76C6C"/>
              </a:solidFill>
              <a:latin typeface="Varela Round"/>
              <a:ea typeface="Varela Round"/>
              <a:cs typeface="Varela Round"/>
              <a:sym typeface="Varela Round"/>
            </a:endParaRPr>
          </a:p>
          <a:p>
            <a:pPr indent="0" lvl="0" marL="0" rtl="0" algn="just">
              <a:spcBef>
                <a:spcPts val="0"/>
              </a:spcBef>
              <a:spcAft>
                <a:spcPts val="0"/>
              </a:spcAft>
              <a:buNone/>
            </a:pPr>
            <a:r>
              <a:t/>
            </a:r>
            <a:endParaRPr sz="2400">
              <a:solidFill>
                <a:srgbClr val="F76C6C"/>
              </a:solidFill>
              <a:latin typeface="Varela Round"/>
              <a:ea typeface="Varela Round"/>
              <a:cs typeface="Varela Round"/>
              <a:sym typeface="Varela Round"/>
            </a:endParaRPr>
          </a:p>
          <a:p>
            <a:pPr indent="0" lvl="0" marL="0" rtl="0" algn="just">
              <a:spcBef>
                <a:spcPts val="0"/>
              </a:spcBef>
              <a:spcAft>
                <a:spcPts val="0"/>
              </a:spcAft>
              <a:buNone/>
            </a:pPr>
            <a:r>
              <a:rPr lang="fr" sz="2400">
                <a:solidFill>
                  <a:srgbClr val="3B424E"/>
                </a:solidFill>
                <a:latin typeface="Varela Round"/>
                <a:ea typeface="Varela Round"/>
                <a:cs typeface="Varela Round"/>
                <a:sym typeface="Varela Round"/>
              </a:rPr>
              <a:t>An entity can contain </a:t>
            </a:r>
            <a:r>
              <a:rPr b="1" lang="fr" sz="2400">
                <a:solidFill>
                  <a:srgbClr val="3B424E"/>
                </a:solidFill>
                <a:latin typeface="Varela Round"/>
                <a:ea typeface="Varela Round"/>
                <a:cs typeface="Varela Round"/>
                <a:sym typeface="Varela Round"/>
              </a:rPr>
              <a:t>all the information that concerns it</a:t>
            </a:r>
            <a:r>
              <a:rPr lang="fr" sz="2400">
                <a:solidFill>
                  <a:srgbClr val="3B424E"/>
                </a:solidFill>
                <a:latin typeface="Varela Round"/>
                <a:ea typeface="Varela Round"/>
                <a:cs typeface="Varela Round"/>
                <a:sym typeface="Varela Round"/>
              </a:rPr>
              <a:t>.</a:t>
            </a:r>
            <a:endParaRPr sz="2400">
              <a:solidFill>
                <a:srgbClr val="3B424E"/>
              </a:solidFill>
              <a:latin typeface="Varela Round"/>
              <a:ea typeface="Varela Round"/>
              <a:cs typeface="Varela Round"/>
              <a:sym typeface="Varela Round"/>
            </a:endParaRPr>
          </a:p>
          <a:p>
            <a:pPr indent="0" lvl="0" marL="0" rtl="0" algn="just">
              <a:spcBef>
                <a:spcPts val="0"/>
              </a:spcBef>
              <a:spcAft>
                <a:spcPts val="0"/>
              </a:spcAft>
              <a:buNone/>
            </a:pPr>
            <a:r>
              <a:t/>
            </a:r>
            <a:endParaRPr sz="2400">
              <a:solidFill>
                <a:srgbClr val="3B424E"/>
              </a:solidFill>
              <a:latin typeface="Varela Round"/>
              <a:ea typeface="Varela Round"/>
              <a:cs typeface="Varela Round"/>
              <a:sym typeface="Varela Round"/>
            </a:endParaRPr>
          </a:p>
          <a:p>
            <a:pPr indent="0" lvl="0" marL="0" rtl="0" algn="just">
              <a:spcBef>
                <a:spcPts val="0"/>
              </a:spcBef>
              <a:spcAft>
                <a:spcPts val="0"/>
              </a:spcAft>
              <a:buNone/>
            </a:pPr>
            <a:r>
              <a:rPr lang="fr" sz="2400">
                <a:solidFill>
                  <a:schemeClr val="accent2"/>
                </a:solidFill>
                <a:latin typeface="Varela Round"/>
                <a:ea typeface="Varela Round"/>
                <a:cs typeface="Varela Round"/>
                <a:sym typeface="Varela Round"/>
              </a:rPr>
              <a:t>Advantage</a:t>
            </a:r>
            <a:r>
              <a:rPr lang="fr" sz="2400">
                <a:solidFill>
                  <a:srgbClr val="3B424E"/>
                </a:solidFill>
                <a:latin typeface="Varela Round"/>
                <a:ea typeface="Varela Round"/>
                <a:cs typeface="Varela Round"/>
                <a:sym typeface="Varela Round"/>
              </a:rPr>
              <a:t> : all information can be retrieved by querying one </a:t>
            </a:r>
            <a:r>
              <a:rPr i="1" lang="fr" sz="2400">
                <a:solidFill>
                  <a:srgbClr val="3B424E"/>
                </a:solidFill>
                <a:latin typeface="Varela Round"/>
                <a:ea typeface="Varela Round"/>
                <a:cs typeface="Varela Round"/>
                <a:sym typeface="Varela Round"/>
              </a:rPr>
              <a:t>collection</a:t>
            </a:r>
            <a:r>
              <a:rPr lang="fr" sz="2400">
                <a:solidFill>
                  <a:srgbClr val="3B424E"/>
                </a:solidFill>
                <a:latin typeface="Varela Round"/>
                <a:ea typeface="Varela Round"/>
                <a:cs typeface="Varela Round"/>
                <a:sym typeface="Varela Round"/>
              </a:rPr>
              <a:t> (equivalent to a table).</a:t>
            </a:r>
            <a:endParaRPr sz="2400">
              <a:solidFill>
                <a:srgbClr val="3B424E"/>
              </a:solidFill>
              <a:latin typeface="Varela Round"/>
              <a:ea typeface="Varela Round"/>
              <a:cs typeface="Varela Round"/>
              <a:sym typeface="Varela Round"/>
            </a:endParaRPr>
          </a:p>
          <a:p>
            <a:pPr indent="0" lvl="0" marL="0" rtl="0" algn="just">
              <a:spcBef>
                <a:spcPts val="0"/>
              </a:spcBef>
              <a:spcAft>
                <a:spcPts val="0"/>
              </a:spcAft>
              <a:buNone/>
            </a:pPr>
            <a:r>
              <a:t/>
            </a:r>
            <a:endParaRPr sz="2400">
              <a:solidFill>
                <a:srgbClr val="3B424E"/>
              </a:solidFill>
              <a:latin typeface="Varela Round"/>
              <a:ea typeface="Varela Round"/>
              <a:cs typeface="Varela Round"/>
              <a:sym typeface="Varela Round"/>
            </a:endParaRPr>
          </a:p>
          <a:p>
            <a:pPr indent="0" lvl="0" marL="0" rtl="0" algn="just">
              <a:spcBef>
                <a:spcPts val="0"/>
              </a:spcBef>
              <a:spcAft>
                <a:spcPts val="0"/>
              </a:spcAft>
              <a:buNone/>
            </a:pPr>
            <a:r>
              <a:rPr lang="fr" sz="2400">
                <a:solidFill>
                  <a:schemeClr val="accent3"/>
                </a:solidFill>
                <a:latin typeface="Varela Round"/>
                <a:ea typeface="Varela Round"/>
                <a:cs typeface="Varela Round"/>
                <a:sym typeface="Varela Round"/>
              </a:rPr>
              <a:t>Disadvantage</a:t>
            </a:r>
            <a:r>
              <a:rPr lang="fr" sz="2400">
                <a:solidFill>
                  <a:srgbClr val="3B424E"/>
                </a:solidFill>
                <a:latin typeface="Varela Round"/>
                <a:ea typeface="Varela Round"/>
                <a:cs typeface="Varela Round"/>
                <a:sym typeface="Varela Round"/>
              </a:rPr>
              <a:t> : duplications will be likely. If two students participate in the same course, the information will be present in two places. If the course info changes it needs to be updated everywhere it is used.</a:t>
            </a:r>
            <a:endParaRPr sz="2400">
              <a:solidFill>
                <a:srgbClr val="3B424E"/>
              </a:solidFill>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